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6" r:id="rId16"/>
    <p:sldId id="270" r:id="rId17"/>
    <p:sldId id="271" r:id="rId18"/>
    <p:sldId id="272" r:id="rId19"/>
    <p:sldId id="273" r:id="rId20"/>
    <p:sldId id="274" r:id="rId21"/>
    <p:sldId id="275" r:id="rId22"/>
    <p:sldId id="277" r:id="rId23"/>
  </p:sldIdLst>
  <p:sldSz cx="9144000" cy="6858000" type="screen4x3"/>
  <p:notesSz cx="6954838" cy="92408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FFCC"/>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2042"/>
          </a:xfrm>
          <a:prstGeom prst="rect">
            <a:avLst/>
          </a:prstGeom>
        </p:spPr>
        <p:txBody>
          <a:bodyPr vert="horz" lIns="92546" tIns="46273" rIns="92546" bIns="46273" rtlCol="0"/>
          <a:lstStyle>
            <a:lvl1pPr algn="l">
              <a:defRPr sz="1200"/>
            </a:lvl1pPr>
          </a:lstStyle>
          <a:p>
            <a:endParaRPr lang="en-US"/>
          </a:p>
        </p:txBody>
      </p:sp>
      <p:sp>
        <p:nvSpPr>
          <p:cNvPr id="3" name="Date Placeholder 2"/>
          <p:cNvSpPr>
            <a:spLocks noGrp="1"/>
          </p:cNvSpPr>
          <p:nvPr>
            <p:ph type="dt" idx="1"/>
          </p:nvPr>
        </p:nvSpPr>
        <p:spPr>
          <a:xfrm>
            <a:off x="3939466" y="0"/>
            <a:ext cx="3013763" cy="462042"/>
          </a:xfrm>
          <a:prstGeom prst="rect">
            <a:avLst/>
          </a:prstGeom>
        </p:spPr>
        <p:txBody>
          <a:bodyPr vert="horz" lIns="92546" tIns="46273" rIns="92546" bIns="46273" rtlCol="0"/>
          <a:lstStyle>
            <a:lvl1pPr algn="r">
              <a:defRPr sz="1200"/>
            </a:lvl1pPr>
          </a:lstStyle>
          <a:p>
            <a:fld id="{091F5115-96E9-4207-AE02-6B70B9D726F6}" type="datetimeFigureOut">
              <a:rPr lang="en-US" smtClean="0"/>
              <a:pPr/>
              <a:t>6/15/2012</a:t>
            </a:fld>
            <a:endParaRPr lang="en-US"/>
          </a:p>
        </p:txBody>
      </p:sp>
      <p:sp>
        <p:nvSpPr>
          <p:cNvPr id="4" name="Slide Image Placeholder 3"/>
          <p:cNvSpPr>
            <a:spLocks noGrp="1" noRot="1" noChangeAspect="1"/>
          </p:cNvSpPr>
          <p:nvPr>
            <p:ph type="sldImg" idx="2"/>
          </p:nvPr>
        </p:nvSpPr>
        <p:spPr>
          <a:xfrm>
            <a:off x="1168400" y="693738"/>
            <a:ext cx="4618038" cy="3463925"/>
          </a:xfrm>
          <a:prstGeom prst="rect">
            <a:avLst/>
          </a:prstGeom>
          <a:noFill/>
          <a:ln w="12700">
            <a:solidFill>
              <a:prstClr val="black"/>
            </a:solidFill>
          </a:ln>
        </p:spPr>
        <p:txBody>
          <a:bodyPr vert="horz" lIns="92546" tIns="46273" rIns="92546" bIns="46273" rtlCol="0" anchor="ctr"/>
          <a:lstStyle/>
          <a:p>
            <a:endParaRPr lang="en-US"/>
          </a:p>
        </p:txBody>
      </p:sp>
      <p:sp>
        <p:nvSpPr>
          <p:cNvPr id="5" name="Notes Placeholder 4"/>
          <p:cNvSpPr>
            <a:spLocks noGrp="1"/>
          </p:cNvSpPr>
          <p:nvPr>
            <p:ph type="body" sz="quarter" idx="3"/>
          </p:nvPr>
        </p:nvSpPr>
        <p:spPr>
          <a:xfrm>
            <a:off x="695484" y="4389398"/>
            <a:ext cx="5563870" cy="4158377"/>
          </a:xfrm>
          <a:prstGeom prst="rect">
            <a:avLst/>
          </a:prstGeom>
        </p:spPr>
        <p:txBody>
          <a:bodyPr vert="horz" lIns="92546" tIns="46273" rIns="92546" bIns="4627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7192"/>
            <a:ext cx="3013763" cy="462042"/>
          </a:xfrm>
          <a:prstGeom prst="rect">
            <a:avLst/>
          </a:prstGeom>
        </p:spPr>
        <p:txBody>
          <a:bodyPr vert="horz" lIns="92546" tIns="46273" rIns="92546" bIns="46273"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777192"/>
            <a:ext cx="3013763" cy="462042"/>
          </a:xfrm>
          <a:prstGeom prst="rect">
            <a:avLst/>
          </a:prstGeom>
        </p:spPr>
        <p:txBody>
          <a:bodyPr vert="horz" lIns="92546" tIns="46273" rIns="92546" bIns="46273" rtlCol="0" anchor="b"/>
          <a:lstStyle>
            <a:lvl1pPr algn="r">
              <a:defRPr sz="1200"/>
            </a:lvl1pPr>
          </a:lstStyle>
          <a:p>
            <a:fld id="{9DEF42D7-9DA6-4C72-B044-8110C124688B}" type="slidenum">
              <a:rPr lang="en-US" smtClean="0"/>
              <a:pPr/>
              <a:t>‹#›</a:t>
            </a:fld>
            <a:endParaRPr lang="en-US"/>
          </a:p>
        </p:txBody>
      </p:sp>
    </p:spTree>
    <p:extLst>
      <p:ext uri="{BB962C8B-B14F-4D97-AF65-F5344CB8AC3E}">
        <p14:creationId xmlns:p14="http://schemas.microsoft.com/office/powerpoint/2010/main" val="2513424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Loud noises and abrupt movements cause startle reflex and crying.</a:t>
            </a:r>
          </a:p>
          <a:p>
            <a:r>
              <a:rPr lang="en-US" dirty="0" smtClean="0"/>
              <a:t>Talk with parents</a:t>
            </a:r>
          </a:p>
          <a:p>
            <a:r>
              <a:rPr lang="en-US" dirty="0" smtClean="0"/>
              <a:t>Use positive tone and language</a:t>
            </a:r>
            <a:endParaRPr lang="en-US" dirty="0"/>
          </a:p>
        </p:txBody>
      </p:sp>
      <p:sp>
        <p:nvSpPr>
          <p:cNvPr id="4" name="Slide Number Placeholder 3"/>
          <p:cNvSpPr>
            <a:spLocks noGrp="1"/>
          </p:cNvSpPr>
          <p:nvPr>
            <p:ph type="sldNum" sz="quarter" idx="10"/>
          </p:nvPr>
        </p:nvSpPr>
        <p:spPr/>
        <p:txBody>
          <a:bodyPr/>
          <a:lstStyle/>
          <a:p>
            <a:fld id="{9DEF42D7-9DA6-4C72-B044-8110C124688B}"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Weight</a:t>
            </a:r>
          </a:p>
          <a:p>
            <a:r>
              <a:rPr lang="en-US" dirty="0" smtClean="0"/>
              <a:t> infant- completely naked in warm room- skin assessment</a:t>
            </a:r>
          </a:p>
          <a:p>
            <a:r>
              <a:rPr lang="en-US" dirty="0" smtClean="0"/>
              <a:t>Zero scale</a:t>
            </a:r>
          </a:p>
          <a:p>
            <a:r>
              <a:rPr lang="en-US" dirty="0" smtClean="0"/>
              <a:t>Protect from fall with </a:t>
            </a:r>
            <a:r>
              <a:rPr lang="en-US" dirty="0" err="1" smtClean="0"/>
              <a:t>nondominant</a:t>
            </a:r>
            <a:r>
              <a:rPr lang="en-US" dirty="0" smtClean="0"/>
              <a:t> hand</a:t>
            </a:r>
          </a:p>
          <a:p>
            <a:r>
              <a:rPr lang="en-US" dirty="0" smtClean="0"/>
              <a:t>Distraction with toy, calming voice</a:t>
            </a:r>
          </a:p>
          <a:p>
            <a:r>
              <a:rPr lang="en-US" dirty="0" smtClean="0"/>
              <a:t>Record weight when infant still</a:t>
            </a:r>
          </a:p>
          <a:p>
            <a:endParaRPr lang="en-US" dirty="0" smtClean="0"/>
          </a:p>
          <a:p>
            <a:r>
              <a:rPr lang="en-US" dirty="0" smtClean="0"/>
              <a:t>Older infant and young toddlers in sitting </a:t>
            </a:r>
            <a:r>
              <a:rPr lang="en-US" dirty="0" err="1" smtClean="0"/>
              <a:t>posistion</a:t>
            </a:r>
            <a:endParaRPr lang="en-US" dirty="0" smtClean="0"/>
          </a:p>
          <a:p>
            <a:endParaRPr lang="en-US" dirty="0" smtClean="0"/>
          </a:p>
          <a:p>
            <a:r>
              <a:rPr lang="en-US" dirty="0" smtClean="0"/>
              <a:t>Older child as an adult</a:t>
            </a:r>
          </a:p>
          <a:p>
            <a:endParaRPr lang="en-US" dirty="0" smtClean="0"/>
          </a:p>
          <a:p>
            <a:r>
              <a:rPr lang="en-US" dirty="0" smtClean="0"/>
              <a:t>Height</a:t>
            </a:r>
          </a:p>
          <a:p>
            <a:r>
              <a:rPr lang="en-US" dirty="0" smtClean="0"/>
              <a:t>Infant lying on </a:t>
            </a:r>
            <a:r>
              <a:rPr lang="en-US" dirty="0" err="1" smtClean="0"/>
              <a:t>flkat</a:t>
            </a:r>
            <a:r>
              <a:rPr lang="en-US" dirty="0" smtClean="0"/>
              <a:t> surface in supine position</a:t>
            </a:r>
          </a:p>
          <a:p>
            <a:r>
              <a:rPr lang="en-US" dirty="0" smtClean="0"/>
              <a:t>Measure from crown to heel, knees pressed flat</a:t>
            </a:r>
          </a:p>
          <a:p>
            <a:endParaRPr lang="en-US" dirty="0" smtClean="0"/>
          </a:p>
          <a:p>
            <a:r>
              <a:rPr lang="en-US" dirty="0" smtClean="0"/>
              <a:t>Older children as adult</a:t>
            </a:r>
          </a:p>
          <a:p>
            <a:endParaRPr lang="en-US" dirty="0" smtClean="0"/>
          </a:p>
          <a:p>
            <a:r>
              <a:rPr lang="en-US" dirty="0" smtClean="0"/>
              <a:t>Head </a:t>
            </a:r>
            <a:r>
              <a:rPr lang="en-US" dirty="0" err="1" smtClean="0"/>
              <a:t>circumfirance</a:t>
            </a:r>
            <a:endParaRPr lang="en-US" dirty="0" smtClean="0"/>
          </a:p>
          <a:p>
            <a:r>
              <a:rPr lang="en-US" dirty="0" smtClean="0"/>
              <a:t>In cm</a:t>
            </a:r>
          </a:p>
          <a:p>
            <a:r>
              <a:rPr lang="en-US" dirty="0" smtClean="0"/>
              <a:t>Above eyebrows and </a:t>
            </a:r>
            <a:r>
              <a:rPr lang="en-US" dirty="0" err="1" smtClean="0"/>
              <a:t>pinna</a:t>
            </a:r>
            <a:r>
              <a:rPr lang="en-US" dirty="0" smtClean="0"/>
              <a:t> to occipital prominence</a:t>
            </a:r>
          </a:p>
          <a:p>
            <a:endParaRPr lang="en-US" dirty="0"/>
          </a:p>
        </p:txBody>
      </p:sp>
      <p:sp>
        <p:nvSpPr>
          <p:cNvPr id="4" name="Slide Number Placeholder 3"/>
          <p:cNvSpPr>
            <a:spLocks noGrp="1"/>
          </p:cNvSpPr>
          <p:nvPr>
            <p:ph type="sldNum" sz="quarter" idx="10"/>
          </p:nvPr>
        </p:nvSpPr>
        <p:spPr/>
        <p:txBody>
          <a:bodyPr/>
          <a:lstStyle/>
          <a:p>
            <a:fld id="{9DEF42D7-9DA6-4C72-B044-8110C124688B}"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will go over this in  class but here is an overview</a:t>
            </a:r>
          </a:p>
          <a:p>
            <a:r>
              <a:rPr lang="en-US" dirty="0" err="1" smtClean="0"/>
              <a:t>Sensori</a:t>
            </a:r>
            <a:r>
              <a:rPr lang="en-US" dirty="0" smtClean="0"/>
              <a:t> motor thought- reflexes, direct sensations, familiar objects</a:t>
            </a:r>
          </a:p>
          <a:p>
            <a:r>
              <a:rPr lang="en-US" dirty="0" smtClean="0"/>
              <a:t>Parental-</a:t>
            </a:r>
            <a:r>
              <a:rPr lang="en-US" dirty="0" err="1" smtClean="0"/>
              <a:t>aattachment</a:t>
            </a:r>
            <a:r>
              <a:rPr lang="en-US" dirty="0" smtClean="0"/>
              <a:t>- keep parents in sight, allow </a:t>
            </a:r>
            <a:r>
              <a:rPr lang="en-US" dirty="0" err="1" smtClean="0"/>
              <a:t>parenets</a:t>
            </a:r>
            <a:r>
              <a:rPr lang="en-US" dirty="0" smtClean="0"/>
              <a:t> to comfort</a:t>
            </a:r>
          </a:p>
          <a:p>
            <a:r>
              <a:rPr lang="en-US" dirty="0" smtClean="0"/>
              <a:t>Stranger anxiety- gentle confident touch, soothing sounds and gestures</a:t>
            </a:r>
          </a:p>
          <a:p>
            <a:r>
              <a:rPr lang="en-US" dirty="0" smtClean="0"/>
              <a:t>Memory of </a:t>
            </a:r>
            <a:r>
              <a:rPr lang="en-US" dirty="0" err="1" smtClean="0"/>
              <a:t>oast</a:t>
            </a:r>
            <a:r>
              <a:rPr lang="en-US" dirty="0" smtClean="0"/>
              <a:t> experiences may lead to </a:t>
            </a:r>
            <a:r>
              <a:rPr lang="en-US" dirty="0" err="1" smtClean="0"/>
              <a:t>resisitance</a:t>
            </a:r>
            <a:endParaRPr lang="en-US" dirty="0"/>
          </a:p>
        </p:txBody>
      </p:sp>
      <p:sp>
        <p:nvSpPr>
          <p:cNvPr id="4" name="Slide Number Placeholder 3"/>
          <p:cNvSpPr>
            <a:spLocks noGrp="1"/>
          </p:cNvSpPr>
          <p:nvPr>
            <p:ph type="sldNum" sz="quarter" idx="10"/>
          </p:nvPr>
        </p:nvSpPr>
        <p:spPr/>
        <p:txBody>
          <a:bodyPr/>
          <a:lstStyle/>
          <a:p>
            <a:fld id="{9DEF42D7-9DA6-4C72-B044-8110C124688B}" type="slidenum">
              <a:rPr lang="en-US" smtClean="0"/>
              <a:pPr/>
              <a:t>17</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Autonomy verses Shame and doubt</a:t>
            </a:r>
          </a:p>
          <a:p>
            <a:r>
              <a:rPr lang="en-US" dirty="0" smtClean="0"/>
              <a:t>Concrete and direct- quick procedures, transitional objects</a:t>
            </a:r>
          </a:p>
          <a:p>
            <a:r>
              <a:rPr lang="en-US" dirty="0" smtClean="0"/>
              <a:t>Negativism- parental involvement and distraction</a:t>
            </a:r>
          </a:p>
          <a:p>
            <a:r>
              <a:rPr lang="en-US" dirty="0" smtClean="0"/>
              <a:t>Things must be done the </a:t>
            </a:r>
            <a:r>
              <a:rPr lang="en-US" dirty="0" err="1" smtClean="0"/>
              <a:t>ssame</a:t>
            </a:r>
            <a:r>
              <a:rPr lang="en-US" dirty="0" smtClean="0"/>
              <a:t> way every time- find out normal routines</a:t>
            </a:r>
          </a:p>
          <a:p>
            <a:r>
              <a:rPr lang="en-US" dirty="0" smtClean="0"/>
              <a:t>Short explanations, appropriate gestures, eye level</a:t>
            </a:r>
          </a:p>
          <a:p>
            <a:r>
              <a:rPr lang="en-US" dirty="0" smtClean="0"/>
              <a:t>Literalism- takes things literally mommy will be bake after lunch</a:t>
            </a:r>
          </a:p>
          <a:p>
            <a:endParaRPr lang="en-US" dirty="0"/>
          </a:p>
        </p:txBody>
      </p:sp>
      <p:sp>
        <p:nvSpPr>
          <p:cNvPr id="4" name="Slide Number Placeholder 3"/>
          <p:cNvSpPr>
            <a:spLocks noGrp="1"/>
          </p:cNvSpPr>
          <p:nvPr>
            <p:ph type="sldNum" sz="quarter" idx="10"/>
          </p:nvPr>
        </p:nvSpPr>
        <p:spPr/>
        <p:txBody>
          <a:bodyPr/>
          <a:lstStyle/>
          <a:p>
            <a:fld id="{9DEF42D7-9DA6-4C72-B044-8110C124688B}" type="slidenum">
              <a:rPr lang="en-US" smtClean="0"/>
              <a:pPr/>
              <a:t>18</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Initiative verses guilt</a:t>
            </a:r>
          </a:p>
          <a:p>
            <a:r>
              <a:rPr lang="en-US" dirty="0" smtClean="0"/>
              <a:t>Increased language and social skills</a:t>
            </a:r>
          </a:p>
          <a:p>
            <a:r>
              <a:rPr lang="en-US" dirty="0" smtClean="0"/>
              <a:t>Concrete- concrete experiences-magical thinking- thought causes events</a:t>
            </a:r>
          </a:p>
          <a:p>
            <a:r>
              <a:rPr lang="en-US" dirty="0" smtClean="0"/>
              <a:t>Can only see things from their point of view- unable to reason- focus on one object prior to procedure</a:t>
            </a:r>
          </a:p>
          <a:p>
            <a:r>
              <a:rPr lang="en-US" dirty="0" smtClean="0"/>
              <a:t>Concern with genitals- hide scary objects</a:t>
            </a:r>
          </a:p>
          <a:p>
            <a:endParaRPr lang="en-US" dirty="0" smtClean="0"/>
          </a:p>
          <a:p>
            <a:r>
              <a:rPr lang="en-US" dirty="0" smtClean="0"/>
              <a:t>Animism- giving inanimate objects human attributes</a:t>
            </a:r>
          </a:p>
          <a:p>
            <a:endParaRPr lang="en-US" dirty="0" smtClean="0"/>
          </a:p>
          <a:p>
            <a:r>
              <a:rPr lang="en-US" dirty="0" smtClean="0"/>
              <a:t>Very </a:t>
            </a:r>
            <a:r>
              <a:rPr lang="en-US" dirty="0" err="1" smtClean="0"/>
              <a:t>energenic</a:t>
            </a:r>
            <a:r>
              <a:rPr lang="en-US" dirty="0" smtClean="0"/>
              <a:t>- exploration, allow for play and expression of fears</a:t>
            </a:r>
          </a:p>
          <a:p>
            <a:endParaRPr lang="en-US" dirty="0"/>
          </a:p>
        </p:txBody>
      </p:sp>
      <p:sp>
        <p:nvSpPr>
          <p:cNvPr id="4" name="Slide Number Placeholder 3"/>
          <p:cNvSpPr>
            <a:spLocks noGrp="1"/>
          </p:cNvSpPr>
          <p:nvPr>
            <p:ph type="sldNum" sz="quarter" idx="10"/>
          </p:nvPr>
        </p:nvSpPr>
        <p:spPr/>
        <p:txBody>
          <a:bodyPr/>
          <a:lstStyle/>
          <a:p>
            <a:fld id="{9DEF42D7-9DA6-4C72-B044-8110C124688B}" type="slidenum">
              <a:rPr lang="en-US" smtClean="0"/>
              <a:pPr/>
              <a:t>19</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Industry vs. inferiority</a:t>
            </a:r>
          </a:p>
          <a:p>
            <a:r>
              <a:rPr lang="en-US" dirty="0" smtClean="0"/>
              <a:t>Prefer same sex care giver</a:t>
            </a:r>
          </a:p>
          <a:p>
            <a:r>
              <a:rPr lang="en-US" dirty="0" err="1" smtClean="0"/>
              <a:t>Interestedin</a:t>
            </a:r>
            <a:r>
              <a:rPr lang="en-US" dirty="0" smtClean="0"/>
              <a:t> learning- wants explanations with correct </a:t>
            </a:r>
            <a:r>
              <a:rPr lang="en-US" dirty="0" err="1" smtClean="0"/>
              <a:t>tems</a:t>
            </a:r>
            <a:r>
              <a:rPr lang="en-US" dirty="0" smtClean="0"/>
              <a:t>, only as need  to know</a:t>
            </a:r>
          </a:p>
          <a:p>
            <a:r>
              <a:rPr lang="en-US" dirty="0" smtClean="0"/>
              <a:t>Encourage participation and allow for limited choices</a:t>
            </a:r>
          </a:p>
          <a:p>
            <a:r>
              <a:rPr lang="en-US" dirty="0" smtClean="0"/>
              <a:t>Playtime and group communication</a:t>
            </a:r>
            <a:endParaRPr lang="en-US" dirty="0"/>
          </a:p>
        </p:txBody>
      </p:sp>
      <p:sp>
        <p:nvSpPr>
          <p:cNvPr id="4" name="Slide Number Placeholder 3"/>
          <p:cNvSpPr>
            <a:spLocks noGrp="1"/>
          </p:cNvSpPr>
          <p:nvPr>
            <p:ph type="sldNum" sz="quarter" idx="10"/>
          </p:nvPr>
        </p:nvSpPr>
        <p:spPr/>
        <p:txBody>
          <a:bodyPr/>
          <a:lstStyle/>
          <a:p>
            <a:fld id="{9DEF42D7-9DA6-4C72-B044-8110C124688B}" type="slidenum">
              <a:rPr lang="en-US" smtClean="0"/>
              <a:pPr/>
              <a:t>20</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Identy</a:t>
            </a:r>
            <a:r>
              <a:rPr lang="en-US" dirty="0" smtClean="0"/>
              <a:t> verses role confusion</a:t>
            </a:r>
          </a:p>
          <a:p>
            <a:r>
              <a:rPr lang="en-US" dirty="0" smtClean="0"/>
              <a:t>Privacy- confidentiality limited if behaviors require intervention</a:t>
            </a:r>
          </a:p>
          <a:p>
            <a:r>
              <a:rPr lang="en-US" dirty="0" smtClean="0"/>
              <a:t>Respect, mood swings, emotional content of communications</a:t>
            </a:r>
          </a:p>
          <a:p>
            <a:r>
              <a:rPr lang="en-US" dirty="0" smtClean="0"/>
              <a:t> allow for as much control as possible</a:t>
            </a:r>
          </a:p>
          <a:p>
            <a:endParaRPr lang="en-US" dirty="0" smtClean="0"/>
          </a:p>
          <a:p>
            <a:r>
              <a:rPr lang="en-US" dirty="0" smtClean="0"/>
              <a:t>Formal operations- abstract concepts and problem solving</a:t>
            </a:r>
          </a:p>
          <a:p>
            <a:r>
              <a:rPr lang="en-US" dirty="0" smtClean="0"/>
              <a:t>Clear </a:t>
            </a:r>
            <a:r>
              <a:rPr lang="en-US" dirty="0" err="1" smtClean="0"/>
              <a:t>conse</a:t>
            </a:r>
            <a:r>
              <a:rPr lang="en-US" dirty="0" smtClean="0"/>
              <a:t> explanations with rationale and options, alternatives and outcomes</a:t>
            </a:r>
          </a:p>
          <a:p>
            <a:r>
              <a:rPr lang="en-US" dirty="0" smtClean="0"/>
              <a:t>Need for group </a:t>
            </a:r>
            <a:r>
              <a:rPr lang="en-US" dirty="0" err="1" smtClean="0"/>
              <a:t>identy</a:t>
            </a:r>
            <a:r>
              <a:rPr lang="en-US" dirty="0" smtClean="0"/>
              <a:t> and </a:t>
            </a:r>
            <a:r>
              <a:rPr lang="en-US" smtClean="0"/>
              <a:t>social interaction</a:t>
            </a:r>
            <a:endParaRPr lang="en-US" dirty="0"/>
          </a:p>
        </p:txBody>
      </p:sp>
      <p:sp>
        <p:nvSpPr>
          <p:cNvPr id="4" name="Slide Number Placeholder 3"/>
          <p:cNvSpPr>
            <a:spLocks noGrp="1"/>
          </p:cNvSpPr>
          <p:nvPr>
            <p:ph type="sldNum" sz="quarter" idx="10"/>
          </p:nvPr>
        </p:nvSpPr>
        <p:spPr/>
        <p:txBody>
          <a:bodyPr/>
          <a:lstStyle/>
          <a:p>
            <a:fld id="{9DEF42D7-9DA6-4C72-B044-8110C124688B}"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Transitional </a:t>
            </a:r>
            <a:r>
              <a:rPr lang="en-US" dirty="0" err="1" smtClean="0"/>
              <a:t>pobjects</a:t>
            </a:r>
            <a:r>
              <a:rPr lang="en-US" dirty="0" smtClean="0"/>
              <a:t> and routine.</a:t>
            </a:r>
          </a:p>
          <a:p>
            <a:r>
              <a:rPr lang="en-US" dirty="0" smtClean="0"/>
              <a:t>Play with doll or stuffed animal</a:t>
            </a:r>
          </a:p>
          <a:p>
            <a:r>
              <a:rPr lang="en-US" dirty="0" smtClean="0"/>
              <a:t>Assume eye level position</a:t>
            </a:r>
          </a:p>
          <a:p>
            <a:r>
              <a:rPr lang="en-US" dirty="0" smtClean="0"/>
              <a:t>Use simple words and short sentences</a:t>
            </a:r>
            <a:endParaRPr lang="en-US" dirty="0"/>
          </a:p>
        </p:txBody>
      </p:sp>
      <p:sp>
        <p:nvSpPr>
          <p:cNvPr id="4" name="Slide Number Placeholder 3"/>
          <p:cNvSpPr>
            <a:spLocks noGrp="1"/>
          </p:cNvSpPr>
          <p:nvPr>
            <p:ph type="sldNum" sz="quarter" idx="10"/>
          </p:nvPr>
        </p:nvSpPr>
        <p:spPr/>
        <p:txBody>
          <a:bodyPr/>
          <a:lstStyle/>
          <a:p>
            <a:fld id="{9DEF42D7-9DA6-4C72-B044-8110C124688B}"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Allow time for discussion of procedure and what to expect</a:t>
            </a:r>
          </a:p>
          <a:p>
            <a:r>
              <a:rPr lang="en-US" dirty="0" smtClean="0"/>
              <a:t>“show” them what you are going to do</a:t>
            </a:r>
          </a:p>
          <a:p>
            <a:r>
              <a:rPr lang="en-US" dirty="0" smtClean="0"/>
              <a:t>This age loves to practice on you!</a:t>
            </a:r>
          </a:p>
          <a:p>
            <a:r>
              <a:rPr lang="en-US" dirty="0" smtClean="0"/>
              <a:t>Time limits </a:t>
            </a:r>
            <a:r>
              <a:rPr lang="en-US" dirty="0" err="1" smtClean="0"/>
              <a:t>ie</a:t>
            </a:r>
            <a:r>
              <a:rPr lang="en-US" dirty="0" smtClean="0"/>
              <a:t> when Dora is over I am going to change your dressing. Then Keep your word!!!</a:t>
            </a:r>
            <a:endParaRPr lang="en-US" dirty="0"/>
          </a:p>
        </p:txBody>
      </p:sp>
      <p:sp>
        <p:nvSpPr>
          <p:cNvPr id="4" name="Slide Number Placeholder 3"/>
          <p:cNvSpPr>
            <a:spLocks noGrp="1"/>
          </p:cNvSpPr>
          <p:nvPr>
            <p:ph type="sldNum" sz="quarter" idx="10"/>
          </p:nvPr>
        </p:nvSpPr>
        <p:spPr/>
        <p:txBody>
          <a:bodyPr/>
          <a:lstStyle/>
          <a:p>
            <a:fld id="{9DEF42D7-9DA6-4C72-B044-8110C124688B}"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Double meanings or too lengthy </a:t>
            </a:r>
            <a:r>
              <a:rPr lang="en-US" dirty="0" err="1" smtClean="0"/>
              <a:t>explainations</a:t>
            </a:r>
            <a:r>
              <a:rPr lang="en-US" dirty="0" smtClean="0"/>
              <a:t> leave them feeling confused and scared</a:t>
            </a:r>
          </a:p>
          <a:p>
            <a:r>
              <a:rPr lang="en-US" dirty="0" smtClean="0"/>
              <a:t>Formal presentations using books, models or videos</a:t>
            </a:r>
          </a:p>
          <a:p>
            <a:r>
              <a:rPr lang="en-US" dirty="0" smtClean="0"/>
              <a:t>Its okay to be afraid..I will be right here to help you and explain everything to you. It’s okay to cry, but if you can hold still the best that you can, we can do the test quickly and get you back to the playroom sooner</a:t>
            </a:r>
          </a:p>
          <a:p>
            <a:r>
              <a:rPr lang="en-US" dirty="0" smtClean="0"/>
              <a:t>Stickers, </a:t>
            </a:r>
            <a:r>
              <a:rPr lang="en-US" dirty="0" err="1" smtClean="0"/>
              <a:t>bandaids</a:t>
            </a:r>
            <a:r>
              <a:rPr lang="en-US" dirty="0" smtClean="0"/>
              <a:t>, prizes, all positive reinforcement</a:t>
            </a:r>
          </a:p>
          <a:p>
            <a:r>
              <a:rPr lang="en-US" dirty="0" smtClean="0"/>
              <a:t>Depending on parents reactions, I ask them not to come with us as children fees off of their anxiety</a:t>
            </a:r>
          </a:p>
          <a:p>
            <a:r>
              <a:rPr lang="en-US" dirty="0" smtClean="0"/>
              <a:t>Pictures, drawings stories to tell you how they feel</a:t>
            </a:r>
          </a:p>
          <a:p>
            <a:endParaRPr lang="en-US" dirty="0"/>
          </a:p>
        </p:txBody>
      </p:sp>
      <p:sp>
        <p:nvSpPr>
          <p:cNvPr id="4" name="Slide Number Placeholder 3"/>
          <p:cNvSpPr>
            <a:spLocks noGrp="1"/>
          </p:cNvSpPr>
          <p:nvPr>
            <p:ph type="sldNum" sz="quarter" idx="10"/>
          </p:nvPr>
        </p:nvSpPr>
        <p:spPr/>
        <p:txBody>
          <a:bodyPr/>
          <a:lstStyle/>
          <a:p>
            <a:fld id="{9DEF42D7-9DA6-4C72-B044-8110C124688B}"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Very easy to loose their trust</a:t>
            </a:r>
          </a:p>
          <a:p>
            <a:r>
              <a:rPr lang="en-US" dirty="0" smtClean="0"/>
              <a:t>Meet them where they are at</a:t>
            </a:r>
          </a:p>
          <a:p>
            <a:r>
              <a:rPr lang="en-US" dirty="0" smtClean="0"/>
              <a:t>Their concerns are not necessarily our first concern</a:t>
            </a:r>
          </a:p>
          <a:p>
            <a:r>
              <a:rPr lang="en-US" dirty="0" smtClean="0"/>
              <a:t>Listen non judgmentally</a:t>
            </a:r>
          </a:p>
          <a:p>
            <a:r>
              <a:rPr lang="en-US" dirty="0" smtClean="0"/>
              <a:t>Privacy and “saving face” is very important!!</a:t>
            </a:r>
          </a:p>
          <a:p>
            <a:r>
              <a:rPr lang="en-US" dirty="0" err="1" smtClean="0"/>
              <a:t>Obseerve</a:t>
            </a:r>
            <a:r>
              <a:rPr lang="en-US" dirty="0" smtClean="0"/>
              <a:t> words, actions and </a:t>
            </a:r>
            <a:r>
              <a:rPr lang="en-US" smtClean="0"/>
              <a:t>body language</a:t>
            </a:r>
            <a:endParaRPr lang="en-US" dirty="0"/>
          </a:p>
        </p:txBody>
      </p:sp>
      <p:sp>
        <p:nvSpPr>
          <p:cNvPr id="4" name="Slide Number Placeholder 3"/>
          <p:cNvSpPr>
            <a:spLocks noGrp="1"/>
          </p:cNvSpPr>
          <p:nvPr>
            <p:ph type="sldNum" sz="quarter" idx="10"/>
          </p:nvPr>
        </p:nvSpPr>
        <p:spPr/>
        <p:txBody>
          <a:bodyPr/>
          <a:lstStyle/>
          <a:p>
            <a:fld id="{9DEF42D7-9DA6-4C72-B044-8110C124688B}"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Keep warm and dry</a:t>
            </a:r>
          </a:p>
          <a:p>
            <a:r>
              <a:rPr lang="en-US" dirty="0" smtClean="0"/>
              <a:t>Allow for privacy</a:t>
            </a:r>
          </a:p>
          <a:p>
            <a:r>
              <a:rPr lang="en-US" dirty="0" smtClean="0"/>
              <a:t>Allow parents to comfort and hold during examination when possible</a:t>
            </a:r>
            <a:endParaRPr lang="en-US" dirty="0"/>
          </a:p>
        </p:txBody>
      </p:sp>
      <p:sp>
        <p:nvSpPr>
          <p:cNvPr id="4" name="Slide Number Placeholder 3"/>
          <p:cNvSpPr>
            <a:spLocks noGrp="1"/>
          </p:cNvSpPr>
          <p:nvPr>
            <p:ph type="sldNum" sz="quarter" idx="10"/>
          </p:nvPr>
        </p:nvSpPr>
        <p:spPr/>
        <p:txBody>
          <a:bodyPr/>
          <a:lstStyle/>
          <a:p>
            <a:fld id="{9DEF42D7-9DA6-4C72-B044-8110C124688B}"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Temporal scanner preferred accurate and least invasive</a:t>
            </a:r>
          </a:p>
          <a:p>
            <a:r>
              <a:rPr lang="en-US" dirty="0" err="1" smtClean="0"/>
              <a:t>Axillary</a:t>
            </a:r>
            <a:r>
              <a:rPr lang="en-US" dirty="0" smtClean="0"/>
              <a:t>- preschoolers fear invasive procedures</a:t>
            </a:r>
          </a:p>
          <a:p>
            <a:r>
              <a:rPr lang="en-US" dirty="0" smtClean="0"/>
              <a:t>Tympanic- rapid, efficient, non invasive, not accurate in less than 3 months or if they have ear infections. Warmer if they have been laying on that side, pull ear down and back</a:t>
            </a:r>
            <a:endParaRPr lang="en-US" dirty="0"/>
          </a:p>
        </p:txBody>
      </p:sp>
      <p:sp>
        <p:nvSpPr>
          <p:cNvPr id="4" name="Slide Number Placeholder 3"/>
          <p:cNvSpPr>
            <a:spLocks noGrp="1"/>
          </p:cNvSpPr>
          <p:nvPr>
            <p:ph type="sldNum" sz="quarter" idx="10"/>
          </p:nvPr>
        </p:nvSpPr>
        <p:spPr/>
        <p:txBody>
          <a:bodyPr/>
          <a:lstStyle/>
          <a:p>
            <a:fld id="{9DEF42D7-9DA6-4C72-B044-8110C124688B}"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Movement of abdominal wall</a:t>
            </a:r>
          </a:p>
          <a:p>
            <a:r>
              <a:rPr lang="en-US" dirty="0" smtClean="0"/>
              <a:t>Count for one full minute- irregular until 7 years of age</a:t>
            </a:r>
            <a:endParaRPr lang="en-US" dirty="0"/>
          </a:p>
        </p:txBody>
      </p:sp>
      <p:sp>
        <p:nvSpPr>
          <p:cNvPr id="4" name="Slide Number Placeholder 3"/>
          <p:cNvSpPr>
            <a:spLocks noGrp="1"/>
          </p:cNvSpPr>
          <p:nvPr>
            <p:ph type="sldNum" sz="quarter" idx="10"/>
          </p:nvPr>
        </p:nvSpPr>
        <p:spPr/>
        <p:txBody>
          <a:bodyPr/>
          <a:lstStyle/>
          <a:p>
            <a:fld id="{9DEF42D7-9DA6-4C72-B044-8110C124688B}"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Brachial,radial</a:t>
            </a:r>
            <a:r>
              <a:rPr lang="en-US" dirty="0" smtClean="0"/>
              <a:t>,   p </a:t>
            </a:r>
            <a:r>
              <a:rPr lang="en-US" dirty="0" err="1" smtClean="0"/>
              <a:t>opliteal</a:t>
            </a:r>
            <a:r>
              <a:rPr lang="en-US" dirty="0" smtClean="0"/>
              <a:t>, posterior </a:t>
            </a:r>
            <a:r>
              <a:rPr lang="en-US" dirty="0" err="1" smtClean="0"/>
              <a:t>tibial</a:t>
            </a:r>
            <a:endParaRPr lang="en-US" dirty="0" smtClean="0"/>
          </a:p>
          <a:p>
            <a:r>
              <a:rPr lang="en-US" dirty="0" smtClean="0"/>
              <a:t>Affected by time of day, age, gender, exercise, </a:t>
            </a:r>
            <a:r>
              <a:rPr lang="en-US" dirty="0" err="1" smtClean="0"/>
              <a:t>papin</a:t>
            </a:r>
            <a:r>
              <a:rPr lang="en-US" dirty="0" smtClean="0"/>
              <a:t>, medication, emotion</a:t>
            </a:r>
          </a:p>
          <a:p>
            <a:r>
              <a:rPr lang="en-US" dirty="0" smtClean="0"/>
              <a:t>Explain procedures, allow to handle </a:t>
            </a:r>
            <a:r>
              <a:rPr lang="en-US" dirty="0" err="1" smtClean="0"/>
              <a:t>equiptment</a:t>
            </a:r>
            <a:endParaRPr lang="en-US" dirty="0" smtClean="0"/>
          </a:p>
          <a:p>
            <a:endParaRPr lang="en-US" dirty="0"/>
          </a:p>
        </p:txBody>
      </p:sp>
      <p:sp>
        <p:nvSpPr>
          <p:cNvPr id="4" name="Slide Number Placeholder 3"/>
          <p:cNvSpPr>
            <a:spLocks noGrp="1"/>
          </p:cNvSpPr>
          <p:nvPr>
            <p:ph type="sldNum" sz="quarter" idx="10"/>
          </p:nvPr>
        </p:nvSpPr>
        <p:spPr/>
        <p:txBody>
          <a:bodyPr/>
          <a:lstStyle/>
          <a:p>
            <a:fld id="{9DEF42D7-9DA6-4C72-B044-8110C124688B}"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081" name="Picture 9" descr="j0184961"/>
          <p:cNvPicPr>
            <a:picLocks noChangeAspect="1" noChangeArrowheads="1"/>
          </p:cNvPicPr>
          <p:nvPr/>
        </p:nvPicPr>
        <p:blipFill>
          <a:blip r:embed="rId2" cstate="print"/>
          <a:srcRect/>
          <a:stretch>
            <a:fillRect/>
          </a:stretch>
        </p:blipFill>
        <p:spPr bwMode="auto">
          <a:xfrm>
            <a:off x="4800600" y="0"/>
            <a:ext cx="4343400" cy="6858000"/>
          </a:xfrm>
          <a:prstGeom prst="rect">
            <a:avLst/>
          </a:prstGeom>
          <a:noFill/>
        </p:spPr>
      </p:pic>
      <p:sp>
        <p:nvSpPr>
          <p:cNvPr id="3074" name="Rectangle 2"/>
          <p:cNvSpPr>
            <a:spLocks noGrp="1" noChangeArrowheads="1"/>
          </p:cNvSpPr>
          <p:nvPr>
            <p:ph type="ctrTitle"/>
          </p:nvPr>
        </p:nvSpPr>
        <p:spPr>
          <a:xfrm>
            <a:off x="457200" y="381000"/>
            <a:ext cx="3886200" cy="2686050"/>
          </a:xfrm>
        </p:spPr>
        <p:txBody>
          <a:bodyPr/>
          <a:lstStyle>
            <a:lvl1pPr algn="l">
              <a:defRPr sz="5400" b="1"/>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457200" y="3276600"/>
            <a:ext cx="3886200" cy="1905000"/>
          </a:xfrm>
        </p:spPr>
        <p:txBody>
          <a:bodyPr/>
          <a:lstStyle>
            <a:lvl1pPr marL="0" indent="0">
              <a:buFontTx/>
              <a:buNone/>
              <a:defRPr sz="2800" b="1"/>
            </a:lvl1pPr>
          </a:lstStyle>
          <a:p>
            <a:r>
              <a:rPr lang="en-US" smtClean="0"/>
              <a:t>Click to edit Master subtitle style</a:t>
            </a:r>
            <a:endParaRPr lang="en-US"/>
          </a:p>
        </p:txBody>
      </p:sp>
      <p:sp>
        <p:nvSpPr>
          <p:cNvPr id="3076" name="Rectangle 4"/>
          <p:cNvSpPr>
            <a:spLocks noGrp="1" noChangeArrowheads="1"/>
          </p:cNvSpPr>
          <p:nvPr>
            <p:ph type="dt" sz="half" idx="2"/>
          </p:nvPr>
        </p:nvSpPr>
        <p:spPr/>
        <p:txBody>
          <a:bodyPr/>
          <a:lstStyle>
            <a:lvl1pPr>
              <a:defRPr sz="1000" b="1"/>
            </a:lvl1pPr>
          </a:lstStyle>
          <a:p>
            <a:endParaRPr lang="en-US"/>
          </a:p>
        </p:txBody>
      </p:sp>
      <p:sp>
        <p:nvSpPr>
          <p:cNvPr id="3077" name="Rectangle 5"/>
          <p:cNvSpPr>
            <a:spLocks noGrp="1" noChangeArrowheads="1"/>
          </p:cNvSpPr>
          <p:nvPr>
            <p:ph type="ftr" sz="quarter" idx="3"/>
          </p:nvPr>
        </p:nvSpPr>
        <p:spPr/>
        <p:txBody>
          <a:bodyPr/>
          <a:lstStyle>
            <a:lvl1pPr algn="l">
              <a:defRPr sz="1000" b="1"/>
            </a:lvl1pPr>
          </a:lstStyle>
          <a:p>
            <a:endParaRPr lang="en-US"/>
          </a:p>
        </p:txBody>
      </p:sp>
      <p:sp>
        <p:nvSpPr>
          <p:cNvPr id="3078" name="Rectangle 6"/>
          <p:cNvSpPr>
            <a:spLocks noGrp="1" noChangeArrowheads="1"/>
          </p:cNvSpPr>
          <p:nvPr>
            <p:ph type="sldNum" sz="quarter" idx="4"/>
          </p:nvPr>
        </p:nvSpPr>
        <p:spPr/>
        <p:txBody>
          <a:bodyPr/>
          <a:lstStyle>
            <a:lvl1pPr algn="l">
              <a:defRPr sz="1000" b="1"/>
            </a:lvl1pPr>
          </a:lstStyle>
          <a:p>
            <a:fld id="{74DB608F-21FA-41BE-AD3C-F8647011A44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0C65B6C-D6AE-4F23-86F0-BE245089427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05350" y="228600"/>
            <a:ext cx="1466850" cy="5821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28600"/>
            <a:ext cx="4248150" cy="5821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F503D1F-D98C-455D-B96B-74AD8A42512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023E01-1BBD-4D89-B71B-4C005F8B167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95BD1ED-000B-4491-A6AF-8FBEFBFB13D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524000"/>
            <a:ext cx="2857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314700" y="1524000"/>
            <a:ext cx="2857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FFCE101-FB38-4633-BC3C-05FF62ECDB7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F122637-DEAA-4301-8CD7-3B95B665B78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F738570-84DF-4E52-A78E-04B6DB56EB9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3562A3C-3380-489E-86A2-0E418EC55D0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2D6FFAC-5D79-418D-9A6D-AA99D7E35D0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03CD528-2DCD-49AA-98D4-6507C165BFD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3" name="Picture 9" descr="j0184959"/>
          <p:cNvPicPr>
            <a:picLocks noChangeAspect="1" noChangeArrowheads="1"/>
          </p:cNvPicPr>
          <p:nvPr/>
        </p:nvPicPr>
        <p:blipFill>
          <a:blip r:embed="rId13" cstate="print"/>
          <a:srcRect/>
          <a:stretch>
            <a:fillRect/>
          </a:stretch>
        </p:blipFill>
        <p:spPr bwMode="auto">
          <a:xfrm>
            <a:off x="6324600" y="0"/>
            <a:ext cx="2819400" cy="6858000"/>
          </a:xfrm>
          <a:prstGeom prst="rect">
            <a:avLst/>
          </a:prstGeom>
          <a:noFill/>
        </p:spPr>
      </p:pic>
      <p:sp>
        <p:nvSpPr>
          <p:cNvPr id="1026" name="Rectangle 2"/>
          <p:cNvSpPr>
            <a:spLocks noGrp="1" noChangeArrowheads="1"/>
          </p:cNvSpPr>
          <p:nvPr>
            <p:ph type="title"/>
          </p:nvPr>
        </p:nvSpPr>
        <p:spPr bwMode="auto">
          <a:xfrm>
            <a:off x="304800" y="228600"/>
            <a:ext cx="5867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524000"/>
            <a:ext cx="58674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600">
                <a:solidFill>
                  <a:schemeClr val="hlink"/>
                </a:solidFill>
              </a:defRPr>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600">
                <a:solidFill>
                  <a:schemeClr val="hlink"/>
                </a:solidFill>
              </a:defRPr>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600">
                <a:solidFill>
                  <a:schemeClr val="hlink"/>
                </a:solidFill>
              </a:defRPr>
            </a:lvl1pPr>
          </a:lstStyle>
          <a:p>
            <a:fld id="{2E10D450-48BC-488A-B76E-ECF7D8530D2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hlink"/>
          </a:solidFill>
          <a:latin typeface="+mj-lt"/>
          <a:ea typeface="+mj-ea"/>
          <a:cs typeface="+mj-cs"/>
        </a:defRPr>
      </a:lvl1pPr>
      <a:lvl2pPr algn="ctr" rtl="0" eaLnBrk="1" fontAlgn="base" hangingPunct="1">
        <a:spcBef>
          <a:spcPct val="0"/>
        </a:spcBef>
        <a:spcAft>
          <a:spcPct val="0"/>
        </a:spcAft>
        <a:defRPr sz="4400">
          <a:solidFill>
            <a:schemeClr val="hlink"/>
          </a:solidFill>
          <a:latin typeface="Arial" charset="0"/>
        </a:defRPr>
      </a:lvl2pPr>
      <a:lvl3pPr algn="ctr" rtl="0" eaLnBrk="1" fontAlgn="base" hangingPunct="1">
        <a:spcBef>
          <a:spcPct val="0"/>
        </a:spcBef>
        <a:spcAft>
          <a:spcPct val="0"/>
        </a:spcAft>
        <a:defRPr sz="4400">
          <a:solidFill>
            <a:schemeClr val="hlink"/>
          </a:solidFill>
          <a:latin typeface="Arial" charset="0"/>
        </a:defRPr>
      </a:lvl3pPr>
      <a:lvl4pPr algn="ctr" rtl="0" eaLnBrk="1" fontAlgn="base" hangingPunct="1">
        <a:spcBef>
          <a:spcPct val="0"/>
        </a:spcBef>
        <a:spcAft>
          <a:spcPct val="0"/>
        </a:spcAft>
        <a:defRPr sz="4400">
          <a:solidFill>
            <a:schemeClr val="hlink"/>
          </a:solidFill>
          <a:latin typeface="Arial" charset="0"/>
        </a:defRPr>
      </a:lvl4pPr>
      <a:lvl5pPr algn="ctr" rtl="0" eaLnBrk="1" fontAlgn="base" hangingPunct="1">
        <a:spcBef>
          <a:spcPct val="0"/>
        </a:spcBef>
        <a:spcAft>
          <a:spcPct val="0"/>
        </a:spcAft>
        <a:defRPr sz="4400">
          <a:solidFill>
            <a:schemeClr val="hlink"/>
          </a:solidFill>
          <a:latin typeface="Arial" charset="0"/>
        </a:defRPr>
      </a:lvl5pPr>
      <a:lvl6pPr marL="457200" algn="ctr" rtl="0" eaLnBrk="1" fontAlgn="base" hangingPunct="1">
        <a:spcBef>
          <a:spcPct val="0"/>
        </a:spcBef>
        <a:spcAft>
          <a:spcPct val="0"/>
        </a:spcAft>
        <a:defRPr sz="4400">
          <a:solidFill>
            <a:schemeClr val="hlink"/>
          </a:solidFill>
          <a:latin typeface="Arial" charset="0"/>
        </a:defRPr>
      </a:lvl6pPr>
      <a:lvl7pPr marL="914400" algn="ctr" rtl="0" eaLnBrk="1" fontAlgn="base" hangingPunct="1">
        <a:spcBef>
          <a:spcPct val="0"/>
        </a:spcBef>
        <a:spcAft>
          <a:spcPct val="0"/>
        </a:spcAft>
        <a:defRPr sz="4400">
          <a:solidFill>
            <a:schemeClr val="hlink"/>
          </a:solidFill>
          <a:latin typeface="Arial" charset="0"/>
        </a:defRPr>
      </a:lvl7pPr>
      <a:lvl8pPr marL="1371600" algn="ctr" rtl="0" eaLnBrk="1" fontAlgn="base" hangingPunct="1">
        <a:spcBef>
          <a:spcPct val="0"/>
        </a:spcBef>
        <a:spcAft>
          <a:spcPct val="0"/>
        </a:spcAft>
        <a:defRPr sz="4400">
          <a:solidFill>
            <a:schemeClr val="hlink"/>
          </a:solidFill>
          <a:latin typeface="Arial" charset="0"/>
        </a:defRPr>
      </a:lvl8pPr>
      <a:lvl9pPr marL="1828800" algn="ctr" rtl="0" eaLnBrk="1" fontAlgn="base" hangingPunct="1">
        <a:spcBef>
          <a:spcPct val="0"/>
        </a:spcBef>
        <a:spcAft>
          <a:spcPct val="0"/>
        </a:spcAft>
        <a:defRPr sz="4400">
          <a:solidFill>
            <a:schemeClr val="hlink"/>
          </a:solidFill>
          <a:latin typeface="Arial" charset="0"/>
        </a:defRPr>
      </a:lvl9pPr>
    </p:titleStyle>
    <p:bodyStyle>
      <a:lvl1pPr marL="342900" indent="-342900" algn="l" rtl="0" eaLnBrk="1" fontAlgn="base" hangingPunct="1">
        <a:spcBef>
          <a:spcPct val="20000"/>
        </a:spcBef>
        <a:spcAft>
          <a:spcPct val="0"/>
        </a:spcAft>
        <a:buClr>
          <a:schemeClr val="tx1"/>
        </a:buClr>
        <a:buChar char="•"/>
        <a:defRPr sz="3200">
          <a:solidFill>
            <a:schemeClr val="hlink"/>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hlink"/>
          </a:solidFill>
          <a:latin typeface="+mn-lt"/>
        </a:defRPr>
      </a:lvl2pPr>
      <a:lvl3pPr marL="1143000" indent="-228600" algn="l" rtl="0" eaLnBrk="1" fontAlgn="base" hangingPunct="1">
        <a:spcBef>
          <a:spcPct val="20000"/>
        </a:spcBef>
        <a:spcAft>
          <a:spcPct val="0"/>
        </a:spcAft>
        <a:buClr>
          <a:schemeClr val="tx1"/>
        </a:buClr>
        <a:buChar char="•"/>
        <a:defRPr sz="2400">
          <a:solidFill>
            <a:schemeClr val="hlink"/>
          </a:solidFill>
          <a:latin typeface="+mn-lt"/>
        </a:defRPr>
      </a:lvl3pPr>
      <a:lvl4pPr marL="1600200" indent="-228600" algn="l" rtl="0" eaLnBrk="1" fontAlgn="base" hangingPunct="1">
        <a:spcBef>
          <a:spcPct val="20000"/>
        </a:spcBef>
        <a:spcAft>
          <a:spcPct val="0"/>
        </a:spcAft>
        <a:buClr>
          <a:schemeClr val="tx1"/>
        </a:buClr>
        <a:buChar char="–"/>
        <a:defRPr sz="2000">
          <a:solidFill>
            <a:schemeClr val="hlink"/>
          </a:solidFill>
          <a:latin typeface="+mn-lt"/>
        </a:defRPr>
      </a:lvl4pPr>
      <a:lvl5pPr marL="2057400" indent="-228600" algn="l" rtl="0" eaLnBrk="1" fontAlgn="base" hangingPunct="1">
        <a:spcBef>
          <a:spcPct val="20000"/>
        </a:spcBef>
        <a:spcAft>
          <a:spcPct val="0"/>
        </a:spcAft>
        <a:buClr>
          <a:schemeClr val="tx1"/>
        </a:buClr>
        <a:buChar char="»"/>
        <a:defRPr sz="2000">
          <a:solidFill>
            <a:schemeClr val="hlink"/>
          </a:solidFill>
          <a:latin typeface="+mn-lt"/>
        </a:defRPr>
      </a:lvl5pPr>
      <a:lvl6pPr marL="2514600" indent="-228600" algn="l" rtl="0" eaLnBrk="1" fontAlgn="base" hangingPunct="1">
        <a:spcBef>
          <a:spcPct val="20000"/>
        </a:spcBef>
        <a:spcAft>
          <a:spcPct val="0"/>
        </a:spcAft>
        <a:buClr>
          <a:schemeClr val="tx1"/>
        </a:buClr>
        <a:buChar char="»"/>
        <a:defRPr sz="2000">
          <a:solidFill>
            <a:schemeClr val="hlink"/>
          </a:solidFill>
          <a:latin typeface="+mn-lt"/>
        </a:defRPr>
      </a:lvl6pPr>
      <a:lvl7pPr marL="2971800" indent="-228600" algn="l" rtl="0" eaLnBrk="1" fontAlgn="base" hangingPunct="1">
        <a:spcBef>
          <a:spcPct val="20000"/>
        </a:spcBef>
        <a:spcAft>
          <a:spcPct val="0"/>
        </a:spcAft>
        <a:buClr>
          <a:schemeClr val="tx1"/>
        </a:buClr>
        <a:buChar char="»"/>
        <a:defRPr sz="2000">
          <a:solidFill>
            <a:schemeClr val="hlink"/>
          </a:solidFill>
          <a:latin typeface="+mn-lt"/>
        </a:defRPr>
      </a:lvl7pPr>
      <a:lvl8pPr marL="3429000" indent="-228600" algn="l" rtl="0" eaLnBrk="1" fontAlgn="base" hangingPunct="1">
        <a:spcBef>
          <a:spcPct val="20000"/>
        </a:spcBef>
        <a:spcAft>
          <a:spcPct val="0"/>
        </a:spcAft>
        <a:buClr>
          <a:schemeClr val="tx1"/>
        </a:buClr>
        <a:buChar char="»"/>
        <a:defRPr sz="2000">
          <a:solidFill>
            <a:schemeClr val="hlink"/>
          </a:solidFill>
          <a:latin typeface="+mn-lt"/>
        </a:defRPr>
      </a:lvl8pPr>
      <a:lvl9pPr marL="3886200" indent="-228600" algn="l" rtl="0" eaLnBrk="1" fontAlgn="base" hangingPunct="1">
        <a:spcBef>
          <a:spcPct val="20000"/>
        </a:spcBef>
        <a:spcAft>
          <a:spcPct val="0"/>
        </a:spcAft>
        <a:buClr>
          <a:schemeClr val="tx1"/>
        </a:buClr>
        <a:buChar char="»"/>
        <a:defRPr sz="2000">
          <a:solidFill>
            <a:schemeClr val="hlink"/>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oleObject" Target="../embeddings/oleObject1.bin"/><Relationship Id="rId7" Type="http://schemas.openxmlformats.org/officeDocument/2006/relationships/package" Target="../embeddings/Microsoft_Word_Document2.docx"/><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4.emf"/><Relationship Id="rId4" Type="http://schemas.openxmlformats.org/officeDocument/2006/relationships/package" Target="../embeddings/Microsoft_Word_Document1.docx"/></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child-development-milestone-chart.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smtClean="0"/>
              <a:t>Pediatrics Acute Care</a:t>
            </a:r>
            <a:endParaRPr lang="en-US" dirty="0"/>
          </a:p>
        </p:txBody>
      </p:sp>
      <p:sp>
        <p:nvSpPr>
          <p:cNvPr id="2051" name="Rectangle 3"/>
          <p:cNvSpPr>
            <a:spLocks noGrp="1" noChangeArrowheads="1"/>
          </p:cNvSpPr>
          <p:nvPr>
            <p:ph type="subTitle" idx="1"/>
          </p:nvPr>
        </p:nvSpPr>
        <p:spPr/>
        <p:txBody>
          <a:bodyPr/>
          <a:lstStyle/>
          <a:p>
            <a:r>
              <a:rPr lang="en-US" dirty="0" smtClean="0"/>
              <a:t>Kim Martin, RN,MSN</a:t>
            </a:r>
          </a:p>
          <a:p>
            <a:r>
              <a:rPr lang="en-US" dirty="0" smtClean="0"/>
              <a:t>Nursing Instructor</a:t>
            </a:r>
          </a:p>
          <a:p>
            <a:r>
              <a:rPr lang="en-US" dirty="0" smtClean="0"/>
              <a:t>Harrisburg Area Community College </a:t>
            </a:r>
          </a:p>
          <a:p>
            <a:r>
              <a:rPr lang="en-US" dirty="0" smtClean="0"/>
              <a:t>Pediatric Lab Day</a:t>
            </a:r>
          </a:p>
          <a:p>
            <a:r>
              <a:rPr lang="en-US" dirty="0" smtClean="0"/>
              <a:t>2012</a:t>
            </a:r>
            <a:endParaRPr lang="en-US"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a:t>
            </a:r>
            <a:endParaRPr lang="en-US" dirty="0"/>
          </a:p>
        </p:txBody>
      </p:sp>
      <p:sp>
        <p:nvSpPr>
          <p:cNvPr id="3" name="Content Placeholder 2"/>
          <p:cNvSpPr>
            <a:spLocks noGrp="1"/>
          </p:cNvSpPr>
          <p:nvPr>
            <p:ph idx="1"/>
          </p:nvPr>
        </p:nvSpPr>
        <p:spPr/>
        <p:txBody>
          <a:bodyPr/>
          <a:lstStyle/>
          <a:p>
            <a:r>
              <a:rPr lang="en-US" dirty="0" smtClean="0"/>
              <a:t>Respirations</a:t>
            </a:r>
          </a:p>
          <a:p>
            <a:endParaRPr lang="en-US" dirty="0" smtClean="0"/>
          </a:p>
          <a:p>
            <a:endParaRPr lang="en-US" dirty="0"/>
          </a:p>
        </p:txBody>
      </p:sp>
      <p:graphicFrame>
        <p:nvGraphicFramePr>
          <p:cNvPr id="5" name="Table 4"/>
          <p:cNvGraphicFramePr>
            <a:graphicFrameLocks noGrp="1"/>
          </p:cNvGraphicFramePr>
          <p:nvPr/>
        </p:nvGraphicFramePr>
        <p:xfrm>
          <a:off x="381000" y="3352800"/>
          <a:ext cx="5867400" cy="2194560"/>
        </p:xfrm>
        <a:graphic>
          <a:graphicData uri="http://schemas.openxmlformats.org/drawingml/2006/table">
            <a:tbl>
              <a:tblPr firstRow="1" bandRow="1">
                <a:tableStyleId>{5C22544A-7EE6-4342-B048-85BDC9FD1C3A}</a:tableStyleId>
              </a:tblPr>
              <a:tblGrid>
                <a:gridCol w="2933700"/>
                <a:gridCol w="2933700"/>
              </a:tblGrid>
              <a:tr h="0">
                <a:tc>
                  <a:txBody>
                    <a:bodyPr/>
                    <a:lstStyle/>
                    <a:p>
                      <a:pPr algn="ctr"/>
                      <a:r>
                        <a:rPr lang="en-US" dirty="0" smtClean="0">
                          <a:solidFill>
                            <a:schemeClr val="accent2"/>
                          </a:solidFill>
                        </a:rPr>
                        <a:t>AGE</a:t>
                      </a:r>
                      <a:endParaRPr lang="en-US" dirty="0">
                        <a:solidFill>
                          <a:schemeClr val="accent2"/>
                        </a:solidFill>
                      </a:endParaRPr>
                    </a:p>
                  </a:txBody>
                  <a:tcPr/>
                </a:tc>
                <a:tc>
                  <a:txBody>
                    <a:bodyPr/>
                    <a:lstStyle/>
                    <a:p>
                      <a:pPr algn="ctr"/>
                      <a:r>
                        <a:rPr lang="en-US" dirty="0" smtClean="0">
                          <a:solidFill>
                            <a:schemeClr val="accent2"/>
                          </a:solidFill>
                        </a:rPr>
                        <a:t>RANGE</a:t>
                      </a:r>
                      <a:endParaRPr lang="en-US" dirty="0">
                        <a:solidFill>
                          <a:schemeClr val="accent2"/>
                        </a:solidFill>
                      </a:endParaRPr>
                    </a:p>
                  </a:txBody>
                  <a:tcPr/>
                </a:tc>
              </a:tr>
              <a:tr h="0">
                <a:tc>
                  <a:txBody>
                    <a:bodyPr/>
                    <a:lstStyle/>
                    <a:p>
                      <a:pPr algn="ctr"/>
                      <a:r>
                        <a:rPr lang="en-US" dirty="0" smtClean="0">
                          <a:solidFill>
                            <a:schemeClr val="accent2"/>
                          </a:solidFill>
                        </a:rPr>
                        <a:t>Infant</a:t>
                      </a:r>
                      <a:endParaRPr lang="en-US" dirty="0">
                        <a:solidFill>
                          <a:schemeClr val="accent2"/>
                        </a:solidFill>
                      </a:endParaRPr>
                    </a:p>
                  </a:txBody>
                  <a:tcPr/>
                </a:tc>
                <a:tc>
                  <a:txBody>
                    <a:bodyPr/>
                    <a:lstStyle/>
                    <a:p>
                      <a:pPr algn="ctr"/>
                      <a:r>
                        <a:rPr lang="en-US" dirty="0" smtClean="0">
                          <a:solidFill>
                            <a:schemeClr val="accent2"/>
                          </a:solidFill>
                        </a:rPr>
                        <a:t>26-40</a:t>
                      </a:r>
                      <a:endParaRPr lang="en-US" dirty="0">
                        <a:solidFill>
                          <a:schemeClr val="accent2"/>
                        </a:solidFill>
                      </a:endParaRPr>
                    </a:p>
                  </a:txBody>
                  <a:tcPr/>
                </a:tc>
              </a:tr>
              <a:tr h="0">
                <a:tc>
                  <a:txBody>
                    <a:bodyPr/>
                    <a:lstStyle/>
                    <a:p>
                      <a:pPr algn="ctr"/>
                      <a:r>
                        <a:rPr lang="en-US" dirty="0" smtClean="0">
                          <a:solidFill>
                            <a:schemeClr val="accent2"/>
                          </a:solidFill>
                        </a:rPr>
                        <a:t>Toddler</a:t>
                      </a:r>
                      <a:endParaRPr lang="en-US" dirty="0">
                        <a:solidFill>
                          <a:schemeClr val="accent2"/>
                        </a:solidFill>
                      </a:endParaRPr>
                    </a:p>
                  </a:txBody>
                  <a:tcPr/>
                </a:tc>
                <a:tc>
                  <a:txBody>
                    <a:bodyPr/>
                    <a:lstStyle/>
                    <a:p>
                      <a:pPr algn="ctr"/>
                      <a:r>
                        <a:rPr lang="en-US" dirty="0" smtClean="0">
                          <a:solidFill>
                            <a:schemeClr val="accent2"/>
                          </a:solidFill>
                        </a:rPr>
                        <a:t>20-30</a:t>
                      </a:r>
                      <a:endParaRPr lang="en-US" dirty="0">
                        <a:solidFill>
                          <a:schemeClr val="accent2"/>
                        </a:solidFill>
                      </a:endParaRPr>
                    </a:p>
                  </a:txBody>
                  <a:tcPr/>
                </a:tc>
              </a:tr>
              <a:tr h="0">
                <a:tc>
                  <a:txBody>
                    <a:bodyPr/>
                    <a:lstStyle/>
                    <a:p>
                      <a:pPr algn="ctr"/>
                      <a:r>
                        <a:rPr lang="en-US" dirty="0" smtClean="0">
                          <a:solidFill>
                            <a:schemeClr val="accent2"/>
                          </a:solidFill>
                        </a:rPr>
                        <a:t>Preschooler</a:t>
                      </a:r>
                      <a:endParaRPr lang="en-US" dirty="0">
                        <a:solidFill>
                          <a:schemeClr val="accent2"/>
                        </a:solidFill>
                      </a:endParaRPr>
                    </a:p>
                  </a:txBody>
                  <a:tcPr/>
                </a:tc>
                <a:tc>
                  <a:txBody>
                    <a:bodyPr/>
                    <a:lstStyle/>
                    <a:p>
                      <a:pPr algn="ctr"/>
                      <a:r>
                        <a:rPr lang="en-US" dirty="0" smtClean="0">
                          <a:solidFill>
                            <a:schemeClr val="accent2"/>
                          </a:solidFill>
                        </a:rPr>
                        <a:t>20-25</a:t>
                      </a:r>
                      <a:endParaRPr lang="en-US" dirty="0">
                        <a:solidFill>
                          <a:schemeClr val="accent2"/>
                        </a:solidFill>
                      </a:endParaRPr>
                    </a:p>
                  </a:txBody>
                  <a:tcPr/>
                </a:tc>
              </a:tr>
              <a:tr h="0">
                <a:tc>
                  <a:txBody>
                    <a:bodyPr/>
                    <a:lstStyle/>
                    <a:p>
                      <a:pPr algn="ctr"/>
                      <a:r>
                        <a:rPr lang="en-US" dirty="0" smtClean="0">
                          <a:solidFill>
                            <a:schemeClr val="accent2"/>
                          </a:solidFill>
                        </a:rPr>
                        <a:t>School-Age</a:t>
                      </a:r>
                      <a:endParaRPr lang="en-US" dirty="0">
                        <a:solidFill>
                          <a:schemeClr val="accent2"/>
                        </a:solidFill>
                      </a:endParaRPr>
                    </a:p>
                  </a:txBody>
                  <a:tcPr/>
                </a:tc>
                <a:tc>
                  <a:txBody>
                    <a:bodyPr/>
                    <a:lstStyle/>
                    <a:p>
                      <a:pPr algn="ctr"/>
                      <a:r>
                        <a:rPr lang="en-US" dirty="0" smtClean="0">
                          <a:solidFill>
                            <a:schemeClr val="accent2"/>
                          </a:solidFill>
                        </a:rPr>
                        <a:t>17-22</a:t>
                      </a:r>
                      <a:endParaRPr lang="en-US" dirty="0">
                        <a:solidFill>
                          <a:schemeClr val="accent2"/>
                        </a:solidFill>
                      </a:endParaRPr>
                    </a:p>
                  </a:txBody>
                  <a:tcPr/>
                </a:tc>
              </a:tr>
              <a:tr h="0">
                <a:tc>
                  <a:txBody>
                    <a:bodyPr/>
                    <a:lstStyle/>
                    <a:p>
                      <a:pPr algn="ctr"/>
                      <a:r>
                        <a:rPr lang="en-US" dirty="0" smtClean="0">
                          <a:solidFill>
                            <a:schemeClr val="accent2"/>
                          </a:solidFill>
                        </a:rPr>
                        <a:t>Adolescent</a:t>
                      </a:r>
                      <a:endParaRPr lang="en-US" dirty="0">
                        <a:solidFill>
                          <a:schemeClr val="accent2"/>
                        </a:solidFill>
                      </a:endParaRPr>
                    </a:p>
                  </a:txBody>
                  <a:tcPr/>
                </a:tc>
                <a:tc>
                  <a:txBody>
                    <a:bodyPr/>
                    <a:lstStyle/>
                    <a:p>
                      <a:pPr algn="ctr"/>
                      <a:r>
                        <a:rPr lang="en-US" dirty="0" smtClean="0">
                          <a:solidFill>
                            <a:schemeClr val="accent2"/>
                          </a:solidFill>
                        </a:rPr>
                        <a:t>15-20</a:t>
                      </a:r>
                      <a:endParaRPr lang="en-US" dirty="0">
                        <a:solidFill>
                          <a:schemeClr val="accent2"/>
                        </a:solidFill>
                      </a:endParaRPr>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a:t>
            </a:r>
            <a:endParaRPr lang="en-US" dirty="0"/>
          </a:p>
        </p:txBody>
      </p:sp>
      <p:sp>
        <p:nvSpPr>
          <p:cNvPr id="3" name="Content Placeholder 2"/>
          <p:cNvSpPr>
            <a:spLocks noGrp="1"/>
          </p:cNvSpPr>
          <p:nvPr>
            <p:ph idx="1"/>
          </p:nvPr>
        </p:nvSpPr>
        <p:spPr/>
        <p:txBody>
          <a:bodyPr/>
          <a:lstStyle/>
          <a:p>
            <a:r>
              <a:rPr lang="en-US" dirty="0" smtClean="0"/>
              <a:t>Blood Pressure</a:t>
            </a:r>
          </a:p>
          <a:p>
            <a:endParaRPr lang="en-US" dirty="0"/>
          </a:p>
        </p:txBody>
      </p:sp>
      <p:graphicFrame>
        <p:nvGraphicFramePr>
          <p:cNvPr id="4" name="Table 3"/>
          <p:cNvGraphicFramePr>
            <a:graphicFrameLocks noGrp="1"/>
          </p:cNvGraphicFramePr>
          <p:nvPr/>
        </p:nvGraphicFramePr>
        <p:xfrm>
          <a:off x="228600" y="3276600"/>
          <a:ext cx="6096000" cy="2956560"/>
        </p:xfrm>
        <a:graphic>
          <a:graphicData uri="http://schemas.openxmlformats.org/drawingml/2006/table">
            <a:tbl>
              <a:tblPr firstRow="1" bandRow="1">
                <a:tableStyleId>{5C22544A-7EE6-4342-B048-85BDC9FD1C3A}</a:tableStyleId>
              </a:tblPr>
              <a:tblGrid>
                <a:gridCol w="3048000"/>
                <a:gridCol w="3048000"/>
              </a:tblGrid>
              <a:tr h="492760">
                <a:tc>
                  <a:txBody>
                    <a:bodyPr/>
                    <a:lstStyle/>
                    <a:p>
                      <a:pPr algn="ctr"/>
                      <a:r>
                        <a:rPr lang="en-US" dirty="0" smtClean="0">
                          <a:solidFill>
                            <a:schemeClr val="accent2"/>
                          </a:solidFill>
                        </a:rPr>
                        <a:t>AGE</a:t>
                      </a:r>
                      <a:endParaRPr lang="en-US" dirty="0">
                        <a:solidFill>
                          <a:schemeClr val="accent2"/>
                        </a:solidFill>
                      </a:endParaRPr>
                    </a:p>
                  </a:txBody>
                  <a:tcPr/>
                </a:tc>
                <a:tc>
                  <a:txBody>
                    <a:bodyPr/>
                    <a:lstStyle/>
                    <a:p>
                      <a:pPr algn="ctr"/>
                      <a:r>
                        <a:rPr lang="en-US" dirty="0" smtClean="0">
                          <a:solidFill>
                            <a:schemeClr val="accent2"/>
                          </a:solidFill>
                        </a:rPr>
                        <a:t>RANGE</a:t>
                      </a:r>
                      <a:endParaRPr lang="en-US" dirty="0">
                        <a:solidFill>
                          <a:schemeClr val="accent2"/>
                        </a:solidFill>
                      </a:endParaRPr>
                    </a:p>
                  </a:txBody>
                  <a:tcPr/>
                </a:tc>
              </a:tr>
              <a:tr h="492760">
                <a:tc>
                  <a:txBody>
                    <a:bodyPr/>
                    <a:lstStyle/>
                    <a:p>
                      <a:pPr algn="ctr"/>
                      <a:r>
                        <a:rPr lang="en-US" dirty="0" smtClean="0">
                          <a:solidFill>
                            <a:schemeClr val="accent2"/>
                          </a:solidFill>
                        </a:rPr>
                        <a:t>Infant</a:t>
                      </a:r>
                      <a:endParaRPr lang="en-US" dirty="0">
                        <a:solidFill>
                          <a:schemeClr val="accent2"/>
                        </a:solidFill>
                      </a:endParaRPr>
                    </a:p>
                  </a:txBody>
                  <a:tcPr/>
                </a:tc>
                <a:tc>
                  <a:txBody>
                    <a:bodyPr/>
                    <a:lstStyle/>
                    <a:p>
                      <a:pPr algn="ctr"/>
                      <a:r>
                        <a:rPr lang="en-US" dirty="0" smtClean="0">
                          <a:solidFill>
                            <a:schemeClr val="accent2"/>
                          </a:solidFill>
                        </a:rPr>
                        <a:t>74/50 – 100/70 </a:t>
                      </a:r>
                      <a:endParaRPr lang="en-US" dirty="0">
                        <a:solidFill>
                          <a:schemeClr val="accent2"/>
                        </a:solidFill>
                      </a:endParaRPr>
                    </a:p>
                  </a:txBody>
                  <a:tcPr/>
                </a:tc>
              </a:tr>
              <a:tr h="492760">
                <a:tc>
                  <a:txBody>
                    <a:bodyPr/>
                    <a:lstStyle/>
                    <a:p>
                      <a:pPr algn="ctr"/>
                      <a:r>
                        <a:rPr lang="en-US" dirty="0" smtClean="0">
                          <a:solidFill>
                            <a:schemeClr val="accent2"/>
                          </a:solidFill>
                        </a:rPr>
                        <a:t>Toddler</a:t>
                      </a:r>
                      <a:endParaRPr lang="en-US" dirty="0">
                        <a:solidFill>
                          <a:schemeClr val="accent2"/>
                        </a:solidFill>
                      </a:endParaRPr>
                    </a:p>
                  </a:txBody>
                  <a:tcPr/>
                </a:tc>
                <a:tc>
                  <a:txBody>
                    <a:bodyPr/>
                    <a:lstStyle/>
                    <a:p>
                      <a:pPr algn="ctr"/>
                      <a:r>
                        <a:rPr lang="en-US" dirty="0" smtClean="0">
                          <a:solidFill>
                            <a:schemeClr val="accent2"/>
                          </a:solidFill>
                        </a:rPr>
                        <a:t>80/50 -  112/70</a:t>
                      </a:r>
                      <a:endParaRPr lang="en-US" dirty="0">
                        <a:solidFill>
                          <a:schemeClr val="accent2"/>
                        </a:solidFill>
                      </a:endParaRPr>
                    </a:p>
                  </a:txBody>
                  <a:tcPr/>
                </a:tc>
              </a:tr>
              <a:tr h="492760">
                <a:tc>
                  <a:txBody>
                    <a:bodyPr/>
                    <a:lstStyle/>
                    <a:p>
                      <a:pPr algn="ctr"/>
                      <a:r>
                        <a:rPr lang="en-US" dirty="0" smtClean="0">
                          <a:solidFill>
                            <a:schemeClr val="accent2"/>
                          </a:solidFill>
                        </a:rPr>
                        <a:t>Preschooler</a:t>
                      </a:r>
                      <a:endParaRPr lang="en-US" dirty="0">
                        <a:solidFill>
                          <a:schemeClr val="accent2"/>
                        </a:solidFill>
                      </a:endParaRPr>
                    </a:p>
                  </a:txBody>
                  <a:tcPr/>
                </a:tc>
                <a:tc>
                  <a:txBody>
                    <a:bodyPr/>
                    <a:lstStyle/>
                    <a:p>
                      <a:pPr algn="ctr"/>
                      <a:r>
                        <a:rPr lang="en-US" dirty="0" smtClean="0">
                          <a:solidFill>
                            <a:schemeClr val="accent2"/>
                          </a:solidFill>
                        </a:rPr>
                        <a:t>82/50 – 110/78</a:t>
                      </a:r>
                      <a:endParaRPr lang="en-US" dirty="0">
                        <a:solidFill>
                          <a:schemeClr val="accent2"/>
                        </a:solidFill>
                      </a:endParaRPr>
                    </a:p>
                  </a:txBody>
                  <a:tcPr/>
                </a:tc>
              </a:tr>
              <a:tr h="492760">
                <a:tc>
                  <a:txBody>
                    <a:bodyPr/>
                    <a:lstStyle/>
                    <a:p>
                      <a:pPr algn="ctr"/>
                      <a:r>
                        <a:rPr lang="en-US" dirty="0" smtClean="0">
                          <a:solidFill>
                            <a:schemeClr val="accent2"/>
                          </a:solidFill>
                        </a:rPr>
                        <a:t>School Age</a:t>
                      </a:r>
                      <a:endParaRPr lang="en-US" dirty="0">
                        <a:solidFill>
                          <a:schemeClr val="accent2"/>
                        </a:solidFill>
                      </a:endParaRPr>
                    </a:p>
                  </a:txBody>
                  <a:tcPr/>
                </a:tc>
                <a:tc>
                  <a:txBody>
                    <a:bodyPr/>
                    <a:lstStyle/>
                    <a:p>
                      <a:pPr algn="ctr"/>
                      <a:r>
                        <a:rPr lang="en-US" dirty="0" smtClean="0">
                          <a:solidFill>
                            <a:schemeClr val="accent2"/>
                          </a:solidFill>
                        </a:rPr>
                        <a:t>84/54 -120/80</a:t>
                      </a:r>
                      <a:endParaRPr lang="en-US" dirty="0">
                        <a:solidFill>
                          <a:schemeClr val="accent2"/>
                        </a:solidFill>
                      </a:endParaRPr>
                    </a:p>
                  </a:txBody>
                  <a:tcPr/>
                </a:tc>
              </a:tr>
              <a:tr h="492760">
                <a:tc>
                  <a:txBody>
                    <a:bodyPr/>
                    <a:lstStyle/>
                    <a:p>
                      <a:pPr algn="ctr"/>
                      <a:r>
                        <a:rPr lang="en-US" dirty="0" smtClean="0">
                          <a:solidFill>
                            <a:schemeClr val="accent2"/>
                          </a:solidFill>
                        </a:rPr>
                        <a:t>Adolescent</a:t>
                      </a:r>
                      <a:endParaRPr lang="en-US" dirty="0">
                        <a:solidFill>
                          <a:schemeClr val="accent2"/>
                        </a:solidFill>
                      </a:endParaRPr>
                    </a:p>
                  </a:txBody>
                  <a:tcPr/>
                </a:tc>
                <a:tc>
                  <a:txBody>
                    <a:bodyPr/>
                    <a:lstStyle/>
                    <a:p>
                      <a:pPr algn="ctr"/>
                      <a:r>
                        <a:rPr lang="en-US" dirty="0" smtClean="0">
                          <a:solidFill>
                            <a:schemeClr val="accent2"/>
                          </a:solidFill>
                        </a:rPr>
                        <a:t>94/62- 140/88</a:t>
                      </a:r>
                      <a:endParaRPr lang="en-US" dirty="0">
                        <a:solidFill>
                          <a:schemeClr val="accent2"/>
                        </a:solidFill>
                      </a:endParaRPr>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a:t>
            </a:r>
            <a:endParaRPr lang="en-US" dirty="0"/>
          </a:p>
        </p:txBody>
      </p:sp>
      <p:sp>
        <p:nvSpPr>
          <p:cNvPr id="3" name="Content Placeholder 2"/>
          <p:cNvSpPr>
            <a:spLocks noGrp="1"/>
          </p:cNvSpPr>
          <p:nvPr>
            <p:ph idx="1"/>
          </p:nvPr>
        </p:nvSpPr>
        <p:spPr/>
        <p:txBody>
          <a:bodyPr/>
          <a:lstStyle/>
          <a:p>
            <a:r>
              <a:rPr lang="en-US" dirty="0" smtClean="0"/>
              <a:t>Weight and Height</a:t>
            </a:r>
          </a:p>
          <a:p>
            <a:pPr lvl="1"/>
            <a:r>
              <a:rPr lang="en-US" dirty="0" smtClean="0"/>
              <a:t>Infant- naked and no  diaper</a:t>
            </a:r>
          </a:p>
          <a:p>
            <a:pPr lvl="1"/>
            <a:r>
              <a:rPr lang="en-US" dirty="0" smtClean="0"/>
              <a:t>Children</a:t>
            </a:r>
          </a:p>
          <a:p>
            <a:r>
              <a:rPr lang="en-US" dirty="0" smtClean="0"/>
              <a:t>Head Circumference</a:t>
            </a:r>
          </a:p>
          <a:p>
            <a:pPr lvl="1"/>
            <a:r>
              <a:rPr lang="en-US" dirty="0" smtClean="0"/>
              <a:t>Chest and abdominal circumference as per institutional policy</a:t>
            </a:r>
          </a:p>
          <a:p>
            <a:pPr lvl="1"/>
            <a:endParaRPr lang="en-US" dirty="0" smtClean="0"/>
          </a:p>
          <a:p>
            <a:pPr lvl="1"/>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a:t>
            </a:r>
            <a:endParaRPr lang="en-US" dirty="0"/>
          </a:p>
        </p:txBody>
      </p:sp>
      <p:sp>
        <p:nvSpPr>
          <p:cNvPr id="3" name="Content Placeholder 2"/>
          <p:cNvSpPr>
            <a:spLocks noGrp="1"/>
          </p:cNvSpPr>
          <p:nvPr>
            <p:ph idx="1"/>
          </p:nvPr>
        </p:nvSpPr>
        <p:spPr/>
        <p:txBody>
          <a:bodyPr/>
          <a:lstStyle/>
          <a:p>
            <a:r>
              <a:rPr lang="en-US" dirty="0" smtClean="0"/>
              <a:t>Pain- 5</a:t>
            </a:r>
            <a:r>
              <a:rPr lang="en-US" baseline="30000" dirty="0" smtClean="0"/>
              <a:t>th</a:t>
            </a:r>
            <a:r>
              <a:rPr lang="en-US" dirty="0" smtClean="0"/>
              <a:t> vital sign</a:t>
            </a:r>
          </a:p>
          <a:p>
            <a:pPr lvl="1"/>
            <a:r>
              <a:rPr lang="en-US" dirty="0" smtClean="0"/>
              <a:t>Must assess with vital signs</a:t>
            </a:r>
          </a:p>
          <a:p>
            <a:pPr lvl="1"/>
            <a:r>
              <a:rPr lang="en-US" dirty="0" smtClean="0"/>
              <a:t>Use faces scale for toddlers and preschooler</a:t>
            </a:r>
          </a:p>
          <a:p>
            <a:pPr lvl="1"/>
            <a:r>
              <a:rPr lang="en-US" dirty="0" smtClean="0"/>
              <a:t>Numeric scale for older children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a:t>
            </a:r>
            <a:endParaRPr lang="en-US" dirty="0"/>
          </a:p>
        </p:txBody>
      </p:sp>
      <p:sp>
        <p:nvSpPr>
          <p:cNvPr id="3" name="Content Placeholder 2"/>
          <p:cNvSpPr>
            <a:spLocks noGrp="1"/>
          </p:cNvSpPr>
          <p:nvPr>
            <p:ph idx="1"/>
          </p:nvPr>
        </p:nvSpPr>
        <p:spPr/>
        <p:txBody>
          <a:bodyPr/>
          <a:lstStyle/>
          <a:p>
            <a:r>
              <a:rPr lang="en-US" dirty="0" smtClean="0"/>
              <a:t>Face pain scale</a:t>
            </a:r>
            <a:endParaRPr lang="en-US" dirty="0"/>
          </a:p>
        </p:txBody>
      </p:sp>
      <p:pic>
        <p:nvPicPr>
          <p:cNvPr id="4" name="Picture 3" descr="wong-Baker"/>
          <p:cNvPicPr/>
          <p:nvPr/>
        </p:nvPicPr>
        <p:blipFill>
          <a:blip r:embed="rId2" cstate="print"/>
          <a:srcRect t="12000" b="32137"/>
          <a:stretch>
            <a:fillRect/>
          </a:stretch>
        </p:blipFill>
        <p:spPr bwMode="auto">
          <a:xfrm>
            <a:off x="152400" y="2590800"/>
            <a:ext cx="5943600" cy="32766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Assessment</a:t>
            </a:r>
            <a:endParaRPr lang="en-US" dirty="0"/>
          </a:p>
        </p:txBody>
      </p:sp>
      <p:sp>
        <p:nvSpPr>
          <p:cNvPr id="5" name="Content Placeholder 4"/>
          <p:cNvSpPr>
            <a:spLocks noGrp="1"/>
          </p:cNvSpPr>
          <p:nvPr>
            <p:ph idx="1"/>
          </p:nvPr>
        </p:nvSpPr>
        <p:spPr>
          <a:xfrm>
            <a:off x="304800" y="1524000"/>
            <a:ext cx="6477000" cy="4525963"/>
          </a:xfrm>
        </p:spPr>
        <p:txBody>
          <a:bodyPr/>
          <a:lstStyle/>
          <a:p>
            <a:r>
              <a:rPr lang="en-US" dirty="0" smtClean="0"/>
              <a:t>University of Wisconsin Children’s Hospital Pain Scale</a:t>
            </a:r>
          </a:p>
          <a:p>
            <a:endParaRPr lang="en-US" dirty="0" smtClean="0"/>
          </a:p>
          <a:p>
            <a:endParaRPr lang="en-US" dirty="0"/>
          </a:p>
        </p:txBody>
      </p:sp>
      <p:graphicFrame>
        <p:nvGraphicFramePr>
          <p:cNvPr id="7" name="Object 6"/>
          <p:cNvGraphicFramePr>
            <a:graphicFrameLocks noChangeAspect="1"/>
          </p:cNvGraphicFramePr>
          <p:nvPr/>
        </p:nvGraphicFramePr>
        <p:xfrm>
          <a:off x="1530350" y="1393825"/>
          <a:ext cx="6083300" cy="4070350"/>
        </p:xfrm>
        <a:graphic>
          <a:graphicData uri="http://schemas.openxmlformats.org/presentationml/2006/ole">
            <mc:AlternateContent xmlns:mc="http://schemas.openxmlformats.org/markup-compatibility/2006">
              <mc:Choice xmlns:v="urn:schemas-microsoft-com:vml" Requires="v">
                <p:oleObj spid="_x0000_s1029" name="Document" r:id="rId4" imgW="6083841" imgH="4070224" progId="Word.Document.12">
                  <p:embed/>
                </p:oleObj>
              </mc:Choice>
              <mc:Fallback>
                <p:oleObj name="Document" r:id="rId4" imgW="6083841" imgH="4070224" progId="Word.Document.12">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30350" y="1393825"/>
                        <a:ext cx="6083300" cy="4070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p:cNvGraphicFramePr>
            <a:graphicFrameLocks noChangeAspect="1"/>
          </p:cNvGraphicFramePr>
          <p:nvPr/>
        </p:nvGraphicFramePr>
        <p:xfrm>
          <a:off x="304800" y="2514600"/>
          <a:ext cx="6096000" cy="4343400"/>
        </p:xfrm>
        <a:graphic>
          <a:graphicData uri="http://schemas.openxmlformats.org/presentationml/2006/ole">
            <mc:AlternateContent xmlns:mc="http://schemas.openxmlformats.org/markup-compatibility/2006">
              <mc:Choice xmlns:v="urn:schemas-microsoft-com:vml" Requires="v">
                <p:oleObj spid="_x0000_s1030" name="Document" r:id="rId7" imgW="6097155" imgH="5682233" progId="Word.Document.12">
                  <p:embed/>
                </p:oleObj>
              </mc:Choice>
              <mc:Fallback>
                <p:oleObj name="Document" r:id="rId7" imgW="6097155" imgH="5682233" progId="Word.Document.12">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4800" y="2514600"/>
                        <a:ext cx="6096000" cy="434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a:t>
            </a:r>
            <a:endParaRPr lang="en-US" dirty="0"/>
          </a:p>
        </p:txBody>
      </p:sp>
      <p:sp>
        <p:nvSpPr>
          <p:cNvPr id="3" name="Content Placeholder 2"/>
          <p:cNvSpPr>
            <a:spLocks noGrp="1"/>
          </p:cNvSpPr>
          <p:nvPr>
            <p:ph idx="1"/>
          </p:nvPr>
        </p:nvSpPr>
        <p:spPr/>
        <p:txBody>
          <a:bodyPr/>
          <a:lstStyle/>
          <a:p>
            <a:r>
              <a:rPr lang="en-US" dirty="0" smtClean="0"/>
              <a:t>Pain</a:t>
            </a:r>
          </a:p>
          <a:p>
            <a:pPr lvl="1"/>
            <a:r>
              <a:rPr lang="en-US" dirty="0" smtClean="0"/>
              <a:t>Pain management</a:t>
            </a:r>
          </a:p>
          <a:p>
            <a:pPr lvl="2"/>
            <a:r>
              <a:rPr lang="en-US" dirty="0" smtClean="0"/>
              <a:t>Non-pharmacological</a:t>
            </a:r>
          </a:p>
          <a:p>
            <a:pPr lvl="2"/>
            <a:r>
              <a:rPr lang="en-US" dirty="0" smtClean="0"/>
              <a:t>Pharmacological</a:t>
            </a:r>
          </a:p>
          <a:p>
            <a:pPr lvl="1"/>
            <a:r>
              <a:rPr lang="en-US" dirty="0" smtClean="0"/>
              <a:t>Invasive procedure</a:t>
            </a:r>
          </a:p>
          <a:p>
            <a:pPr lvl="2"/>
            <a:r>
              <a:rPr lang="en-US" dirty="0" smtClean="0"/>
              <a:t>EMLA- Eutectic Mixture Local Anesthetic or LMX</a:t>
            </a:r>
          </a:p>
          <a:p>
            <a:pPr lvl="2"/>
            <a:r>
              <a:rPr lang="en-US" dirty="0" smtClean="0"/>
              <a:t>Apply 30 minutes before procedure</a:t>
            </a:r>
          </a:p>
          <a:p>
            <a:pPr lvl="2"/>
            <a:r>
              <a:rPr lang="en-US" dirty="0" smtClean="0"/>
              <a:t>Cover with occlusive dressing</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Developmental Approach</a:t>
            </a:r>
            <a:endParaRPr lang="en-US" dirty="0"/>
          </a:p>
        </p:txBody>
      </p:sp>
      <p:sp>
        <p:nvSpPr>
          <p:cNvPr id="3" name="Content Placeholder 2"/>
          <p:cNvSpPr>
            <a:spLocks noGrp="1"/>
          </p:cNvSpPr>
          <p:nvPr>
            <p:ph idx="1"/>
          </p:nvPr>
        </p:nvSpPr>
        <p:spPr/>
        <p:txBody>
          <a:bodyPr/>
          <a:lstStyle/>
          <a:p>
            <a:r>
              <a:rPr lang="en-US" dirty="0" smtClean="0"/>
              <a:t>Infant</a:t>
            </a:r>
          </a:p>
          <a:p>
            <a:pPr lvl="1"/>
            <a:r>
              <a:rPr lang="en-US" dirty="0" smtClean="0"/>
              <a:t>Trust</a:t>
            </a:r>
          </a:p>
          <a:p>
            <a:pPr lvl="1"/>
            <a:r>
              <a:rPr lang="en-US" dirty="0" smtClean="0"/>
              <a:t>Stranger Anxiety</a:t>
            </a:r>
          </a:p>
          <a:p>
            <a:pPr lvl="1"/>
            <a:r>
              <a:rPr lang="en-US" dirty="0" smtClean="0"/>
              <a:t>Memory of past experience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Developmental Approach</a:t>
            </a:r>
            <a:endParaRPr lang="en-US" dirty="0"/>
          </a:p>
        </p:txBody>
      </p:sp>
      <p:sp>
        <p:nvSpPr>
          <p:cNvPr id="3" name="Content Placeholder 2"/>
          <p:cNvSpPr>
            <a:spLocks noGrp="1"/>
          </p:cNvSpPr>
          <p:nvPr>
            <p:ph idx="1"/>
          </p:nvPr>
        </p:nvSpPr>
        <p:spPr/>
        <p:txBody>
          <a:bodyPr/>
          <a:lstStyle/>
          <a:p>
            <a:r>
              <a:rPr lang="en-US" dirty="0" smtClean="0"/>
              <a:t>Toddler</a:t>
            </a:r>
          </a:p>
          <a:p>
            <a:pPr lvl="1"/>
            <a:r>
              <a:rPr lang="en-US" dirty="0" smtClean="0"/>
              <a:t>Autonomy</a:t>
            </a:r>
          </a:p>
          <a:p>
            <a:pPr lvl="1"/>
            <a:r>
              <a:rPr lang="en-US" dirty="0" smtClean="0"/>
              <a:t>Preoperational thought</a:t>
            </a:r>
          </a:p>
          <a:p>
            <a:pPr lvl="1"/>
            <a:r>
              <a:rPr lang="en-US" dirty="0" smtClean="0"/>
              <a:t>Negativism</a:t>
            </a:r>
          </a:p>
          <a:p>
            <a:pPr lvl="1"/>
            <a:r>
              <a:rPr lang="en-US" dirty="0" smtClean="0"/>
              <a:t>Ritualism</a:t>
            </a:r>
          </a:p>
          <a:p>
            <a:pPr lvl="1"/>
            <a:r>
              <a:rPr lang="en-US" dirty="0" smtClean="0"/>
              <a:t>Limited language</a:t>
            </a:r>
          </a:p>
          <a:p>
            <a:pPr lvl="1"/>
            <a:r>
              <a:rPr lang="en-US" dirty="0" smtClean="0"/>
              <a:t>No concept of time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Developmental Approach</a:t>
            </a:r>
            <a:endParaRPr lang="en-US" dirty="0"/>
          </a:p>
        </p:txBody>
      </p:sp>
      <p:sp>
        <p:nvSpPr>
          <p:cNvPr id="3" name="Content Placeholder 2"/>
          <p:cNvSpPr>
            <a:spLocks noGrp="1"/>
          </p:cNvSpPr>
          <p:nvPr>
            <p:ph idx="1"/>
          </p:nvPr>
        </p:nvSpPr>
        <p:spPr/>
        <p:txBody>
          <a:bodyPr/>
          <a:lstStyle/>
          <a:p>
            <a:r>
              <a:rPr lang="en-US" dirty="0" smtClean="0"/>
              <a:t>Preschooler</a:t>
            </a:r>
          </a:p>
          <a:p>
            <a:pPr lvl="1"/>
            <a:r>
              <a:rPr lang="en-US" dirty="0" smtClean="0"/>
              <a:t>Initiative</a:t>
            </a:r>
          </a:p>
          <a:p>
            <a:pPr lvl="1"/>
            <a:r>
              <a:rPr lang="en-US" dirty="0" smtClean="0"/>
              <a:t>Concrete</a:t>
            </a:r>
          </a:p>
          <a:p>
            <a:pPr lvl="1"/>
            <a:r>
              <a:rPr lang="en-US" dirty="0" smtClean="0"/>
              <a:t>Egocentrism</a:t>
            </a:r>
          </a:p>
          <a:p>
            <a:pPr lvl="1"/>
            <a:r>
              <a:rPr lang="en-US" dirty="0" smtClean="0"/>
              <a:t>Fear of bodily harm</a:t>
            </a:r>
          </a:p>
          <a:p>
            <a:pPr lvl="1"/>
            <a:r>
              <a:rPr lang="en-US" dirty="0" smtClean="0"/>
              <a:t>Illness is punishment</a:t>
            </a:r>
          </a:p>
          <a:p>
            <a:pPr lvl="1"/>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smtClean="0"/>
              <a:t>Communication with Children</a:t>
            </a:r>
            <a:endParaRPr lang="en-US" dirty="0"/>
          </a:p>
        </p:txBody>
      </p:sp>
      <p:sp>
        <p:nvSpPr>
          <p:cNvPr id="4099" name="Rectangle 3"/>
          <p:cNvSpPr>
            <a:spLocks noGrp="1" noChangeArrowheads="1"/>
          </p:cNvSpPr>
          <p:nvPr>
            <p:ph type="body" idx="1"/>
          </p:nvPr>
        </p:nvSpPr>
        <p:spPr/>
        <p:txBody>
          <a:bodyPr/>
          <a:lstStyle/>
          <a:p>
            <a:r>
              <a:rPr lang="en-US" dirty="0" smtClean="0"/>
              <a:t>Infants</a:t>
            </a:r>
          </a:p>
          <a:p>
            <a:pPr lvl="1"/>
            <a:r>
              <a:rPr lang="en-US" dirty="0" smtClean="0"/>
              <a:t>-Respond quickly, soothing, mothering tone</a:t>
            </a:r>
          </a:p>
          <a:p>
            <a:pPr lvl="1"/>
            <a:r>
              <a:rPr lang="en-US" dirty="0" smtClean="0"/>
              <a:t>Gentle handling, no sudden movements </a:t>
            </a:r>
          </a:p>
          <a:p>
            <a:pPr lvl="1"/>
            <a:r>
              <a:rPr lang="en-US" dirty="0" smtClean="0"/>
              <a:t>Hold infant firmly and close to body for security</a:t>
            </a:r>
          </a:p>
          <a:p>
            <a:pPr lvl="1"/>
            <a:r>
              <a:rPr lang="en-US" dirty="0" smtClean="0"/>
              <a:t>Stranger anxiety 4-6months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Developmental Approach</a:t>
            </a:r>
            <a:endParaRPr lang="en-US" dirty="0"/>
          </a:p>
        </p:txBody>
      </p:sp>
      <p:sp>
        <p:nvSpPr>
          <p:cNvPr id="3" name="Content Placeholder 2"/>
          <p:cNvSpPr>
            <a:spLocks noGrp="1"/>
          </p:cNvSpPr>
          <p:nvPr>
            <p:ph idx="1"/>
          </p:nvPr>
        </p:nvSpPr>
        <p:spPr/>
        <p:txBody>
          <a:bodyPr/>
          <a:lstStyle/>
          <a:p>
            <a:r>
              <a:rPr lang="en-US" dirty="0" smtClean="0"/>
              <a:t>School Age</a:t>
            </a:r>
          </a:p>
          <a:p>
            <a:pPr lvl="1"/>
            <a:r>
              <a:rPr lang="en-US" dirty="0" smtClean="0"/>
              <a:t>Industry</a:t>
            </a:r>
          </a:p>
          <a:p>
            <a:pPr lvl="1"/>
            <a:r>
              <a:rPr lang="en-US" dirty="0" smtClean="0"/>
              <a:t>Concrete</a:t>
            </a:r>
          </a:p>
          <a:p>
            <a:pPr lvl="1"/>
            <a:r>
              <a:rPr lang="en-US" dirty="0" smtClean="0"/>
              <a:t>Increased language skills</a:t>
            </a:r>
          </a:p>
          <a:p>
            <a:pPr lvl="1"/>
            <a:r>
              <a:rPr lang="en-US" dirty="0" smtClean="0"/>
              <a:t>Understanding of time</a:t>
            </a:r>
          </a:p>
          <a:p>
            <a:pPr lvl="1"/>
            <a:r>
              <a:rPr lang="en-US" dirty="0" smtClean="0"/>
              <a:t>Self control</a:t>
            </a:r>
          </a:p>
          <a:p>
            <a:pPr lvl="1"/>
            <a:r>
              <a:rPr lang="en-US" dirty="0" smtClean="0"/>
              <a:t>Relationships with peers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Developmental </a:t>
            </a:r>
            <a:br>
              <a:rPr lang="en-US" dirty="0" smtClean="0"/>
            </a:br>
            <a:r>
              <a:rPr lang="en-US" dirty="0" smtClean="0"/>
              <a:t>Approach</a:t>
            </a:r>
            <a:endParaRPr lang="en-US" dirty="0"/>
          </a:p>
        </p:txBody>
      </p:sp>
      <p:sp>
        <p:nvSpPr>
          <p:cNvPr id="3" name="Content Placeholder 2"/>
          <p:cNvSpPr>
            <a:spLocks noGrp="1"/>
          </p:cNvSpPr>
          <p:nvPr>
            <p:ph idx="1"/>
          </p:nvPr>
        </p:nvSpPr>
        <p:spPr/>
        <p:txBody>
          <a:bodyPr/>
          <a:lstStyle/>
          <a:p>
            <a:r>
              <a:rPr lang="en-US" dirty="0" smtClean="0"/>
              <a:t>Adolescent</a:t>
            </a:r>
          </a:p>
          <a:p>
            <a:pPr lvl="1"/>
            <a:r>
              <a:rPr lang="en-US" dirty="0" smtClean="0"/>
              <a:t>Identity- self concept</a:t>
            </a:r>
          </a:p>
          <a:p>
            <a:pPr lvl="1"/>
            <a:r>
              <a:rPr lang="en-US" dirty="0" smtClean="0"/>
              <a:t>Formal operations</a:t>
            </a:r>
          </a:p>
          <a:p>
            <a:pPr lvl="1"/>
            <a:r>
              <a:rPr lang="en-US" dirty="0" smtClean="0"/>
              <a:t>No concern for the future</a:t>
            </a:r>
          </a:p>
          <a:p>
            <a:pPr lvl="1"/>
            <a:r>
              <a:rPr lang="en-US" dirty="0" smtClean="0"/>
              <a:t>Peers</a:t>
            </a:r>
          </a:p>
          <a:p>
            <a:pPr lvl="1"/>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Milestones</a:t>
            </a:r>
            <a:endParaRPr lang="en-US" dirty="0"/>
          </a:p>
        </p:txBody>
      </p:sp>
      <p:sp>
        <p:nvSpPr>
          <p:cNvPr id="3" name="Content Placeholder 2"/>
          <p:cNvSpPr>
            <a:spLocks noGrp="1"/>
          </p:cNvSpPr>
          <p:nvPr>
            <p:ph idx="1"/>
          </p:nvPr>
        </p:nvSpPr>
        <p:spPr/>
        <p:txBody>
          <a:bodyPr/>
          <a:lstStyle/>
          <a:p>
            <a:r>
              <a:rPr lang="en-US" dirty="0" smtClean="0">
                <a:hlinkClick r:id="rId2" action="ppaction://hlinkfile"/>
              </a:rPr>
              <a:t>..\child-development-milestone-chart.pdf</a:t>
            </a:r>
            <a:endParaRPr lang="en-US" dirty="0" smtClean="0"/>
          </a:p>
          <a:p>
            <a:endParaRPr lang="en-US" dirty="0" smtClean="0"/>
          </a:p>
          <a:p>
            <a:r>
              <a:rPr lang="en-US" dirty="0" smtClean="0"/>
              <a:t>http://www.child-development-guide.com/child-development-milestone.html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with Children</a:t>
            </a:r>
            <a:endParaRPr lang="en-US" dirty="0"/>
          </a:p>
        </p:txBody>
      </p:sp>
      <p:sp>
        <p:nvSpPr>
          <p:cNvPr id="3" name="Content Placeholder 2"/>
          <p:cNvSpPr>
            <a:spLocks noGrp="1"/>
          </p:cNvSpPr>
          <p:nvPr>
            <p:ph idx="1"/>
          </p:nvPr>
        </p:nvSpPr>
        <p:spPr/>
        <p:txBody>
          <a:bodyPr/>
          <a:lstStyle/>
          <a:p>
            <a:r>
              <a:rPr lang="en-US" dirty="0" smtClean="0"/>
              <a:t>Toddlers</a:t>
            </a:r>
          </a:p>
          <a:p>
            <a:pPr lvl="1"/>
            <a:r>
              <a:rPr lang="en-US" dirty="0" smtClean="0"/>
              <a:t>Give toddlers their space</a:t>
            </a:r>
          </a:p>
          <a:p>
            <a:pPr lvl="1"/>
            <a:r>
              <a:rPr lang="en-US" dirty="0" smtClean="0"/>
              <a:t>Talk with parents first so they can see that parents accept you</a:t>
            </a:r>
          </a:p>
          <a:p>
            <a:pPr lvl="1"/>
            <a:r>
              <a:rPr lang="en-US" dirty="0" smtClean="0"/>
              <a:t>Routine</a:t>
            </a:r>
          </a:p>
          <a:p>
            <a:pPr lvl="1"/>
            <a:r>
              <a:rPr lang="en-US" dirty="0" smtClean="0"/>
              <a:t>Simple words and directions</a:t>
            </a:r>
          </a:p>
          <a:p>
            <a:pPr lvl="1"/>
            <a:r>
              <a:rPr lang="en-US" dirty="0" smtClean="0"/>
              <a:t>Play!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with Children</a:t>
            </a:r>
            <a:endParaRPr lang="en-US" dirty="0"/>
          </a:p>
        </p:txBody>
      </p:sp>
      <p:sp>
        <p:nvSpPr>
          <p:cNvPr id="3" name="Content Placeholder 2"/>
          <p:cNvSpPr>
            <a:spLocks noGrp="1"/>
          </p:cNvSpPr>
          <p:nvPr>
            <p:ph idx="1"/>
          </p:nvPr>
        </p:nvSpPr>
        <p:spPr/>
        <p:txBody>
          <a:bodyPr/>
          <a:lstStyle/>
          <a:p>
            <a:r>
              <a:rPr lang="en-US" dirty="0" smtClean="0"/>
              <a:t>Preschooler</a:t>
            </a:r>
          </a:p>
          <a:p>
            <a:pPr lvl="1"/>
            <a:r>
              <a:rPr lang="en-US" dirty="0" smtClean="0"/>
              <a:t>Strives for independence</a:t>
            </a:r>
          </a:p>
          <a:p>
            <a:pPr lvl="1"/>
            <a:r>
              <a:rPr lang="en-US" dirty="0" smtClean="0"/>
              <a:t>Give choices</a:t>
            </a:r>
          </a:p>
          <a:p>
            <a:pPr lvl="1"/>
            <a:r>
              <a:rPr lang="en-US" dirty="0" smtClean="0"/>
              <a:t>Use doll or puppet to help explain  procedures</a:t>
            </a:r>
          </a:p>
          <a:p>
            <a:pPr lvl="1"/>
            <a:r>
              <a:rPr lang="en-US" smtClean="0"/>
              <a:t>Let </a:t>
            </a:r>
            <a:r>
              <a:rPr lang="en-US" dirty="0" smtClean="0"/>
              <a:t>them touch and explore the equipment</a:t>
            </a:r>
          </a:p>
          <a:p>
            <a:pPr lvl="1"/>
            <a:r>
              <a:rPr lang="en-US" dirty="0" smtClean="0"/>
              <a:t>Be honest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with Children</a:t>
            </a:r>
            <a:endParaRPr lang="en-US" dirty="0"/>
          </a:p>
        </p:txBody>
      </p:sp>
      <p:sp>
        <p:nvSpPr>
          <p:cNvPr id="3" name="Content Placeholder 2"/>
          <p:cNvSpPr>
            <a:spLocks noGrp="1"/>
          </p:cNvSpPr>
          <p:nvPr>
            <p:ph idx="1"/>
          </p:nvPr>
        </p:nvSpPr>
        <p:spPr/>
        <p:txBody>
          <a:bodyPr/>
          <a:lstStyle/>
          <a:p>
            <a:r>
              <a:rPr lang="en-US" dirty="0" smtClean="0"/>
              <a:t>School Age</a:t>
            </a:r>
          </a:p>
          <a:p>
            <a:pPr lvl="1"/>
            <a:r>
              <a:rPr lang="en-US" dirty="0" smtClean="0"/>
              <a:t>Use concrete explanation</a:t>
            </a:r>
          </a:p>
          <a:p>
            <a:pPr lvl="1"/>
            <a:r>
              <a:rPr lang="en-US" dirty="0" smtClean="0"/>
              <a:t>Formal presentations</a:t>
            </a:r>
          </a:p>
          <a:p>
            <a:pPr lvl="1"/>
            <a:r>
              <a:rPr lang="en-US" dirty="0" smtClean="0"/>
              <a:t>Answer questions honestly</a:t>
            </a:r>
          </a:p>
          <a:p>
            <a:pPr lvl="1"/>
            <a:r>
              <a:rPr lang="en-US" dirty="0" smtClean="0"/>
              <a:t>Concerned about mutilation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with Children</a:t>
            </a:r>
            <a:endParaRPr lang="en-US" dirty="0"/>
          </a:p>
        </p:txBody>
      </p:sp>
      <p:sp>
        <p:nvSpPr>
          <p:cNvPr id="3" name="Content Placeholder 2"/>
          <p:cNvSpPr>
            <a:spLocks noGrp="1"/>
          </p:cNvSpPr>
          <p:nvPr>
            <p:ph idx="1"/>
          </p:nvPr>
        </p:nvSpPr>
        <p:spPr/>
        <p:txBody>
          <a:bodyPr/>
          <a:lstStyle/>
          <a:p>
            <a:r>
              <a:rPr lang="en-US" dirty="0" smtClean="0"/>
              <a:t>Adolescents</a:t>
            </a:r>
          </a:p>
          <a:p>
            <a:pPr lvl="1"/>
            <a:r>
              <a:rPr lang="en-US" dirty="0" smtClean="0"/>
              <a:t>Concrete, logical, abstract</a:t>
            </a:r>
          </a:p>
          <a:p>
            <a:pPr lvl="1"/>
            <a:r>
              <a:rPr lang="en-US" dirty="0" smtClean="0"/>
              <a:t>Do not demean them</a:t>
            </a:r>
          </a:p>
          <a:p>
            <a:pPr lvl="1"/>
            <a:r>
              <a:rPr lang="en-US" dirty="0" smtClean="0"/>
              <a:t>Observe language, actions and body language</a:t>
            </a:r>
          </a:p>
          <a:p>
            <a:pPr lvl="1"/>
            <a:r>
              <a:rPr lang="en-US" dirty="0" smtClean="0"/>
              <a:t>Social </a:t>
            </a:r>
            <a:r>
              <a:rPr lang="en-US" smtClean="0"/>
              <a:t>connections are </a:t>
            </a:r>
            <a:r>
              <a:rPr lang="en-US" dirty="0" smtClean="0"/>
              <a:t>most important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a:t>
            </a:r>
            <a:endParaRPr lang="en-US" dirty="0"/>
          </a:p>
        </p:txBody>
      </p:sp>
      <p:sp>
        <p:nvSpPr>
          <p:cNvPr id="3" name="Content Placeholder 2"/>
          <p:cNvSpPr>
            <a:spLocks noGrp="1"/>
          </p:cNvSpPr>
          <p:nvPr>
            <p:ph idx="1"/>
          </p:nvPr>
        </p:nvSpPr>
        <p:spPr/>
        <p:txBody>
          <a:bodyPr/>
          <a:lstStyle/>
          <a:p>
            <a:r>
              <a:rPr lang="en-US" dirty="0" smtClean="0"/>
              <a:t>Obtain history first</a:t>
            </a:r>
          </a:p>
          <a:p>
            <a:r>
              <a:rPr lang="en-US" dirty="0" smtClean="0"/>
              <a:t>Head to toe</a:t>
            </a:r>
          </a:p>
          <a:p>
            <a:r>
              <a:rPr lang="en-US" dirty="0" smtClean="0"/>
              <a:t>Save ears and </a:t>
            </a:r>
            <a:r>
              <a:rPr lang="en-US" dirty="0" err="1" smtClean="0"/>
              <a:t>perineal</a:t>
            </a:r>
            <a:r>
              <a:rPr lang="en-US" dirty="0" smtClean="0"/>
              <a:t> area for last </a:t>
            </a:r>
          </a:p>
          <a:p>
            <a:r>
              <a:rPr lang="en-US" dirty="0" smtClean="0"/>
              <a:t>Observe parent’s interactions</a:t>
            </a:r>
          </a:p>
          <a:p>
            <a:r>
              <a:rPr lang="en-US" dirty="0" smtClean="0"/>
              <a:t>Growth and Development</a:t>
            </a:r>
          </a:p>
          <a:p>
            <a:r>
              <a:rPr lang="en-US" dirty="0" smtClean="0"/>
              <a:t>Nutritional status</a:t>
            </a:r>
          </a:p>
          <a:p>
            <a:r>
              <a:rPr lang="en-US" dirty="0" smtClean="0"/>
              <a:t>Hygiene</a:t>
            </a:r>
          </a:p>
          <a:p>
            <a:r>
              <a:rPr lang="en-US" dirty="0" smtClean="0"/>
              <a:t>Behavior</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a:t>
            </a:r>
            <a:endParaRPr lang="en-US" dirty="0"/>
          </a:p>
        </p:txBody>
      </p:sp>
      <p:sp>
        <p:nvSpPr>
          <p:cNvPr id="3" name="Content Placeholder 2"/>
          <p:cNvSpPr>
            <a:spLocks noGrp="1"/>
          </p:cNvSpPr>
          <p:nvPr>
            <p:ph idx="1"/>
          </p:nvPr>
        </p:nvSpPr>
        <p:spPr/>
        <p:txBody>
          <a:bodyPr/>
          <a:lstStyle/>
          <a:p>
            <a:r>
              <a:rPr lang="en-US" dirty="0" smtClean="0"/>
              <a:t>Temperature	</a:t>
            </a:r>
          </a:p>
          <a:p>
            <a:pPr lvl="1"/>
            <a:r>
              <a:rPr lang="en-US" dirty="0" smtClean="0"/>
              <a:t>Temporal</a:t>
            </a:r>
          </a:p>
          <a:p>
            <a:pPr lvl="1"/>
            <a:r>
              <a:rPr lang="en-US" dirty="0" err="1" smtClean="0"/>
              <a:t>Axillary</a:t>
            </a:r>
            <a:endParaRPr lang="en-US" dirty="0" smtClean="0"/>
          </a:p>
          <a:p>
            <a:pPr lvl="1"/>
            <a:r>
              <a:rPr lang="en-US" dirty="0" smtClean="0"/>
              <a:t>Rectal for infants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a:t>
            </a:r>
            <a:endParaRPr lang="en-US" dirty="0"/>
          </a:p>
        </p:txBody>
      </p:sp>
      <p:sp>
        <p:nvSpPr>
          <p:cNvPr id="3" name="Content Placeholder 2"/>
          <p:cNvSpPr>
            <a:spLocks noGrp="1"/>
          </p:cNvSpPr>
          <p:nvPr>
            <p:ph idx="1"/>
          </p:nvPr>
        </p:nvSpPr>
        <p:spPr/>
        <p:txBody>
          <a:bodyPr/>
          <a:lstStyle/>
          <a:p>
            <a:r>
              <a:rPr lang="en-US" dirty="0" smtClean="0"/>
              <a:t>Pulse</a:t>
            </a:r>
          </a:p>
          <a:p>
            <a:pPr lvl="1"/>
            <a:r>
              <a:rPr lang="en-US" dirty="0" smtClean="0"/>
              <a:t>Take apical</a:t>
            </a:r>
          </a:p>
          <a:p>
            <a:pPr lvl="1"/>
            <a:r>
              <a:rPr lang="en-US" dirty="0" smtClean="0"/>
              <a:t>Count for one full minute</a:t>
            </a:r>
          </a:p>
          <a:p>
            <a:pPr lvl="1"/>
            <a:endParaRPr lang="en-US" dirty="0"/>
          </a:p>
        </p:txBody>
      </p:sp>
      <p:graphicFrame>
        <p:nvGraphicFramePr>
          <p:cNvPr id="4" name="Table 3"/>
          <p:cNvGraphicFramePr>
            <a:graphicFrameLocks noGrp="1"/>
          </p:cNvGraphicFramePr>
          <p:nvPr/>
        </p:nvGraphicFramePr>
        <p:xfrm>
          <a:off x="228600" y="3886200"/>
          <a:ext cx="6096000" cy="2225040"/>
        </p:xfrm>
        <a:graphic>
          <a:graphicData uri="http://schemas.openxmlformats.org/drawingml/2006/table">
            <a:tbl>
              <a:tblPr firstRow="1" bandRow="1">
                <a:tableStyleId>{5C22544A-7EE6-4342-B048-85BDC9FD1C3A}</a:tableStyleId>
              </a:tblPr>
              <a:tblGrid>
                <a:gridCol w="2743200"/>
                <a:gridCol w="3352800"/>
              </a:tblGrid>
              <a:tr h="370840">
                <a:tc>
                  <a:txBody>
                    <a:bodyPr/>
                    <a:lstStyle/>
                    <a:p>
                      <a:pPr algn="ctr"/>
                      <a:r>
                        <a:rPr lang="en-US" dirty="0" smtClean="0">
                          <a:solidFill>
                            <a:schemeClr val="accent2"/>
                          </a:solidFill>
                        </a:rPr>
                        <a:t>AGE</a:t>
                      </a:r>
                      <a:endParaRPr lang="en-US" dirty="0">
                        <a:solidFill>
                          <a:schemeClr val="accent2"/>
                        </a:solidFill>
                      </a:endParaRPr>
                    </a:p>
                  </a:txBody>
                  <a:tcPr/>
                </a:tc>
                <a:tc>
                  <a:txBody>
                    <a:bodyPr/>
                    <a:lstStyle/>
                    <a:p>
                      <a:pPr algn="ctr"/>
                      <a:r>
                        <a:rPr lang="en-US" dirty="0" smtClean="0">
                          <a:solidFill>
                            <a:schemeClr val="accent2"/>
                          </a:solidFill>
                        </a:rPr>
                        <a:t>RANGE</a:t>
                      </a:r>
                      <a:endParaRPr lang="en-US" dirty="0">
                        <a:solidFill>
                          <a:schemeClr val="accent2"/>
                        </a:solidFill>
                      </a:endParaRPr>
                    </a:p>
                  </a:txBody>
                  <a:tcPr/>
                </a:tc>
              </a:tr>
              <a:tr h="370840">
                <a:tc>
                  <a:txBody>
                    <a:bodyPr/>
                    <a:lstStyle/>
                    <a:p>
                      <a:pPr algn="ctr"/>
                      <a:r>
                        <a:rPr lang="en-US" dirty="0" smtClean="0">
                          <a:solidFill>
                            <a:schemeClr val="accent2"/>
                          </a:solidFill>
                        </a:rPr>
                        <a:t>Infant</a:t>
                      </a:r>
                      <a:endParaRPr lang="en-US" dirty="0">
                        <a:solidFill>
                          <a:schemeClr val="accent2"/>
                        </a:solidFill>
                      </a:endParaRPr>
                    </a:p>
                  </a:txBody>
                  <a:tcPr/>
                </a:tc>
                <a:tc>
                  <a:txBody>
                    <a:bodyPr/>
                    <a:lstStyle/>
                    <a:p>
                      <a:pPr algn="ctr"/>
                      <a:r>
                        <a:rPr lang="en-US" dirty="0" smtClean="0">
                          <a:solidFill>
                            <a:schemeClr val="accent2"/>
                          </a:solidFill>
                        </a:rPr>
                        <a:t>100-140</a:t>
                      </a:r>
                      <a:endParaRPr lang="en-US" dirty="0">
                        <a:solidFill>
                          <a:schemeClr val="accent2"/>
                        </a:solidFill>
                      </a:endParaRPr>
                    </a:p>
                  </a:txBody>
                  <a:tcPr/>
                </a:tc>
              </a:tr>
              <a:tr h="370840">
                <a:tc>
                  <a:txBody>
                    <a:bodyPr/>
                    <a:lstStyle/>
                    <a:p>
                      <a:pPr algn="ctr"/>
                      <a:r>
                        <a:rPr lang="en-US" dirty="0" smtClean="0">
                          <a:solidFill>
                            <a:schemeClr val="accent2"/>
                          </a:solidFill>
                        </a:rPr>
                        <a:t>Toddler</a:t>
                      </a:r>
                      <a:endParaRPr lang="en-US" dirty="0">
                        <a:solidFill>
                          <a:schemeClr val="accent2"/>
                        </a:solidFill>
                      </a:endParaRPr>
                    </a:p>
                  </a:txBody>
                  <a:tcPr/>
                </a:tc>
                <a:tc>
                  <a:txBody>
                    <a:bodyPr/>
                    <a:lstStyle/>
                    <a:p>
                      <a:pPr algn="ctr"/>
                      <a:r>
                        <a:rPr lang="en-US" dirty="0" smtClean="0">
                          <a:solidFill>
                            <a:schemeClr val="accent2"/>
                          </a:solidFill>
                        </a:rPr>
                        <a:t>90-120</a:t>
                      </a:r>
                      <a:endParaRPr lang="en-US" dirty="0">
                        <a:solidFill>
                          <a:schemeClr val="accent2"/>
                        </a:solidFill>
                      </a:endParaRPr>
                    </a:p>
                  </a:txBody>
                  <a:tcPr/>
                </a:tc>
              </a:tr>
              <a:tr h="370840">
                <a:tc>
                  <a:txBody>
                    <a:bodyPr/>
                    <a:lstStyle/>
                    <a:p>
                      <a:pPr algn="ctr"/>
                      <a:r>
                        <a:rPr lang="en-US" dirty="0" smtClean="0">
                          <a:solidFill>
                            <a:schemeClr val="accent2"/>
                          </a:solidFill>
                        </a:rPr>
                        <a:t>Preschooler</a:t>
                      </a:r>
                      <a:endParaRPr lang="en-US" dirty="0">
                        <a:solidFill>
                          <a:schemeClr val="accent2"/>
                        </a:solidFill>
                      </a:endParaRPr>
                    </a:p>
                  </a:txBody>
                  <a:tcPr/>
                </a:tc>
                <a:tc>
                  <a:txBody>
                    <a:bodyPr/>
                    <a:lstStyle/>
                    <a:p>
                      <a:pPr algn="ctr"/>
                      <a:r>
                        <a:rPr lang="en-US" dirty="0" smtClean="0">
                          <a:solidFill>
                            <a:schemeClr val="accent2"/>
                          </a:solidFill>
                        </a:rPr>
                        <a:t>80-120</a:t>
                      </a:r>
                      <a:endParaRPr lang="en-US" dirty="0">
                        <a:solidFill>
                          <a:schemeClr val="accent2"/>
                        </a:solidFill>
                      </a:endParaRPr>
                    </a:p>
                  </a:txBody>
                  <a:tcPr/>
                </a:tc>
              </a:tr>
              <a:tr h="370840">
                <a:tc>
                  <a:txBody>
                    <a:bodyPr/>
                    <a:lstStyle/>
                    <a:p>
                      <a:pPr algn="ctr"/>
                      <a:r>
                        <a:rPr lang="en-US" dirty="0" smtClean="0">
                          <a:solidFill>
                            <a:schemeClr val="accent2"/>
                          </a:solidFill>
                        </a:rPr>
                        <a:t>School Age</a:t>
                      </a:r>
                      <a:endParaRPr lang="en-US" dirty="0">
                        <a:solidFill>
                          <a:schemeClr val="accent2"/>
                        </a:solidFill>
                      </a:endParaRPr>
                    </a:p>
                  </a:txBody>
                  <a:tcPr/>
                </a:tc>
                <a:tc>
                  <a:txBody>
                    <a:bodyPr/>
                    <a:lstStyle/>
                    <a:p>
                      <a:pPr algn="ctr"/>
                      <a:r>
                        <a:rPr lang="en-US" dirty="0" smtClean="0">
                          <a:solidFill>
                            <a:schemeClr val="accent2"/>
                          </a:solidFill>
                        </a:rPr>
                        <a:t>70-110</a:t>
                      </a:r>
                      <a:endParaRPr lang="en-US" dirty="0">
                        <a:solidFill>
                          <a:schemeClr val="accent2"/>
                        </a:solidFill>
                      </a:endParaRPr>
                    </a:p>
                  </a:txBody>
                  <a:tcPr/>
                </a:tc>
              </a:tr>
              <a:tr h="370840">
                <a:tc>
                  <a:txBody>
                    <a:bodyPr/>
                    <a:lstStyle/>
                    <a:p>
                      <a:pPr algn="ctr"/>
                      <a:r>
                        <a:rPr lang="en-US" dirty="0" smtClean="0">
                          <a:solidFill>
                            <a:schemeClr val="accent2"/>
                          </a:solidFill>
                        </a:rPr>
                        <a:t>Adolescent</a:t>
                      </a:r>
                      <a:endParaRPr lang="en-US" dirty="0">
                        <a:solidFill>
                          <a:schemeClr val="accent2"/>
                        </a:solidFill>
                      </a:endParaRPr>
                    </a:p>
                  </a:txBody>
                  <a:tcPr/>
                </a:tc>
                <a:tc>
                  <a:txBody>
                    <a:bodyPr/>
                    <a:lstStyle/>
                    <a:p>
                      <a:pPr algn="ctr"/>
                      <a:r>
                        <a:rPr lang="en-US" dirty="0" smtClean="0">
                          <a:solidFill>
                            <a:schemeClr val="accent2"/>
                          </a:solidFill>
                        </a:rPr>
                        <a:t>60-100</a:t>
                      </a:r>
                      <a:endParaRPr lang="en-US" dirty="0">
                        <a:solidFill>
                          <a:schemeClr val="accent2"/>
                        </a:solidFill>
                      </a:endParaRPr>
                    </a:p>
                  </a:txBody>
                  <a:tcPr/>
                </a:tc>
              </a:tr>
            </a:tbl>
          </a:graphicData>
        </a:graphic>
      </p:graphicFrame>
    </p:spTree>
  </p:cSld>
  <p:clrMapOvr>
    <a:masterClrMapping/>
  </p:clrMapOvr>
</p:sld>
</file>

<file path=ppt/theme/theme1.xml><?xml version="1.0" encoding="utf-8"?>
<a:theme xmlns:a="http://schemas.openxmlformats.org/drawingml/2006/main" name="Beach14">
  <a:themeElements>
    <a:clrScheme name="HipDaddy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HipDaddy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HipDaddy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ipDaddy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ipDaddy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ipDaddy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ipDaddy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ipDaddy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ipDaddy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ipDaddy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ipDaddy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ipDaddy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ipDaddy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ipDaddy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Beach14</Template>
  <TotalTime>198</TotalTime>
  <Words>1061</Words>
  <Application>Microsoft Office PowerPoint</Application>
  <PresentationFormat>On-screen Show (4:3)</PresentationFormat>
  <Paragraphs>260</Paragraphs>
  <Slides>22</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Beach14</vt:lpstr>
      <vt:lpstr>Document</vt:lpstr>
      <vt:lpstr>Pediatrics Acute Care</vt:lpstr>
      <vt:lpstr>Communication with Children</vt:lpstr>
      <vt:lpstr>Communication with Children</vt:lpstr>
      <vt:lpstr>Communication with Children</vt:lpstr>
      <vt:lpstr>Communication with Children</vt:lpstr>
      <vt:lpstr>Communication with Children</vt:lpstr>
      <vt:lpstr>Assessment</vt:lpstr>
      <vt:lpstr>Assessment</vt:lpstr>
      <vt:lpstr>Assessment</vt:lpstr>
      <vt:lpstr>Assessment</vt:lpstr>
      <vt:lpstr>Assessment</vt:lpstr>
      <vt:lpstr>Assessment</vt:lpstr>
      <vt:lpstr>Assessment </vt:lpstr>
      <vt:lpstr>Assessment</vt:lpstr>
      <vt:lpstr>Assessment</vt:lpstr>
      <vt:lpstr>Assessment</vt:lpstr>
      <vt:lpstr>Developmental Approach</vt:lpstr>
      <vt:lpstr>Developmental Approach</vt:lpstr>
      <vt:lpstr>Developmental Approach</vt:lpstr>
      <vt:lpstr>Developmental Approach</vt:lpstr>
      <vt:lpstr>Developmental  Approach</vt:lpstr>
      <vt:lpstr>Milestones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Pediatrics Acute Care</dc:title>
  <dc:creator>kim</dc:creator>
  <cp:lastModifiedBy>kim</cp:lastModifiedBy>
  <cp:revision>10</cp:revision>
  <dcterms:created xsi:type="dcterms:W3CDTF">2011-05-16T00:40:10Z</dcterms:created>
  <dcterms:modified xsi:type="dcterms:W3CDTF">2012-06-16T01:34:57Z</dcterms:modified>
</cp:coreProperties>
</file>