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Default Extension="wmv" ContentType="video/x-ms-wmv"/>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 id="2147483717" r:id="rId2"/>
  </p:sldMasterIdLst>
  <p:notesMasterIdLst>
    <p:notesMasterId r:id="rId90"/>
  </p:notesMasterIdLst>
  <p:handoutMasterIdLst>
    <p:handoutMasterId r:id="rId91"/>
  </p:handoutMasterIdLst>
  <p:sldIdLst>
    <p:sldId id="256" r:id="rId3"/>
    <p:sldId id="258" r:id="rId4"/>
    <p:sldId id="260" r:id="rId5"/>
    <p:sldId id="259" r:id="rId6"/>
    <p:sldId id="261" r:id="rId7"/>
    <p:sldId id="262" r:id="rId8"/>
    <p:sldId id="264" r:id="rId9"/>
    <p:sldId id="265" r:id="rId10"/>
    <p:sldId id="266" r:id="rId11"/>
    <p:sldId id="267" r:id="rId12"/>
    <p:sldId id="349" r:id="rId13"/>
    <p:sldId id="272" r:id="rId14"/>
    <p:sldId id="271" r:id="rId15"/>
    <p:sldId id="273" r:id="rId16"/>
    <p:sldId id="281" r:id="rId17"/>
    <p:sldId id="282" r:id="rId18"/>
    <p:sldId id="283" r:id="rId19"/>
    <p:sldId id="284" r:id="rId20"/>
    <p:sldId id="350" r:id="rId21"/>
    <p:sldId id="290" r:id="rId22"/>
    <p:sldId id="286" r:id="rId23"/>
    <p:sldId id="287" r:id="rId24"/>
    <p:sldId id="351" r:id="rId25"/>
    <p:sldId id="291" r:id="rId26"/>
    <p:sldId id="292" r:id="rId27"/>
    <p:sldId id="274" r:id="rId28"/>
    <p:sldId id="277" r:id="rId29"/>
    <p:sldId id="278" r:id="rId30"/>
    <p:sldId id="363" r:id="rId31"/>
    <p:sldId id="279" r:id="rId32"/>
    <p:sldId id="280" r:id="rId33"/>
    <p:sldId id="343" r:id="rId34"/>
    <p:sldId id="334" r:id="rId35"/>
    <p:sldId id="275" r:id="rId36"/>
    <p:sldId id="352" r:id="rId37"/>
    <p:sldId id="335" r:id="rId38"/>
    <p:sldId id="336" r:id="rId39"/>
    <p:sldId id="337" r:id="rId40"/>
    <p:sldId id="338" r:id="rId41"/>
    <p:sldId id="339" r:id="rId42"/>
    <p:sldId id="340" r:id="rId43"/>
    <p:sldId id="341" r:id="rId44"/>
    <p:sldId id="342" r:id="rId45"/>
    <p:sldId id="293" r:id="rId46"/>
    <p:sldId id="353" r:id="rId47"/>
    <p:sldId id="295" r:id="rId48"/>
    <p:sldId id="296" r:id="rId49"/>
    <p:sldId id="297" r:id="rId50"/>
    <p:sldId id="298" r:id="rId51"/>
    <p:sldId id="300" r:id="rId52"/>
    <p:sldId id="301" r:id="rId53"/>
    <p:sldId id="302" r:id="rId54"/>
    <p:sldId id="303" r:id="rId55"/>
    <p:sldId id="354" r:id="rId56"/>
    <p:sldId id="305" r:id="rId57"/>
    <p:sldId id="355" r:id="rId58"/>
    <p:sldId id="307" r:id="rId59"/>
    <p:sldId id="308" r:id="rId60"/>
    <p:sldId id="309" r:id="rId61"/>
    <p:sldId id="310" r:id="rId62"/>
    <p:sldId id="311" r:id="rId63"/>
    <p:sldId id="312" r:id="rId64"/>
    <p:sldId id="313" r:id="rId65"/>
    <p:sldId id="314" r:id="rId66"/>
    <p:sldId id="315" r:id="rId67"/>
    <p:sldId id="356" r:id="rId68"/>
    <p:sldId id="321" r:id="rId69"/>
    <p:sldId id="322" r:id="rId70"/>
    <p:sldId id="357" r:id="rId71"/>
    <p:sldId id="324" r:id="rId72"/>
    <p:sldId id="325" r:id="rId73"/>
    <p:sldId id="326" r:id="rId74"/>
    <p:sldId id="327" r:id="rId75"/>
    <p:sldId id="358" r:id="rId76"/>
    <p:sldId id="332" r:id="rId77"/>
    <p:sldId id="333" r:id="rId78"/>
    <p:sldId id="328" r:id="rId79"/>
    <p:sldId id="317" r:id="rId80"/>
    <p:sldId id="344" r:id="rId81"/>
    <p:sldId id="345" r:id="rId82"/>
    <p:sldId id="346" r:id="rId83"/>
    <p:sldId id="347" r:id="rId84"/>
    <p:sldId id="348" r:id="rId85"/>
    <p:sldId id="359" r:id="rId86"/>
    <p:sldId id="360" r:id="rId87"/>
    <p:sldId id="361" r:id="rId88"/>
    <p:sldId id="362" r:id="rId8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2469" autoAdjust="0"/>
  </p:normalViewPr>
  <p:slideViewPr>
    <p:cSldViewPr>
      <p:cViewPr varScale="1">
        <p:scale>
          <a:sx n="69" d="100"/>
          <a:sy n="69" d="100"/>
        </p:scale>
        <p:origin x="-2208"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146" cy="464741"/>
          </a:xfrm>
          <a:prstGeom prst="rect">
            <a:avLst/>
          </a:prstGeom>
        </p:spPr>
        <p:txBody>
          <a:bodyPr vert="horz" lIns="92062" tIns="46031" rIns="92062" bIns="46031" rtlCol="0"/>
          <a:lstStyle>
            <a:lvl1pPr algn="l">
              <a:defRPr sz="1200"/>
            </a:lvl1pPr>
          </a:lstStyle>
          <a:p>
            <a:endParaRPr lang="en-US"/>
          </a:p>
        </p:txBody>
      </p:sp>
      <p:sp>
        <p:nvSpPr>
          <p:cNvPr id="3" name="Date Placeholder 2"/>
          <p:cNvSpPr>
            <a:spLocks noGrp="1"/>
          </p:cNvSpPr>
          <p:nvPr>
            <p:ph type="dt" sz="quarter" idx="1"/>
          </p:nvPr>
        </p:nvSpPr>
        <p:spPr>
          <a:xfrm>
            <a:off x="3971654" y="0"/>
            <a:ext cx="3037146" cy="464741"/>
          </a:xfrm>
          <a:prstGeom prst="rect">
            <a:avLst/>
          </a:prstGeom>
        </p:spPr>
        <p:txBody>
          <a:bodyPr vert="horz" lIns="92062" tIns="46031" rIns="92062" bIns="46031" rtlCol="0"/>
          <a:lstStyle>
            <a:lvl1pPr algn="r">
              <a:defRPr sz="1200"/>
            </a:lvl1pPr>
          </a:lstStyle>
          <a:p>
            <a:fld id="{20AAABE7-FE96-4FCF-9154-3A4FB31DB6AD}" type="datetimeFigureOut">
              <a:rPr lang="en-US" smtClean="0"/>
              <a:pPr/>
              <a:t>5/15/2012</a:t>
            </a:fld>
            <a:endParaRPr lang="en-US"/>
          </a:p>
        </p:txBody>
      </p:sp>
      <p:sp>
        <p:nvSpPr>
          <p:cNvPr id="4" name="Footer Placeholder 3"/>
          <p:cNvSpPr>
            <a:spLocks noGrp="1"/>
          </p:cNvSpPr>
          <p:nvPr>
            <p:ph type="ftr" sz="quarter" idx="2"/>
          </p:nvPr>
        </p:nvSpPr>
        <p:spPr>
          <a:xfrm>
            <a:off x="1" y="8830063"/>
            <a:ext cx="3037146" cy="464740"/>
          </a:xfrm>
          <a:prstGeom prst="rect">
            <a:avLst/>
          </a:prstGeom>
        </p:spPr>
        <p:txBody>
          <a:bodyPr vert="horz" lIns="92062" tIns="46031" rIns="92062" bIns="46031" rtlCol="0" anchor="b"/>
          <a:lstStyle>
            <a:lvl1pPr algn="l">
              <a:defRPr sz="1200"/>
            </a:lvl1pPr>
          </a:lstStyle>
          <a:p>
            <a:endParaRPr lang="en-US"/>
          </a:p>
        </p:txBody>
      </p:sp>
      <p:sp>
        <p:nvSpPr>
          <p:cNvPr id="5" name="Slide Number Placeholder 4"/>
          <p:cNvSpPr>
            <a:spLocks noGrp="1"/>
          </p:cNvSpPr>
          <p:nvPr>
            <p:ph type="sldNum" sz="quarter" idx="3"/>
          </p:nvPr>
        </p:nvSpPr>
        <p:spPr>
          <a:xfrm>
            <a:off x="3971654" y="8830063"/>
            <a:ext cx="3037146" cy="464740"/>
          </a:xfrm>
          <a:prstGeom prst="rect">
            <a:avLst/>
          </a:prstGeom>
        </p:spPr>
        <p:txBody>
          <a:bodyPr vert="horz" lIns="92062" tIns="46031" rIns="92062" bIns="46031" rtlCol="0" anchor="b"/>
          <a:lstStyle>
            <a:lvl1pPr algn="r">
              <a:defRPr sz="1200"/>
            </a:lvl1pPr>
          </a:lstStyle>
          <a:p>
            <a:fld id="{34790D46-B698-42E4-9A7A-8FA8A0A89BD3}"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8" rIns="93175" bIns="46588"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75" tIns="46588" rIns="93175" bIns="46588" rtlCol="0"/>
          <a:lstStyle>
            <a:lvl1pPr algn="r">
              <a:defRPr sz="1200"/>
            </a:lvl1pPr>
          </a:lstStyle>
          <a:p>
            <a:fld id="{B8984C24-54D6-430E-96D4-1CADE0BCF397}" type="datetimeFigureOut">
              <a:rPr lang="en-US" smtClean="0"/>
              <a:pPr/>
              <a:t>5/15/2012</a:t>
            </a:fld>
            <a:endParaRPr lang="en-US"/>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3175" tIns="46588" rIns="93175" bIns="46588"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5" tIns="46588" rIns="93175" bIns="4658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6"/>
            <a:ext cx="3037840" cy="464820"/>
          </a:xfrm>
          <a:prstGeom prst="rect">
            <a:avLst/>
          </a:prstGeom>
        </p:spPr>
        <p:txBody>
          <a:bodyPr vert="horz" lIns="93175" tIns="46588" rIns="93175" bIns="46588"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6"/>
            <a:ext cx="3037840" cy="464820"/>
          </a:xfrm>
          <a:prstGeom prst="rect">
            <a:avLst/>
          </a:prstGeom>
        </p:spPr>
        <p:txBody>
          <a:bodyPr vert="horz" lIns="93175" tIns="46588" rIns="93175" bIns="46588" rtlCol="0" anchor="b"/>
          <a:lstStyle>
            <a:lvl1pPr algn="r">
              <a:defRPr sz="1200"/>
            </a:lvl1pPr>
          </a:lstStyle>
          <a:p>
            <a:fld id="{CF89944B-F226-43E2-BDD8-7A9495A0E8F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991800-2B62-4AE7-B540-6D899581B49E}" type="slidenum">
              <a:rPr lang="en-US"/>
              <a:pPr/>
              <a:t>2</a:t>
            </a:fld>
            <a:endParaRPr lang="en-US"/>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r>
              <a:rPr lang="en-US" dirty="0"/>
              <a:t>Growth through cell multiplication and differentiation.</a:t>
            </a:r>
          </a:p>
          <a:p>
            <a:r>
              <a:rPr lang="en-US" dirty="0"/>
              <a:t>Development = includes psychosocial, cognitive and moral aspects. We will discuss all in detail. Development is change over lifespan.</a:t>
            </a:r>
          </a:p>
          <a:p>
            <a:r>
              <a:rPr lang="en-US" dirty="0"/>
              <a:t>Occurs as a result of culture and hereditary background. Love and care are essential to development.</a:t>
            </a:r>
          </a:p>
          <a:p>
            <a:r>
              <a:rPr lang="en-US" dirty="0"/>
              <a:t>G&amp;D is individualized = need to stress to parents not to compare</a:t>
            </a:r>
            <a:r>
              <a:rPr lang="en-US" dirty="0" smtClean="0"/>
              <a:t>.</a:t>
            </a:r>
          </a:p>
          <a:p>
            <a:r>
              <a:rPr lang="en-US" dirty="0" smtClean="0"/>
              <a:t>Children are competent</a:t>
            </a:r>
            <a:r>
              <a:rPr lang="en-US" baseline="0" dirty="0" smtClean="0"/>
              <a:t>. They possess qualities that ensure their survival. Newborns cough/sneeze/suck/swallow/breath/cry to elicit care taking responses from adults. </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Children grow thru</a:t>
            </a:r>
            <a:r>
              <a:rPr lang="en-US" baseline="0" dirty="0" smtClean="0"/>
              <a:t> exposure to the world around them</a:t>
            </a:r>
          </a:p>
          <a:p>
            <a:r>
              <a:rPr lang="en-US" baseline="0" dirty="0" smtClean="0"/>
              <a:t>Emphasizes individuality in rate of development  </a:t>
            </a:r>
            <a:endParaRPr lang="en-US" dirty="0" smtClean="0"/>
          </a:p>
          <a:p>
            <a:endParaRPr lang="en-US" dirty="0"/>
          </a:p>
        </p:txBody>
      </p:sp>
      <p:sp>
        <p:nvSpPr>
          <p:cNvPr id="4" name="Slide Number Placeholder 3"/>
          <p:cNvSpPr>
            <a:spLocks noGrp="1"/>
          </p:cNvSpPr>
          <p:nvPr>
            <p:ph type="sldNum" sz="quarter" idx="10"/>
          </p:nvPr>
        </p:nvSpPr>
        <p:spPr/>
        <p:txBody>
          <a:bodyPr/>
          <a:lstStyle/>
          <a:p>
            <a:fld id="{CF89944B-F226-43E2-BDD8-7A9495A0E8FF}"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046C71-8D97-40D7-B375-69D9D9688BD6}" type="slidenum">
              <a:rPr lang="en-US"/>
              <a:pPr/>
              <a:t>12</a:t>
            </a:fld>
            <a:endParaRPr lang="en-US"/>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r>
              <a:rPr lang="en-US" dirty="0" smtClean="0"/>
              <a:t>Proposes that adult character traits,</a:t>
            </a:r>
            <a:r>
              <a:rPr lang="en-US" baseline="0" dirty="0" smtClean="0"/>
              <a:t> behaviors, and thinking are a result of crucial events in childhood</a:t>
            </a:r>
          </a:p>
          <a:p>
            <a:r>
              <a:rPr lang="en-US" baseline="0" dirty="0" smtClean="0"/>
              <a:t>Personality is fully developed by 12 years of age</a:t>
            </a:r>
          </a:p>
          <a:p>
            <a:r>
              <a:rPr lang="en-US" baseline="0" dirty="0" smtClean="0"/>
              <a:t>Everyone develops in a certain manner, at strictly defined ages; development based on relationship with parents only</a:t>
            </a:r>
            <a:endParaRPr lang="en-US" dirty="0"/>
          </a:p>
          <a:p>
            <a:r>
              <a:rPr lang="en-US" dirty="0" smtClean="0"/>
              <a:t>Criticized:	difficult </a:t>
            </a:r>
            <a:r>
              <a:rPr lang="en-US" dirty="0"/>
              <a:t>to test</a:t>
            </a:r>
          </a:p>
          <a:p>
            <a:r>
              <a:rPr lang="en-US" dirty="0"/>
              <a:t>	too narrow and </a:t>
            </a:r>
            <a:r>
              <a:rPr lang="en-US" dirty="0" smtClean="0"/>
              <a:t>simple</a:t>
            </a:r>
          </a:p>
          <a:p>
            <a:r>
              <a:rPr lang="en-US" dirty="0" smtClean="0"/>
              <a:t>	no individuality</a:t>
            </a:r>
            <a:r>
              <a:rPr lang="en-US" baseline="0" dirty="0" smtClean="0"/>
              <a:t> </a:t>
            </a:r>
            <a:endParaRPr lang="en-US" dirty="0"/>
          </a:p>
          <a:p>
            <a:r>
              <a:rPr lang="en-US" dirty="0"/>
              <a:t>	based on biological </a:t>
            </a:r>
            <a:r>
              <a:rPr lang="en-US" dirty="0" smtClean="0"/>
              <a:t>drives</a:t>
            </a:r>
          </a:p>
          <a:p>
            <a:r>
              <a:rPr lang="en-US" dirty="0" smtClean="0"/>
              <a:t>	no </a:t>
            </a:r>
            <a:r>
              <a:rPr lang="en-US" dirty="0" err="1"/>
              <a:t>sociocultural</a:t>
            </a:r>
            <a:r>
              <a:rPr lang="en-US" dirty="0"/>
              <a:t> influence</a:t>
            </a:r>
          </a:p>
          <a:p>
            <a:r>
              <a:rPr lang="en-US" dirty="0"/>
              <a:t>Good </a:t>
            </a:r>
            <a:r>
              <a:rPr lang="en-US" dirty="0" smtClean="0"/>
              <a:t>because it emphasizes</a:t>
            </a:r>
            <a:r>
              <a:rPr lang="en-US" baseline="0" dirty="0" smtClean="0"/>
              <a:t> the </a:t>
            </a:r>
            <a:r>
              <a:rPr lang="en-US" dirty="0" smtClean="0"/>
              <a:t>unconscious </a:t>
            </a:r>
            <a:r>
              <a:rPr lang="en-US" dirty="0"/>
              <a:t>motivation for behavior</a:t>
            </a:r>
          </a:p>
          <a:p>
            <a:r>
              <a:rPr lang="en-US" dirty="0"/>
              <a:t>Implications to children = offer pacifiers especially if NPO, offer sucking with painful procedures (pacifier, breast, or bottle)</a:t>
            </a:r>
          </a:p>
          <a:p>
            <a:r>
              <a:rPr lang="en-US" dirty="0"/>
              <a:t>Need for teething toys</a:t>
            </a:r>
          </a:p>
          <a:p>
            <a:r>
              <a:rPr lang="en-US" dirty="0"/>
              <a:t>Toilet status of toddler = provide appropriate size potty; DO NOT train if increased stress (new sibling, hospitalization)</a:t>
            </a:r>
          </a:p>
          <a:p>
            <a:r>
              <a:rPr lang="en-US" dirty="0"/>
              <a:t>Masturbation is NORMAL part of development</a:t>
            </a:r>
          </a:p>
          <a:p>
            <a:r>
              <a:rPr lang="en-US" dirty="0"/>
              <a:t>DO NOT shame; set limits as to appropriate time and place.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93168E-98C4-42BA-AFC1-32A755AEE654}" type="slidenum">
              <a:rPr lang="en-US"/>
              <a:pPr/>
              <a:t>13</a:t>
            </a:fld>
            <a:endParaRPr lang="en-US"/>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p:txBody>
          <a:bodyPr/>
          <a:lstStyle/>
          <a:p>
            <a:r>
              <a:rPr lang="en-US" dirty="0" smtClean="0"/>
              <a:t>ID – biological</a:t>
            </a:r>
            <a:r>
              <a:rPr lang="en-US" baseline="0" dirty="0" smtClean="0"/>
              <a:t> and psychological drives</a:t>
            </a:r>
          </a:p>
          <a:p>
            <a:r>
              <a:rPr lang="en-US" baseline="0" dirty="0" smtClean="0"/>
              <a:t>       self-centered</a:t>
            </a:r>
          </a:p>
          <a:p>
            <a:r>
              <a:rPr lang="en-US" baseline="0" dirty="0" smtClean="0"/>
              <a:t>       major concern is instant gratification</a:t>
            </a:r>
          </a:p>
          <a:p>
            <a:r>
              <a:rPr lang="en-US" baseline="0" dirty="0" smtClean="0"/>
              <a:t>       no knowledge of outside reality</a:t>
            </a:r>
          </a:p>
          <a:p>
            <a:r>
              <a:rPr lang="en-US" baseline="0" dirty="0" smtClean="0"/>
              <a:t>       goal is pleasure</a:t>
            </a:r>
          </a:p>
          <a:p>
            <a:endParaRPr lang="en-US" baseline="0" dirty="0" smtClean="0"/>
          </a:p>
          <a:p>
            <a:r>
              <a:rPr lang="en-US" baseline="0" dirty="0" smtClean="0"/>
              <a:t>EGO – mediates the drives of the Id</a:t>
            </a:r>
          </a:p>
          <a:p>
            <a:r>
              <a:rPr lang="en-US" baseline="0" dirty="0" smtClean="0"/>
              <a:t>          based in reality</a:t>
            </a:r>
          </a:p>
          <a:p>
            <a:r>
              <a:rPr lang="en-US" baseline="0" dirty="0" smtClean="0"/>
              <a:t>          no morals or social rules</a:t>
            </a:r>
          </a:p>
          <a:p>
            <a:r>
              <a:rPr lang="en-US" baseline="0" dirty="0" smtClean="0"/>
              <a:t>          goal is reality</a:t>
            </a:r>
          </a:p>
          <a:p>
            <a:endParaRPr lang="en-US" baseline="0" dirty="0" smtClean="0"/>
          </a:p>
          <a:p>
            <a:r>
              <a:rPr lang="en-US" baseline="0" dirty="0" smtClean="0"/>
              <a:t>Frequent conflict will arise between the 3 parts; resolution of conflict determines status of person’s mental health</a:t>
            </a:r>
          </a:p>
          <a:p>
            <a:endParaRPr lang="en-US" baseline="0" dirty="0" smtClean="0"/>
          </a:p>
          <a:p>
            <a:r>
              <a:rPr lang="en-US" baseline="0" dirty="0" smtClean="0"/>
              <a:t>SUPEREGO  - moral behavior</a:t>
            </a:r>
          </a:p>
          <a:p>
            <a:r>
              <a:rPr lang="en-US" baseline="0" dirty="0" smtClean="0"/>
              <a:t>	accumulation of societal rules and personal values</a:t>
            </a:r>
          </a:p>
          <a:p>
            <a:r>
              <a:rPr lang="en-US" baseline="0" dirty="0" smtClean="0"/>
              <a:t>	idealistic</a:t>
            </a:r>
          </a:p>
          <a:p>
            <a:r>
              <a:rPr lang="en-US" baseline="0" dirty="0" smtClean="0"/>
              <a:t>	goal is perfection</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6BF9DB-5E03-4400-903C-3DE5267679DA}" type="slidenum">
              <a:rPr lang="en-US"/>
              <a:pPr/>
              <a:t>14</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r>
              <a:rPr lang="en-US" dirty="0" smtClean="0"/>
              <a:t>Kohlberg</a:t>
            </a:r>
            <a:r>
              <a:rPr lang="en-US" baseline="0" dirty="0" smtClean="0"/>
              <a:t> was interested in how people justified and supported their decisions</a:t>
            </a:r>
          </a:p>
          <a:p>
            <a:r>
              <a:rPr lang="en-US" baseline="0" dirty="0" smtClean="0"/>
              <a:t>Learning builds on previous stage</a:t>
            </a:r>
          </a:p>
          <a:p>
            <a:r>
              <a:rPr lang="en-US" baseline="0" dirty="0" smtClean="0"/>
              <a:t>Stages are experienced in exact order; cannot back track</a:t>
            </a:r>
          </a:p>
          <a:p>
            <a:r>
              <a:rPr lang="en-US" baseline="0" dirty="0" smtClean="0"/>
              <a:t>Moral development can be promoted via formal education (Anyone see this today?)</a:t>
            </a:r>
          </a:p>
          <a:p>
            <a:r>
              <a:rPr lang="en-US" dirty="0" smtClean="0"/>
              <a:t>Criticism </a:t>
            </a:r>
            <a:r>
              <a:rPr lang="en-US" dirty="0"/>
              <a:t>= </a:t>
            </a:r>
            <a:r>
              <a:rPr lang="en-US" dirty="0" smtClean="0"/>
              <a:t>not cultural</a:t>
            </a:r>
            <a:r>
              <a:rPr lang="en-US" baseline="0" dirty="0" smtClean="0"/>
              <a:t> or gender sensitive</a:t>
            </a:r>
            <a:endParaRPr lang="en-US" dirty="0"/>
          </a:p>
          <a:p>
            <a:r>
              <a:rPr lang="en-US" dirty="0"/>
              <a:t>Health implication = important to give </a:t>
            </a:r>
            <a:r>
              <a:rPr lang="en-US" dirty="0" smtClean="0"/>
              <a:t>clear rationale </a:t>
            </a:r>
            <a:r>
              <a:rPr lang="en-US" dirty="0"/>
              <a:t>for treatments so child can internalize answers.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4240DB-ECB0-4C9B-8ACC-3C6712504C68}" type="slidenum">
              <a:rPr lang="en-US"/>
              <a:pPr/>
              <a:t>15</a:t>
            </a:fld>
            <a:endParaRPr 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r>
              <a:rPr lang="en-US"/>
              <a:t>Heredity = what we inherit = genes, chromosomes, certain bone structure; dominant and recessive gene traits</a:t>
            </a:r>
          </a:p>
          <a:p>
            <a:r>
              <a:rPr lang="en-US"/>
              <a:t>	small parents = small child (usually)</a:t>
            </a:r>
          </a:p>
          <a:p>
            <a:r>
              <a:rPr lang="en-US"/>
              <a:t>Sex chromosomes make us male or female. Different pattern of G&amp;D (SHOW GROWTH CHARTS)</a:t>
            </a:r>
          </a:p>
          <a:p>
            <a:r>
              <a:rPr lang="en-US"/>
              <a:t>Environment = poverty, educational level of parents, love, caring, nurturing, hygiene – all very important to G&amp;D</a:t>
            </a:r>
          </a:p>
          <a:p>
            <a:r>
              <a:rPr lang="en-US"/>
              <a:t>Nurture = environmental influences on development</a:t>
            </a:r>
          </a:p>
          <a:p>
            <a:r>
              <a:rPr lang="en-US"/>
              <a:t>Nutrition = large part of G&amp;D. Poverty and availability of food; quantity and quality of food and H2O</a:t>
            </a:r>
          </a:p>
          <a:p>
            <a:r>
              <a:rPr lang="en-US"/>
              <a:t>Also influenced by nationality, race and ordinal position in family</a:t>
            </a:r>
          </a:p>
          <a:p>
            <a:r>
              <a:rPr lang="en-US"/>
              <a:t>Nature vs. Nurture debate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481675-9BF3-4C0B-94D4-B072A4C449E3}" type="slidenum">
              <a:rPr lang="en-US"/>
              <a:pPr/>
              <a:t>16</a:t>
            </a:fld>
            <a:endParaRPr lang="en-US"/>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r>
              <a:rPr lang="en-US"/>
              <a:t>Culture = US, Central PA, and family</a:t>
            </a:r>
          </a:p>
          <a:p>
            <a:r>
              <a:rPr lang="en-US"/>
              <a:t>Values = constructs that give meaning to our lives</a:t>
            </a:r>
          </a:p>
          <a:p>
            <a:r>
              <a:rPr lang="en-US"/>
              <a:t>	Values are motivational preferences</a:t>
            </a:r>
          </a:p>
          <a:p>
            <a:r>
              <a:rPr lang="en-US"/>
              <a:t>	values are influenced by religion, family, and society</a:t>
            </a:r>
          </a:p>
          <a:p>
            <a:r>
              <a:rPr lang="en-US"/>
              <a:t>	Aesthetic value = beauty</a:t>
            </a:r>
          </a:p>
          <a:p>
            <a:r>
              <a:rPr lang="en-US"/>
              <a:t>	Monetary value = money</a:t>
            </a:r>
          </a:p>
          <a:p>
            <a:r>
              <a:rPr lang="en-US"/>
              <a:t>Beliefs = what we perceive to be true, false, right, wrong, moral, amoral</a:t>
            </a:r>
          </a:p>
          <a:p>
            <a:r>
              <a:rPr lang="en-US"/>
              <a:t>	Based on values!</a:t>
            </a:r>
          </a:p>
          <a:p>
            <a:r>
              <a:rPr lang="en-US"/>
              <a:t>Morality is behavior in accordance with custom or tradition and reflects personal or religious beliefs.</a:t>
            </a:r>
          </a:p>
          <a:p>
            <a:r>
              <a:rPr lang="en-US"/>
              <a:t>Culture = ingrained orientation to life = it is learned, integrated, social and satisfying</a:t>
            </a:r>
          </a:p>
          <a:p>
            <a:r>
              <a:rPr lang="en-US"/>
              <a:t>Learned from family and interaction with their extended family and family friends. </a:t>
            </a:r>
          </a:p>
          <a:p>
            <a:r>
              <a:rPr lang="en-US"/>
              <a:t>Frame of reference of individual’s perception and judgement</a:t>
            </a:r>
          </a:p>
          <a:p>
            <a:r>
              <a:rPr lang="en-US"/>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C4749B-665A-423A-8FCD-A30BEA6BBF28}" type="slidenum">
              <a:rPr lang="en-US"/>
              <a:pPr/>
              <a:t>17</a:t>
            </a:fld>
            <a:endParaRPr lang="en-US"/>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r>
              <a:rPr lang="en-US"/>
              <a:t>The way a person perceives structure is based on where they are.</a:t>
            </a:r>
          </a:p>
          <a:p>
            <a:r>
              <a:rPr lang="en-US"/>
              <a:t>The US views self differently than other cultures see us.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C849FC-F54B-4C34-A87D-34B6FF0998C4}" type="slidenum">
              <a:rPr lang="en-US"/>
              <a:pPr/>
              <a:t>18</a:t>
            </a:fld>
            <a:endParaRPr lang="en-US"/>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r>
              <a:rPr lang="en-US"/>
              <a:t>Different foods in different cultures</a:t>
            </a:r>
          </a:p>
          <a:p>
            <a:r>
              <a:rPr lang="en-US"/>
              <a:t>Different meaning to meals and food</a:t>
            </a:r>
          </a:p>
          <a:p>
            <a:r>
              <a:rPr lang="en-US"/>
              <a:t>Language = child is born and can learn any language = basic foundation is set in first 2 years.</a:t>
            </a:r>
          </a:p>
          <a:p>
            <a:r>
              <a:rPr lang="en-US"/>
              <a:t>What clothing can they wear? What is acceptable? How much skin can they show? Dresses or pants?</a:t>
            </a:r>
          </a:p>
          <a:p>
            <a:r>
              <a:rPr lang="en-US"/>
              <a:t>Ideals of behavior = huge issue = limit setting is part of this = our culture will dictate the limits we set for our children </a:t>
            </a:r>
          </a:p>
          <a:p>
            <a:r>
              <a:rPr lang="en-US"/>
              <a:t>	seen and not heard or inquisitiveness is encouraged; sit quietly or exploration encouraged</a:t>
            </a:r>
          </a:p>
          <a:p>
            <a:r>
              <a:rPr lang="en-US"/>
              <a:t>Religious preference of family = 1</a:t>
            </a:r>
            <a:r>
              <a:rPr lang="en-US" baseline="30000"/>
              <a:t>st</a:t>
            </a:r>
            <a:r>
              <a:rPr lang="en-US"/>
              <a:t> in-grained belief</a:t>
            </a:r>
          </a:p>
          <a:p>
            <a:r>
              <a:rPr lang="en-US"/>
              <a:t>Social roles = what roles are acceptable: homosexual males; girls can be come MD/lawyer; who is primary breadwinner in a family?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BB260F-A679-4BAF-A963-4114A5F6BD7D}" type="slidenum">
              <a:rPr lang="en-US"/>
              <a:pPr/>
              <a:t>19</a:t>
            </a:fld>
            <a:endParaRPr 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r>
              <a:rPr lang="en-US"/>
              <a:t>Cultural norms can be stereotyped, so be careful. May not be accurate for all families.</a:t>
            </a:r>
          </a:p>
          <a:p>
            <a:r>
              <a:rPr lang="en-US"/>
              <a:t>HAVE CLASS DO PEDIATRIC CULTURAL EXERCISE</a:t>
            </a:r>
          </a:p>
          <a:p>
            <a:r>
              <a:rPr lang="en-US"/>
              <a:t>Have class members share child rearing beliefs and health care ideas from their culture.</a:t>
            </a:r>
          </a:p>
          <a:p>
            <a:endParaRPr lang="en-US"/>
          </a:p>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Rate of growth</a:t>
            </a:r>
          </a:p>
          <a:p>
            <a:r>
              <a:rPr lang="en-US" dirty="0" smtClean="0"/>
              <a:t>Color of hair, eyes,</a:t>
            </a:r>
            <a:r>
              <a:rPr lang="en-US" baseline="0" dirty="0" smtClean="0"/>
              <a:t> and skin </a:t>
            </a:r>
          </a:p>
          <a:p>
            <a:r>
              <a:rPr lang="en-US" baseline="0" dirty="0" smtClean="0"/>
              <a:t>Abilities and talents</a:t>
            </a:r>
          </a:p>
          <a:p>
            <a:r>
              <a:rPr lang="en-US" baseline="0" dirty="0" smtClean="0"/>
              <a:t>Gender (Male or female)</a:t>
            </a:r>
          </a:p>
          <a:p>
            <a:r>
              <a:rPr lang="en-US" baseline="0" dirty="0" smtClean="0"/>
              <a:t>Do we treat girls and boys differently?  YES!! From birth; parents are more active and rough with boys; talk and cuddle more with girls</a:t>
            </a:r>
          </a:p>
          <a:p>
            <a:r>
              <a:rPr lang="en-US" baseline="0" dirty="0" smtClean="0"/>
              <a:t>Is this difference in parents or how parents react to the child’s behavior?</a:t>
            </a:r>
          </a:p>
          <a:p>
            <a:r>
              <a:rPr lang="en-US" baseline="0" dirty="0" smtClean="0"/>
              <a:t>The toys we buy for girls vs. boys</a:t>
            </a:r>
          </a:p>
          <a:p>
            <a:r>
              <a:rPr lang="en-US" baseline="0" dirty="0" smtClean="0"/>
              <a:t>But is this all that determines who a child will become? How they will grow and develop?</a:t>
            </a:r>
          </a:p>
        </p:txBody>
      </p:sp>
      <p:sp>
        <p:nvSpPr>
          <p:cNvPr id="4" name="Slide Number Placeholder 3"/>
          <p:cNvSpPr>
            <a:spLocks noGrp="1"/>
          </p:cNvSpPr>
          <p:nvPr>
            <p:ph type="sldNum" sz="quarter" idx="10"/>
          </p:nvPr>
        </p:nvSpPr>
        <p:spPr/>
        <p:txBody>
          <a:bodyPr/>
          <a:lstStyle/>
          <a:p>
            <a:fld id="{CF89944B-F226-43E2-BDD8-7A9495A0E8FF}"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3C7ADC-427E-4CDF-AE02-540342F33FA4}" type="slidenum">
              <a:rPr lang="en-US"/>
              <a:pPr/>
              <a:t>3</a:t>
            </a:fld>
            <a:endParaRPr lang="en-US"/>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r>
              <a:rPr lang="en-US" dirty="0" smtClean="0"/>
              <a:t>Before</a:t>
            </a:r>
            <a:r>
              <a:rPr lang="en-US" baseline="0" dirty="0" smtClean="0"/>
              <a:t> we start let’s define each age group that we will discuss. We will</a:t>
            </a:r>
            <a:r>
              <a:rPr lang="en-US" dirty="0" smtClean="0"/>
              <a:t> </a:t>
            </a:r>
            <a:r>
              <a:rPr lang="en-US" dirty="0"/>
              <a:t>break these down and look at each age group and the specific </a:t>
            </a:r>
            <a:r>
              <a:rPr lang="en-US" dirty="0" smtClean="0"/>
              <a:t>growth and development </a:t>
            </a:r>
            <a:r>
              <a:rPr lang="en-US" dirty="0"/>
              <a:t>of each.</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FC83D3-BCF3-4259-9F9B-22A8BA062439}" type="slidenum">
              <a:rPr lang="en-US"/>
              <a:pPr/>
              <a:t>21</a:t>
            </a:fld>
            <a:endParaRPr 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r>
              <a:rPr lang="en-US" dirty="0" smtClean="0"/>
              <a:t>Our genes can make us more</a:t>
            </a:r>
            <a:r>
              <a:rPr lang="en-US" baseline="0" dirty="0" smtClean="0"/>
              <a:t> or less likely to have specific disorders. These </a:t>
            </a:r>
            <a:r>
              <a:rPr lang="en-US" dirty="0" smtClean="0"/>
              <a:t>diseases </a:t>
            </a:r>
            <a:r>
              <a:rPr lang="en-US" dirty="0"/>
              <a:t>are based on racial differences</a:t>
            </a:r>
            <a:r>
              <a:rPr lang="en-US" dirty="0" smtClean="0"/>
              <a:t>.</a:t>
            </a:r>
            <a:endParaRPr lang="en-US" dirty="0"/>
          </a:p>
          <a:p>
            <a:r>
              <a:rPr lang="en-US" dirty="0"/>
              <a:t>Ellis-Van </a:t>
            </a:r>
            <a:r>
              <a:rPr lang="en-US" dirty="0" err="1"/>
              <a:t>Creveld</a:t>
            </a:r>
            <a:r>
              <a:rPr lang="en-US" dirty="0"/>
              <a:t> = inherited form of </a:t>
            </a:r>
            <a:r>
              <a:rPr lang="en-US" dirty="0" smtClean="0"/>
              <a:t>dwarfism</a:t>
            </a:r>
          </a:p>
          <a:p>
            <a:r>
              <a:rPr lang="en-US" dirty="0" smtClean="0"/>
              <a:t>We also know</a:t>
            </a:r>
            <a:r>
              <a:rPr lang="en-US" baseline="0" dirty="0" smtClean="0"/>
              <a:t> that genes play an important part in other acquired diseases such as; DM, certain types of cancer (breast and colon), HTN</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Ask students</a:t>
            </a:r>
            <a:r>
              <a:rPr lang="en-US" baseline="0" dirty="0" smtClean="0"/>
              <a:t> for ideas about how each affects the child</a:t>
            </a:r>
          </a:p>
          <a:p>
            <a:r>
              <a:rPr lang="en-US" b="1" baseline="0" dirty="0" smtClean="0"/>
              <a:t>Family size: </a:t>
            </a:r>
            <a:r>
              <a:rPr lang="en-US" b="0" baseline="0" dirty="0" smtClean="0"/>
              <a:t>small = more individual attention; large = interdependence, cooperation</a:t>
            </a:r>
          </a:p>
          <a:p>
            <a:r>
              <a:rPr lang="en-US" b="1" baseline="0" dirty="0" smtClean="0"/>
              <a:t>Birth order: </a:t>
            </a:r>
            <a:r>
              <a:rPr lang="en-US" b="0" baseline="0" dirty="0" smtClean="0"/>
              <a:t>first child paves the way; more is expected; less independence</a:t>
            </a:r>
          </a:p>
          <a:p>
            <a:r>
              <a:rPr lang="en-US" b="0" baseline="0" dirty="0" smtClean="0"/>
              <a:t>	later children have more freedoms; parents more flexible; development may be slower because babied (everyone does for them)</a:t>
            </a:r>
          </a:p>
          <a:p>
            <a:r>
              <a:rPr lang="en-US" b="1" baseline="0" dirty="0" smtClean="0"/>
              <a:t>Type of family:</a:t>
            </a:r>
          </a:p>
          <a:p>
            <a:r>
              <a:rPr lang="en-US" b="1" baseline="0" dirty="0" smtClean="0"/>
              <a:t>	</a:t>
            </a:r>
            <a:r>
              <a:rPr lang="en-US" b="0" i="1" baseline="0" dirty="0" smtClean="0"/>
              <a:t>Nuclear: </a:t>
            </a:r>
            <a:r>
              <a:rPr lang="en-US" b="0" i="0" baseline="0" dirty="0" smtClean="0"/>
              <a:t>thought to provide most stability for children?</a:t>
            </a:r>
          </a:p>
          <a:p>
            <a:r>
              <a:rPr lang="en-US" b="0" i="0" baseline="0" dirty="0" smtClean="0"/>
              <a:t>	</a:t>
            </a:r>
            <a:r>
              <a:rPr lang="en-US" b="0" i="1" baseline="0" dirty="0" smtClean="0"/>
              <a:t>Blended: </a:t>
            </a:r>
            <a:r>
              <a:rPr lang="en-US" b="0" i="0" baseline="0" dirty="0" smtClean="0"/>
              <a:t>step family; more common now; may increase stress on parents; may cause intense sibling rivalry</a:t>
            </a:r>
          </a:p>
          <a:p>
            <a:r>
              <a:rPr lang="en-US" b="0" i="0" baseline="0" dirty="0" smtClean="0"/>
              <a:t>	</a:t>
            </a:r>
            <a:r>
              <a:rPr lang="en-US" b="0" i="1" baseline="0" dirty="0" smtClean="0"/>
              <a:t>Single parent:</a:t>
            </a:r>
            <a:r>
              <a:rPr lang="en-US" b="0" i="0" baseline="0" dirty="0" smtClean="0"/>
              <a:t> parent may feel overwhelmed; may use child as emotional support system/friend; limited resources and time for children</a:t>
            </a:r>
          </a:p>
          <a:p>
            <a:r>
              <a:rPr lang="en-US" b="0" i="0" baseline="0" dirty="0" smtClean="0"/>
              <a:t>	</a:t>
            </a:r>
            <a:r>
              <a:rPr lang="en-US" b="0" i="1" baseline="0" dirty="0" smtClean="0"/>
              <a:t>Homosexual: </a:t>
            </a:r>
            <a:r>
              <a:rPr lang="en-US" b="0" i="0" baseline="0" dirty="0" smtClean="0"/>
              <a:t>becoming more common; child may experience teasing (STIGMA); no sign. difference found in gender identity and sex role behavior among children; no psychological differences</a:t>
            </a:r>
          </a:p>
          <a:p>
            <a:r>
              <a:rPr lang="en-US" b="0" i="0" baseline="0" dirty="0" smtClean="0"/>
              <a:t>	</a:t>
            </a:r>
            <a:r>
              <a:rPr lang="en-US" b="0" i="1" baseline="0" dirty="0" smtClean="0"/>
              <a:t>Cohabitation:</a:t>
            </a:r>
            <a:r>
              <a:rPr lang="en-US" b="0" i="0" baseline="0" dirty="0" smtClean="0"/>
              <a:t> same issues as blended or nuclear; legal issues can arise</a:t>
            </a:r>
          </a:p>
          <a:p>
            <a:r>
              <a:rPr lang="en-US" b="0" i="0" baseline="0" dirty="0" smtClean="0"/>
              <a:t>	</a:t>
            </a:r>
            <a:r>
              <a:rPr lang="en-US" b="0" i="1" baseline="0" dirty="0" smtClean="0"/>
              <a:t>Extended: </a:t>
            </a:r>
            <a:r>
              <a:rPr lang="en-US" b="0" i="0" baseline="0" dirty="0" smtClean="0"/>
              <a:t>several generations living and working together; sharing resources and responsibilities </a:t>
            </a:r>
            <a:endParaRPr lang="en-US" b="1" dirty="0"/>
          </a:p>
        </p:txBody>
      </p:sp>
      <p:sp>
        <p:nvSpPr>
          <p:cNvPr id="4" name="Slide Number Placeholder 3"/>
          <p:cNvSpPr>
            <a:spLocks noGrp="1"/>
          </p:cNvSpPr>
          <p:nvPr>
            <p:ph type="sldNum" sz="quarter" idx="10"/>
          </p:nvPr>
        </p:nvSpPr>
        <p:spPr/>
        <p:txBody>
          <a:bodyPr/>
          <a:lstStyle/>
          <a:p>
            <a:fld id="{CF89944B-F226-43E2-BDD8-7A9495A0E8FF}"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39D61A-8882-4021-BAEA-00ED8B8AA11B}" type="slidenum">
              <a:rPr lang="en-US"/>
              <a:pPr/>
              <a:t>23</a:t>
            </a:fld>
            <a:endParaRPr lang="en-US"/>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r>
              <a:rPr lang="en-US" dirty="0"/>
              <a:t>Must consider the family as part of the child</a:t>
            </a:r>
            <a:r>
              <a:rPr lang="en-US" dirty="0" smtClean="0"/>
              <a:t>.</a:t>
            </a:r>
          </a:p>
          <a:p>
            <a:r>
              <a:rPr lang="en-US" dirty="0" smtClean="0"/>
              <a:t>Child depends on parent for certain needs = cannot exist without family.</a:t>
            </a:r>
          </a:p>
          <a:p>
            <a:r>
              <a:rPr lang="en-US" dirty="0" smtClean="0"/>
              <a:t>Family </a:t>
            </a:r>
            <a:r>
              <a:rPr lang="en-US" b="1" dirty="0" smtClean="0"/>
              <a:t>WILL ALWAYS</a:t>
            </a:r>
            <a:r>
              <a:rPr lang="en-US" dirty="0" smtClean="0"/>
              <a:t> be a part of every assessment, intervention, education, and evaluation </a:t>
            </a:r>
          </a:p>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Prenatal care; health of the mother; delivery</a:t>
            </a:r>
            <a:r>
              <a:rPr lang="en-US" baseline="0" dirty="0" smtClean="0"/>
              <a:t> complications</a:t>
            </a:r>
          </a:p>
          <a:p>
            <a:r>
              <a:rPr lang="en-US" baseline="0" dirty="0" smtClean="0"/>
              <a:t>Money available; education level of parents</a:t>
            </a:r>
          </a:p>
          <a:p>
            <a:r>
              <a:rPr lang="en-US" baseline="0" dirty="0" smtClean="0"/>
              <a:t>Level of stress in family; illness of parent or child; martial discord; sibling rivalry </a:t>
            </a:r>
          </a:p>
          <a:p>
            <a:r>
              <a:rPr lang="en-US" baseline="0" dirty="0" smtClean="0"/>
              <a:t>Inner-city vs. rural</a:t>
            </a:r>
          </a:p>
          <a:p>
            <a:r>
              <a:rPr lang="en-US" baseline="0" dirty="0" smtClean="0"/>
              <a:t>Exposure to both negative and positive things; pollution; lead; music; art; educational opportunities </a:t>
            </a:r>
            <a:endParaRPr lang="en-US" dirty="0" smtClean="0"/>
          </a:p>
          <a:p>
            <a:r>
              <a:rPr lang="en-US" dirty="0" smtClean="0"/>
              <a:t>Nature VS.</a:t>
            </a:r>
            <a:r>
              <a:rPr lang="en-US" baseline="0" dirty="0" smtClean="0"/>
              <a:t> Nurture</a:t>
            </a:r>
          </a:p>
          <a:p>
            <a:r>
              <a:rPr lang="en-US" baseline="0" dirty="0" smtClean="0"/>
              <a:t>Which has more influence on the child’s G&amp;D?</a:t>
            </a:r>
            <a:endParaRPr lang="en-US" dirty="0"/>
          </a:p>
        </p:txBody>
      </p:sp>
      <p:sp>
        <p:nvSpPr>
          <p:cNvPr id="4" name="Slide Number Placeholder 3"/>
          <p:cNvSpPr>
            <a:spLocks noGrp="1"/>
          </p:cNvSpPr>
          <p:nvPr>
            <p:ph type="sldNum" sz="quarter" idx="10"/>
          </p:nvPr>
        </p:nvSpPr>
        <p:spPr/>
        <p:txBody>
          <a:bodyPr/>
          <a:lstStyle/>
          <a:p>
            <a:fld id="{CF89944B-F226-43E2-BDD8-7A9495A0E8FF}"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89944B-F226-43E2-BDD8-7A9495A0E8FF}"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077EB4-A852-40BE-ADBF-7FEF829B61DD}" type="slidenum">
              <a:rPr lang="en-US"/>
              <a:pPr/>
              <a:t>26</a:t>
            </a:fld>
            <a:endParaRPr lang="en-US"/>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r>
              <a:rPr lang="en-US" dirty="0"/>
              <a:t>Pediatric hospitals are designed to meet the needs of child and parents</a:t>
            </a:r>
          </a:p>
          <a:p>
            <a:r>
              <a:rPr lang="en-US" dirty="0"/>
              <a:t>Cheerful – casual atmosphere</a:t>
            </a:r>
          </a:p>
          <a:p>
            <a:r>
              <a:rPr lang="en-US" dirty="0"/>
              <a:t>Patients wear bright colorful gowns – own clothes when possible</a:t>
            </a:r>
          </a:p>
          <a:p>
            <a:r>
              <a:rPr lang="en-US" dirty="0"/>
              <a:t>Nurses DO NOT wear white (scares children); see bright colorful scrubs</a:t>
            </a:r>
          </a:p>
          <a:p>
            <a:r>
              <a:rPr lang="en-US" dirty="0"/>
              <a:t>Colorful bedspreads and walls</a:t>
            </a:r>
          </a:p>
          <a:p>
            <a:r>
              <a:rPr lang="en-US" dirty="0"/>
              <a:t>Furniture appropriate size for child</a:t>
            </a:r>
          </a:p>
          <a:p>
            <a:r>
              <a:rPr lang="en-US" dirty="0"/>
              <a:t>ALL TRAUMATIC PROCEDURES ARE DONE IN TREATMENT ROOM, NOT PATIENT ROOM; patient room is SAFE place. Also other children are not disturbed by procedure.</a:t>
            </a:r>
          </a:p>
          <a:p>
            <a:r>
              <a:rPr lang="en-US" dirty="0"/>
              <a:t>Prepare child at level of their understanding</a:t>
            </a:r>
          </a:p>
          <a:p>
            <a:r>
              <a:rPr lang="en-US" dirty="0"/>
              <a:t>Parents need preparation for hospitalization and separation</a:t>
            </a:r>
          </a:p>
          <a:p>
            <a:r>
              <a:rPr lang="en-US" sz="1600" b="1" dirty="0"/>
              <a:t>Based on theory that fear of unknown is worse than fear of known (applies to both)</a:t>
            </a:r>
            <a:endParaRPr lang="en-US" b="1" dirty="0"/>
          </a:p>
          <a:p>
            <a:r>
              <a:rPr lang="en-US" dirty="0"/>
              <a:t>Playroom with toys, computers, video games, movies</a:t>
            </a:r>
          </a:p>
          <a:p>
            <a:r>
              <a:rPr lang="en-US" dirty="0"/>
              <a:t>Play is a child’s work; they need time and place to </a:t>
            </a:r>
            <a:r>
              <a:rPr lang="en-US" dirty="0" smtClean="0"/>
              <a:t>play</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FBA53C-6DBC-4281-9B97-0A21744B5598}" type="slidenum">
              <a:rPr lang="en-US"/>
              <a:pPr/>
              <a:t>27</a:t>
            </a:fld>
            <a:endParaRPr lang="en-US"/>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p:txBody>
          <a:bodyPr/>
          <a:lstStyle/>
          <a:p>
            <a:r>
              <a:rPr lang="en-US" dirty="0"/>
              <a:t>Will feel betrayed if you lie and loss trust in you – </a:t>
            </a:r>
            <a:r>
              <a:rPr lang="en-US" b="1" dirty="0"/>
              <a:t>prepare immediately prior to procedure</a:t>
            </a:r>
            <a:r>
              <a:rPr lang="en-US" dirty="0"/>
              <a:t> – no needless worry – keep explanations simple and on their dev level.</a:t>
            </a:r>
          </a:p>
          <a:p>
            <a:r>
              <a:rPr lang="en-US" dirty="0"/>
              <a:t>Remember 4-5 year old can understand simple directions (not too complex)</a:t>
            </a:r>
          </a:p>
          <a:p>
            <a:r>
              <a:rPr lang="en-US" dirty="0"/>
              <a:t>Be consistent in behaviors toward child.</a:t>
            </a:r>
          </a:p>
          <a:p>
            <a:r>
              <a:rPr lang="en-US" dirty="0"/>
              <a:t>Allow freedom on unit within limits. </a:t>
            </a:r>
            <a:endParaRPr lang="en-US" dirty="0" smtClean="0"/>
          </a:p>
          <a:p>
            <a:r>
              <a:rPr lang="en-US" dirty="0" smtClean="0"/>
              <a:t>ALLOW CHOICES – keep them simple and offer only 2 choices</a:t>
            </a:r>
          </a:p>
          <a:p>
            <a:r>
              <a:rPr lang="en-US" dirty="0" smtClean="0"/>
              <a:t>NEVER – “Do you want to take a nap? Answer will always be NO!</a:t>
            </a:r>
          </a:p>
          <a:p>
            <a:r>
              <a:rPr lang="en-US" dirty="0" smtClean="0"/>
              <a:t>Instead – “Do you want to take a nap now or after a story?”</a:t>
            </a:r>
          </a:p>
          <a:p>
            <a:r>
              <a:rPr lang="en-US" dirty="0" smtClean="0"/>
              <a:t>You must pose limits on behavior (Clinic when doing finger stick “You may cry or scream, but you may not move or bite.”)</a:t>
            </a:r>
          </a:p>
          <a:p>
            <a:r>
              <a:rPr lang="en-US" dirty="0" smtClean="0"/>
              <a:t>Convey </a:t>
            </a:r>
            <a:r>
              <a:rPr lang="en-US" dirty="0"/>
              <a:t>attitude of confidence, expecting cooperation (Don’t let them see you sweat).</a:t>
            </a:r>
          </a:p>
          <a:p>
            <a:r>
              <a:rPr lang="en-US" dirty="0"/>
              <a:t>Praise cooperation and communicate disproval of behavior not child.</a:t>
            </a:r>
          </a:p>
          <a:p>
            <a:r>
              <a:rPr lang="en-US" dirty="0"/>
              <a:t>Play = business of childhood, promotes G&amp;D, physical, mental, emotional, and social aspects.</a:t>
            </a:r>
          </a:p>
          <a:p>
            <a:r>
              <a:rPr lang="en-US" dirty="0"/>
              <a:t>Climbing on jungle gym = coordination of muscles, exercises all body parts</a:t>
            </a:r>
          </a:p>
          <a:p>
            <a:r>
              <a:rPr lang="en-US" dirty="0"/>
              <a:t>Imagination = in jungle swinging limb to limb “I am a monkey”</a:t>
            </a:r>
          </a:p>
          <a:p>
            <a:r>
              <a:rPr lang="en-US" dirty="0"/>
              <a:t>Learn colors, shapes, sizes, and textures</a:t>
            </a:r>
          </a:p>
          <a:p>
            <a:r>
              <a:rPr lang="en-US" dirty="0"/>
              <a:t>NEED TO </a:t>
            </a:r>
            <a:r>
              <a:rPr lang="en-US" dirty="0" smtClean="0"/>
              <a:t>PLAY EVEN</a:t>
            </a:r>
            <a:r>
              <a:rPr lang="en-US" baseline="0" dirty="0" smtClean="0"/>
              <a:t> DURING ILLNESS</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8C71D6-FFAB-4340-B5D2-F872F00B4A11}" type="slidenum">
              <a:rPr lang="en-US"/>
              <a:pPr/>
              <a:t>28</a:t>
            </a:fld>
            <a:endParaRPr lang="en-U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r>
              <a:rPr lang="en-US" dirty="0"/>
              <a:t>Child Life Therapist</a:t>
            </a:r>
          </a:p>
          <a:p>
            <a:r>
              <a:rPr lang="en-US" dirty="0"/>
              <a:t>	specially trained person to assist child and family cope with illness and hospitalization.</a:t>
            </a:r>
          </a:p>
          <a:p>
            <a:r>
              <a:rPr lang="en-US" dirty="0"/>
              <a:t>	</a:t>
            </a:r>
            <a:r>
              <a:rPr lang="en-US" b="1" dirty="0" smtClean="0"/>
              <a:t>Purpose of therapeutic play:</a:t>
            </a:r>
            <a:r>
              <a:rPr lang="en-US" dirty="0" smtClean="0"/>
              <a:t> </a:t>
            </a:r>
            <a:r>
              <a:rPr lang="en-US" b="1" dirty="0"/>
              <a:t>prepare child for </a:t>
            </a:r>
            <a:r>
              <a:rPr lang="en-US" b="1" dirty="0" smtClean="0"/>
              <a:t>procedures</a:t>
            </a:r>
          </a:p>
          <a:p>
            <a:r>
              <a:rPr lang="en-US" b="1" dirty="0" smtClean="0"/>
              <a:t>	 </a:t>
            </a:r>
            <a:r>
              <a:rPr lang="en-US" b="1" dirty="0"/>
              <a:t>to express feelings and </a:t>
            </a:r>
            <a:r>
              <a:rPr lang="en-US" b="1" dirty="0" smtClean="0"/>
              <a:t>fears</a:t>
            </a:r>
          </a:p>
          <a:p>
            <a:r>
              <a:rPr lang="en-US" b="1" dirty="0" smtClean="0"/>
              <a:t>	help maintain sense</a:t>
            </a:r>
            <a:r>
              <a:rPr lang="en-US" b="1" baseline="0" dirty="0" smtClean="0"/>
              <a:t> of control and normalcy</a:t>
            </a:r>
          </a:p>
          <a:p>
            <a:r>
              <a:rPr lang="en-US" b="1" baseline="0" dirty="0" smtClean="0"/>
              <a:t>	</a:t>
            </a:r>
            <a:r>
              <a:rPr lang="en-US" b="1" dirty="0" smtClean="0"/>
              <a:t>promote </a:t>
            </a:r>
            <a:r>
              <a:rPr lang="en-US" b="1" dirty="0"/>
              <a:t>G&amp;D</a:t>
            </a:r>
          </a:p>
          <a:p>
            <a:r>
              <a:rPr lang="en-US" dirty="0"/>
              <a:t>	</a:t>
            </a:r>
            <a:r>
              <a:rPr lang="en-US" dirty="0" smtClean="0"/>
              <a:t>provide music, playmate, </a:t>
            </a:r>
          </a:p>
          <a:p>
            <a:r>
              <a:rPr lang="en-US" dirty="0" smtClean="0"/>
              <a:t>	push/pull toys = hand/eye coordination</a:t>
            </a:r>
          </a:p>
          <a:p>
            <a:r>
              <a:rPr lang="en-US" dirty="0" smtClean="0"/>
              <a:t>	musical instruments = fine motor; movement of fingers</a:t>
            </a:r>
          </a:p>
          <a:p>
            <a:r>
              <a:rPr lang="en-US" dirty="0" smtClean="0"/>
              <a:t>	blowing bubbles = strengthen oral muscles and deep breathing</a:t>
            </a:r>
          </a:p>
          <a:p>
            <a:r>
              <a:rPr lang="en-US" dirty="0" smtClean="0"/>
              <a:t>	act out feelings with dolls or other children</a:t>
            </a:r>
          </a:p>
          <a:p>
            <a:r>
              <a:rPr lang="en-US" dirty="0" smtClean="0"/>
              <a:t>	art therapy = express feelings through art (PICTURES)</a:t>
            </a:r>
          </a:p>
          <a:p>
            <a:r>
              <a:rPr lang="en-US" dirty="0" smtClean="0"/>
              <a:t>	</a:t>
            </a:r>
          </a:p>
          <a:p>
            <a:r>
              <a:rPr lang="en-US" dirty="0" smtClean="0"/>
              <a:t>Over </a:t>
            </a:r>
            <a:r>
              <a:rPr lang="en-US" dirty="0"/>
              <a:t>stimulation can be hazardous – may need to conserve energy</a:t>
            </a:r>
          </a:p>
          <a:p>
            <a:r>
              <a:rPr lang="en-US" dirty="0"/>
              <a:t>Always assess – balance between play and rest</a:t>
            </a:r>
          </a:p>
          <a:p>
            <a:endParaRPr lang="en-US" dirty="0"/>
          </a:p>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64A326-6738-4E92-A561-62094490DDF8}" type="slidenum">
              <a:rPr lang="en-US"/>
              <a:pPr/>
              <a:t>30</a:t>
            </a:fld>
            <a:endParaRPr lang="en-US"/>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r>
              <a:rPr lang="en-US" dirty="0"/>
              <a:t>Safety applies to </a:t>
            </a:r>
            <a:r>
              <a:rPr lang="en-US" dirty="0" smtClean="0"/>
              <a:t>all </a:t>
            </a:r>
            <a:r>
              <a:rPr lang="en-US" dirty="0"/>
              <a:t>age </a:t>
            </a:r>
            <a:r>
              <a:rPr lang="en-US" dirty="0" smtClean="0"/>
              <a:t>groups </a:t>
            </a:r>
            <a:endParaRPr lang="en-US" dirty="0"/>
          </a:p>
          <a:p>
            <a:r>
              <a:rPr lang="en-US" dirty="0"/>
              <a:t>Major concerns</a:t>
            </a:r>
          </a:p>
          <a:p>
            <a:r>
              <a:rPr lang="en-US" dirty="0"/>
              <a:t>	crib rails up when unattended</a:t>
            </a:r>
          </a:p>
          <a:p>
            <a:r>
              <a:rPr lang="en-US" dirty="0"/>
              <a:t>	hand on child at all times if turning back to child</a:t>
            </a:r>
          </a:p>
          <a:p>
            <a:r>
              <a:rPr lang="en-US" dirty="0"/>
              <a:t>	Hand washing before and after care</a:t>
            </a:r>
          </a:p>
          <a:p>
            <a:r>
              <a:rPr lang="en-US" dirty="0"/>
              <a:t>	ID child with arm band</a:t>
            </a:r>
          </a:p>
          <a:p>
            <a:r>
              <a:rPr lang="en-US" dirty="0"/>
              <a:t>	check w/c and stretchers before you put child in or on one</a:t>
            </a:r>
          </a:p>
          <a:p>
            <a:r>
              <a:rPr lang="en-US" dirty="0"/>
              <a:t>	no crib near outlet</a:t>
            </a:r>
          </a:p>
          <a:p>
            <a:r>
              <a:rPr lang="en-US" dirty="0"/>
              <a:t>	inspect all toys</a:t>
            </a:r>
          </a:p>
          <a:p>
            <a:r>
              <a:rPr lang="en-US" dirty="0"/>
              <a:t>	meds out of reach</a:t>
            </a:r>
          </a:p>
          <a:p>
            <a:r>
              <a:rPr lang="en-US" dirty="0"/>
              <a:t>	do not prop bottles</a:t>
            </a:r>
          </a:p>
          <a:p>
            <a:r>
              <a:rPr lang="en-US" dirty="0"/>
              <a:t>	do not use w/c as toy</a:t>
            </a:r>
          </a:p>
          <a:p>
            <a:r>
              <a:rPr lang="en-US" dirty="0"/>
              <a:t>Separation is difficult for both parents and child (esp. toddler</a:t>
            </a:r>
            <a:r>
              <a:rPr lang="en-US" dirty="0" smtClean="0"/>
              <a:t>)</a:t>
            </a:r>
          </a:p>
          <a:p>
            <a:pPr defTabSz="920618">
              <a:defRPr/>
            </a:pPr>
            <a:r>
              <a:rPr lang="en-US" dirty="0" smtClean="0"/>
              <a:t>Parents may be torn between work responsibilities, other siblings, and ill child</a:t>
            </a:r>
          </a:p>
          <a:p>
            <a:pPr defTabSz="931757">
              <a:defRPr/>
            </a:pPr>
            <a:r>
              <a:rPr lang="en-US" dirty="0" smtClean="0"/>
              <a:t>Remind them that everyone is afraid sometime; they are not alone</a:t>
            </a:r>
          </a:p>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6640BD-EAE4-42B9-8D62-D0EEEB74F72A}" type="slidenum">
              <a:rPr lang="en-US"/>
              <a:pPr/>
              <a:t>31</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r>
              <a:rPr lang="en-US" dirty="0" smtClean="0"/>
              <a:t>Separation </a:t>
            </a:r>
            <a:r>
              <a:rPr lang="en-US" dirty="0"/>
              <a:t>= feel loss of control and </a:t>
            </a:r>
            <a:r>
              <a:rPr lang="en-US" dirty="0" smtClean="0"/>
              <a:t>powerless</a:t>
            </a:r>
            <a:r>
              <a:rPr lang="en-US" dirty="0"/>
              <a:t>	</a:t>
            </a:r>
          </a:p>
          <a:p>
            <a:r>
              <a:rPr lang="en-US" dirty="0"/>
              <a:t>Pain = fear of injury and pain, especially if previous experience; allow child to play with safe equipment (tongue blade, stethoscope</a:t>
            </a:r>
            <a:r>
              <a:rPr lang="en-US" dirty="0" smtClean="0"/>
              <a:t>)</a:t>
            </a:r>
          </a:p>
          <a:p>
            <a:r>
              <a:rPr lang="en-US" dirty="0" smtClean="0"/>
              <a:t>Body intrusion = fear</a:t>
            </a:r>
            <a:r>
              <a:rPr lang="en-US" baseline="0" dirty="0" smtClean="0"/>
              <a:t> of mutilation and dramatic body changes. Very active and vivid imaginations. Remember imagination can be much worse than reality; especially with children.</a:t>
            </a:r>
            <a:endParaRPr lang="en-US" dirty="0"/>
          </a:p>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BC7C5B-4172-4557-BFCD-BFE090775034}" type="slidenum">
              <a:rPr lang="en-US"/>
              <a:pPr/>
              <a:t>4</a:t>
            </a:fld>
            <a:endParaRPr lang="en-US"/>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r>
              <a:rPr lang="en-US" b="1" dirty="0" smtClean="0"/>
              <a:t>Predictable</a:t>
            </a:r>
            <a:r>
              <a:rPr lang="en-US" b="1" baseline="0" dirty="0" smtClean="0"/>
              <a:t> </a:t>
            </a:r>
            <a:r>
              <a:rPr lang="en-US" baseline="0" dirty="0" smtClean="0"/>
              <a:t>universal timetable (learn to crawl before they walk)</a:t>
            </a:r>
          </a:p>
          <a:p>
            <a:r>
              <a:rPr lang="en-US" b="1" baseline="0" dirty="0" smtClean="0"/>
              <a:t>2 pathways </a:t>
            </a:r>
            <a:r>
              <a:rPr lang="en-US" baseline="0" dirty="0" smtClean="0"/>
              <a:t>are seen (next slide)</a:t>
            </a:r>
          </a:p>
          <a:p>
            <a:r>
              <a:rPr lang="en-US" dirty="0" smtClean="0"/>
              <a:t>Always </a:t>
            </a:r>
            <a:r>
              <a:rPr lang="en-US" dirty="0"/>
              <a:t>follows a specific pattern, but no two individuals’ progress is identical</a:t>
            </a:r>
            <a:r>
              <a:rPr lang="en-US" dirty="0" smtClean="0"/>
              <a:t>. (some kids name 4 colors by 3 yrs., other cannot name</a:t>
            </a:r>
            <a:r>
              <a:rPr lang="en-US" baseline="0" dirty="0" smtClean="0"/>
              <a:t> any until 4 yrs.)</a:t>
            </a:r>
          </a:p>
          <a:p>
            <a:r>
              <a:rPr lang="en-US" baseline="0" dirty="0" smtClean="0"/>
              <a:t>Responses become </a:t>
            </a:r>
            <a:r>
              <a:rPr lang="en-US" b="1" baseline="0" dirty="0" smtClean="0"/>
              <a:t>more specific and skilled </a:t>
            </a:r>
            <a:r>
              <a:rPr lang="en-US" baseline="0" dirty="0" smtClean="0"/>
              <a:t>as child grows (toddler will fall frequently, because they don’t have balance and dexterity to prevent this, while an older child can balance and pedal a bicycle </a:t>
            </a:r>
          </a:p>
          <a:p>
            <a:r>
              <a:rPr lang="en-US" dirty="0" smtClean="0"/>
              <a:t>As new</a:t>
            </a:r>
            <a:r>
              <a:rPr lang="en-US" baseline="0" dirty="0" smtClean="0"/>
              <a:t> skills are gained, </a:t>
            </a:r>
            <a:r>
              <a:rPr lang="en-US" b="1" baseline="0" dirty="0" smtClean="0"/>
              <a:t>more complex skills</a:t>
            </a:r>
            <a:r>
              <a:rPr lang="en-US" baseline="0" dirty="0" smtClean="0"/>
              <a:t> are learned (tossing a large ball to catching a baseball with a glove)</a:t>
            </a:r>
          </a:p>
          <a:p>
            <a:r>
              <a:rPr lang="en-US" baseline="0" dirty="0" smtClean="0"/>
              <a:t>There is a </a:t>
            </a:r>
            <a:r>
              <a:rPr lang="en-US" b="1" baseline="0" dirty="0" smtClean="0"/>
              <a:t>strong drive to practice and perfect </a:t>
            </a:r>
            <a:r>
              <a:rPr lang="en-US" baseline="0" dirty="0" smtClean="0"/>
              <a:t>each new ability. Learn one thing at a time and then move on. (Verbal skills may stall, while learning to walk)</a:t>
            </a:r>
            <a:endParaRPr lang="en-US" dirty="0"/>
          </a:p>
          <a:p>
            <a:r>
              <a:rPr lang="en-US" dirty="0"/>
              <a:t>Normal pattern provides </a:t>
            </a:r>
            <a:r>
              <a:rPr lang="en-US" b="1" dirty="0"/>
              <a:t>basis for assessment</a:t>
            </a:r>
          </a:p>
          <a:p>
            <a:r>
              <a:rPr lang="en-US" dirty="0"/>
              <a:t>Provides info for </a:t>
            </a:r>
            <a:r>
              <a:rPr lang="en-US" b="1" dirty="0"/>
              <a:t>anticipatory guidance </a:t>
            </a:r>
            <a:r>
              <a:rPr lang="en-US" dirty="0"/>
              <a:t>for parents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Remember trust vs. mistrust</a:t>
            </a:r>
            <a:r>
              <a:rPr lang="en-US" baseline="0" dirty="0" smtClean="0"/>
              <a:t> is primary developmental task at this age and parents (primary caregivers) are essential to that process.</a:t>
            </a:r>
            <a:endParaRPr lang="en-US" dirty="0"/>
          </a:p>
        </p:txBody>
      </p:sp>
      <p:sp>
        <p:nvSpPr>
          <p:cNvPr id="4" name="Slide Number Placeholder 3"/>
          <p:cNvSpPr>
            <a:spLocks noGrp="1"/>
          </p:cNvSpPr>
          <p:nvPr>
            <p:ph type="sldNum" sz="quarter" idx="10"/>
          </p:nvPr>
        </p:nvSpPr>
        <p:spPr/>
        <p:txBody>
          <a:bodyPr/>
          <a:lstStyle/>
          <a:p>
            <a:fld id="{CF89944B-F226-43E2-BDD8-7A9495A0E8FF}" type="slidenum">
              <a:rPr lang="en-US" smtClean="0"/>
              <a:pPr/>
              <a:t>32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11A299-A1C2-4AB2-B53F-374F7CB05068}" type="slidenum">
              <a:rPr lang="en-US"/>
              <a:pPr/>
              <a:t>33</a:t>
            </a:fld>
            <a:endParaRPr lang="en-US"/>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p:txBody>
          <a:bodyPr/>
          <a:lstStyle/>
          <a:p>
            <a:r>
              <a:rPr lang="en-US" dirty="0" smtClean="0"/>
              <a:t>Sep </a:t>
            </a:r>
            <a:r>
              <a:rPr lang="en-US" dirty="0"/>
              <a:t>anxiety beginning at 8 months and continuing </a:t>
            </a:r>
            <a:r>
              <a:rPr lang="en-US" dirty="0" smtClean="0"/>
              <a:t>though most of </a:t>
            </a:r>
            <a:r>
              <a:rPr lang="en-US" dirty="0"/>
              <a:t>toddler years</a:t>
            </a:r>
          </a:p>
          <a:p>
            <a:r>
              <a:rPr lang="en-US" dirty="0"/>
              <a:t>Toddlers world revolves around them and parents especially primary caregiver (mother)</a:t>
            </a:r>
          </a:p>
          <a:p>
            <a:r>
              <a:rPr lang="en-US" dirty="0"/>
              <a:t>Toddlers with continuous secure relationship with parents will react more violently to separation BECAUSE THEY HAVE MORE TO LOSS</a:t>
            </a:r>
          </a:p>
          <a:p>
            <a:r>
              <a:rPr lang="en-US" dirty="0"/>
              <a:t>	May have long term effects if not handled properly</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721C81-9282-4547-9486-C1CEF000B199}" type="slidenum">
              <a:rPr lang="en-US"/>
              <a:pPr/>
              <a:t>34</a:t>
            </a:fld>
            <a:endParaRPr lang="en-US"/>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r>
              <a:rPr lang="en-US" dirty="0"/>
              <a:t>Major issue for toddlers; will see some in older children also</a:t>
            </a:r>
          </a:p>
          <a:p>
            <a:r>
              <a:rPr lang="en-US" dirty="0"/>
              <a:t>Separation anxiety</a:t>
            </a:r>
          </a:p>
          <a:p>
            <a:r>
              <a:rPr lang="en-US" dirty="0"/>
              <a:t>	</a:t>
            </a:r>
            <a:r>
              <a:rPr lang="en-US" b="1" dirty="0"/>
              <a:t>Protest</a:t>
            </a:r>
            <a:r>
              <a:rPr lang="en-US" dirty="0"/>
              <a:t> can last hours to days</a:t>
            </a:r>
          </a:p>
          <a:p>
            <a:r>
              <a:rPr lang="en-US" dirty="0"/>
              <a:t>	protest loudly – will watch and listen for mother, cry is pitiful and continuous, call for mommy or daddy, wonder why she doesn’t answer, may 	verbally and physically attack strangers, rejects strangers, may physically try to prevent parents from leaving.</a:t>
            </a:r>
          </a:p>
          <a:p>
            <a:r>
              <a:rPr lang="en-US" dirty="0"/>
              <a:t>	</a:t>
            </a:r>
            <a:r>
              <a:rPr lang="en-US" b="1" dirty="0"/>
              <a:t>Despair </a:t>
            </a:r>
            <a:r>
              <a:rPr lang="en-US" dirty="0"/>
              <a:t>(variable time frame)</a:t>
            </a:r>
            <a:r>
              <a:rPr lang="en-US" b="1" dirty="0"/>
              <a:t> </a:t>
            </a:r>
            <a:r>
              <a:rPr lang="en-US" dirty="0"/>
              <a:t>anger turns to despair – look sad and lonely, may refuse to eat, depressed and less </a:t>
            </a:r>
            <a:r>
              <a:rPr lang="en-US" dirty="0" smtClean="0"/>
              <a:t>active, often interpreted as acceptance</a:t>
            </a:r>
            <a:endParaRPr lang="en-US" dirty="0"/>
          </a:p>
          <a:p>
            <a:r>
              <a:rPr lang="en-US" dirty="0"/>
              <a:t>	</a:t>
            </a:r>
            <a:r>
              <a:rPr lang="en-US" b="1" dirty="0"/>
              <a:t>denial </a:t>
            </a:r>
            <a:r>
              <a:rPr lang="en-US" dirty="0"/>
              <a:t>(rarely seen)  – child will deny need for mother by appearing detached and uninterested in her visits. On surface appears settled in, only disguised to prevent further emotional pain</a:t>
            </a:r>
          </a:p>
          <a:p>
            <a:r>
              <a:rPr lang="en-US" dirty="0"/>
              <a:t>MUST NOT JUST leave must prepare child for separation (harder on parents this way)</a:t>
            </a:r>
          </a:p>
          <a:p>
            <a:r>
              <a:rPr lang="en-US" dirty="0"/>
              <a:t>	</a:t>
            </a:r>
          </a:p>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DD33C8-D851-4E78-9858-280AE2F175F5}" type="slidenum">
              <a:rPr lang="en-US"/>
              <a:pPr/>
              <a:t>35</a:t>
            </a:fld>
            <a:endParaRPr lang="en-US"/>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r>
              <a:rPr lang="en-US"/>
              <a:t>Parental visits are EXTREMELY important and essential – even though process of separation and reunion is painful</a:t>
            </a:r>
          </a:p>
          <a:p>
            <a:r>
              <a:rPr lang="en-US"/>
              <a:t>Parents need education concerning child’s response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E2E703-1666-4C81-A4ED-7FA9C029D892}" type="slidenum">
              <a:rPr lang="en-US"/>
              <a:pPr/>
              <a:t>36</a:t>
            </a:fld>
            <a:endParaRPr lang="en-US"/>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r>
              <a:rPr lang="en-US" dirty="0"/>
              <a:t>Use transitional object for security = blanket, stuffed toy</a:t>
            </a:r>
          </a:p>
          <a:p>
            <a:r>
              <a:rPr lang="en-US" dirty="0"/>
              <a:t>Have parent assist in procedure if child if having problems coping</a:t>
            </a:r>
          </a:p>
          <a:p>
            <a:r>
              <a:rPr lang="en-US" dirty="0"/>
              <a:t>When 1</a:t>
            </a:r>
            <a:r>
              <a:rPr lang="en-US" baseline="30000" dirty="0"/>
              <a:t>st</a:t>
            </a:r>
            <a:r>
              <a:rPr lang="en-US" dirty="0"/>
              <a:t> meeting toddler speak to doll or toy first</a:t>
            </a:r>
          </a:p>
          <a:p>
            <a:r>
              <a:rPr lang="en-US" dirty="0"/>
              <a:t>Play repetitive games with disappearance and return (peek-a-boo)</a:t>
            </a:r>
          </a:p>
          <a:p>
            <a:r>
              <a:rPr lang="en-US" dirty="0"/>
              <a:t>Don’t let parents sneak away from child – let child see them as they leave – caretaker distracts (Do not destroy trust)</a:t>
            </a:r>
          </a:p>
          <a:p>
            <a:r>
              <a:rPr lang="en-US" dirty="0" smtClean="0"/>
              <a:t>Encourage rooming in when possible (not always in ICU)</a:t>
            </a:r>
          </a:p>
          <a:p>
            <a:r>
              <a:rPr lang="en-US" dirty="0" smtClean="0"/>
              <a:t>Home habits = record and utilize</a:t>
            </a:r>
          </a:p>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EB7812-7A18-42C4-B4E4-DB289AAD226F}" type="slidenum">
              <a:rPr lang="en-US"/>
              <a:pPr/>
              <a:t>37</a:t>
            </a:fld>
            <a:endParaRPr lang="en-US"/>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pPr defTabSz="931757">
              <a:defRPr/>
            </a:pPr>
            <a:r>
              <a:rPr lang="en-US" dirty="0" smtClean="0"/>
              <a:t>Discuss</a:t>
            </a:r>
            <a:r>
              <a:rPr lang="en-US" baseline="0" dirty="0" smtClean="0"/>
              <a:t> time in </a:t>
            </a:r>
            <a:r>
              <a:rPr lang="en-US" dirty="0" smtClean="0"/>
              <a:t>terms child can understand (when Barney is over or after lunch)</a:t>
            </a:r>
          </a:p>
          <a:p>
            <a:r>
              <a:rPr lang="en-US" dirty="0" smtClean="0"/>
              <a:t>Regression </a:t>
            </a:r>
            <a:r>
              <a:rPr lang="en-US" dirty="0"/>
              <a:t>= if toilet trained may have accidents</a:t>
            </a:r>
          </a:p>
          <a:p>
            <a:r>
              <a:rPr lang="en-US" dirty="0"/>
              <a:t>Basic fears = warn child if something will hurt</a:t>
            </a:r>
          </a:p>
          <a:p>
            <a:r>
              <a:rPr lang="en-US" dirty="0"/>
              <a:t>Be </a:t>
            </a:r>
            <a:r>
              <a:rPr lang="en-US" dirty="0" smtClean="0"/>
              <a:t>honest</a:t>
            </a:r>
          </a:p>
          <a:p>
            <a:r>
              <a:rPr lang="en-US" dirty="0" smtClean="0"/>
              <a:t>Allow some independence with supervision</a:t>
            </a:r>
            <a:endParaRPr lang="en-US" dirty="0"/>
          </a:p>
          <a:p>
            <a:r>
              <a:rPr lang="en-US" dirty="0" smtClean="0"/>
              <a:t>Allow </a:t>
            </a:r>
            <a:r>
              <a:rPr lang="en-US" dirty="0"/>
              <a:t>out of crib, if </a:t>
            </a:r>
            <a:r>
              <a:rPr lang="en-US" dirty="0" smtClean="0"/>
              <a:t>possible </a:t>
            </a:r>
          </a:p>
          <a:p>
            <a:r>
              <a:rPr lang="en-US" b="1" dirty="0" smtClean="0"/>
              <a:t>May regress</a:t>
            </a:r>
            <a:r>
              <a:rPr lang="en-US" dirty="0" smtClean="0"/>
              <a:t> = abandon recently acquired skill and will demand assistance with tasks previously mastered. We need to educate parents that this is normal and except these behaviors</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095FBC-ADF9-46C1-A970-EAAD221DF08C}" type="slidenum">
              <a:rPr lang="en-US"/>
              <a:pPr/>
              <a:t>39</a:t>
            </a:fld>
            <a:endParaRPr lang="en-US"/>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r>
              <a:rPr lang="en-US"/>
              <a:t>Try to continue with potty habits</a:t>
            </a:r>
          </a:p>
          <a:p>
            <a:r>
              <a:rPr lang="en-US"/>
              <a:t>Help child overcome fear</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D7A910-2DC7-45FA-8FF7-67032935E669}" type="slidenum">
              <a:rPr lang="en-US"/>
              <a:pPr/>
              <a:t>40</a:t>
            </a:fld>
            <a:endParaRPr lang="en-US"/>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pPr defTabSz="920618">
              <a:defRPr/>
            </a:pPr>
            <a:r>
              <a:rPr lang="en-US" dirty="0" smtClean="0"/>
              <a:t>Not as threatened</a:t>
            </a:r>
          </a:p>
          <a:p>
            <a:r>
              <a:rPr lang="en-US" dirty="0" smtClean="0"/>
              <a:t>May still see regression at this age</a:t>
            </a:r>
          </a:p>
          <a:p>
            <a:pPr defTabSz="920618">
              <a:defRPr/>
            </a:pPr>
            <a:r>
              <a:rPr lang="en-US" dirty="0" smtClean="0"/>
              <a:t>Fear of being hurt and/or mutilated</a:t>
            </a:r>
          </a:p>
          <a:p>
            <a:pPr defTabSz="920618">
              <a:defRPr/>
            </a:pPr>
            <a:r>
              <a:rPr lang="en-US" dirty="0" smtClean="0"/>
              <a:t>Intrusion = preschoolers fear body harm, think body is filled with air or fluid and will collapse with puncture like a balloon</a:t>
            </a:r>
          </a:p>
          <a:p>
            <a:r>
              <a:rPr lang="en-US" dirty="0" smtClean="0"/>
              <a:t>Band-Aids are important for this reason</a:t>
            </a:r>
          </a:p>
          <a:p>
            <a:r>
              <a:rPr lang="en-US" dirty="0" smtClean="0"/>
              <a:t>Guilty </a:t>
            </a:r>
            <a:r>
              <a:rPr lang="en-US" dirty="0"/>
              <a:t>= especially if accident was his/her fault or told don’t go out or you will get sick</a:t>
            </a:r>
          </a:p>
          <a:p>
            <a:r>
              <a:rPr lang="en-US" dirty="0"/>
              <a:t>Will act out and imitate health care providers to gain control</a:t>
            </a:r>
          </a:p>
          <a:p>
            <a:r>
              <a:rPr lang="en-US" dirty="0"/>
              <a:t>Think concrete operations</a:t>
            </a:r>
          </a:p>
          <a:p>
            <a:r>
              <a:rPr lang="en-US" dirty="0"/>
              <a:t>Still have limited ability to separate fantasy and reality</a:t>
            </a:r>
          </a:p>
          <a:p>
            <a:r>
              <a:rPr lang="en-US" dirty="0"/>
              <a:t>May feel that their behavior caused their illness (punishment for bad behavior)</a:t>
            </a:r>
          </a:p>
          <a:p>
            <a:r>
              <a:rPr lang="en-US" dirty="0"/>
              <a:t>Age of developing conscience and may feel guilty</a:t>
            </a:r>
          </a:p>
          <a:p>
            <a:r>
              <a:rPr lang="en-US" dirty="0"/>
              <a:t>Use dolls or stuffed animals to explain procedures</a:t>
            </a:r>
          </a:p>
          <a:p>
            <a:r>
              <a:rPr lang="en-US" dirty="0"/>
              <a:t>Erin at surgery center (Operated on her stuffed bear several days later)</a:t>
            </a:r>
          </a:p>
          <a:p>
            <a:r>
              <a:rPr lang="en-US" dirty="0"/>
              <a:t>DON”T LIE “This will hurt”</a:t>
            </a:r>
          </a:p>
          <a:p>
            <a:r>
              <a:rPr lang="en-US" dirty="0"/>
              <a:t>Cues – better concept of time, but still need known cues as to when things will occur</a:t>
            </a:r>
          </a:p>
          <a:p>
            <a:r>
              <a:rPr lang="en-US" dirty="0" smtClean="0"/>
              <a:t>“After your nap </a:t>
            </a:r>
            <a:r>
              <a:rPr lang="en-US" dirty="0"/>
              <a:t>Daddy will be here”</a:t>
            </a:r>
          </a:p>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645F5B-6AD3-4D76-93B7-E9D998D88EFF}" type="slidenum">
              <a:rPr lang="en-US"/>
              <a:pPr/>
              <a:t>41</a:t>
            </a:fld>
            <a:endParaRPr lang="en-US"/>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r>
              <a:rPr lang="en-US" dirty="0"/>
              <a:t>Can accept more readily than preschooler</a:t>
            </a:r>
          </a:p>
          <a:p>
            <a:r>
              <a:rPr lang="en-US" dirty="0" smtClean="0"/>
              <a:t>Formal education </a:t>
            </a:r>
            <a:r>
              <a:rPr lang="en-US" dirty="0"/>
              <a:t>must continue through </a:t>
            </a:r>
            <a:r>
              <a:rPr lang="en-US" dirty="0" smtClean="0"/>
              <a:t>illness</a:t>
            </a:r>
          </a:p>
          <a:p>
            <a:r>
              <a:rPr lang="en-US" dirty="0" smtClean="0"/>
              <a:t>Remember industry vs.</a:t>
            </a:r>
            <a:r>
              <a:rPr lang="en-US" baseline="0" dirty="0" smtClean="0"/>
              <a:t> inferiority; child needs to feel productive</a:t>
            </a:r>
          </a:p>
          <a:p>
            <a:r>
              <a:rPr lang="en-US" baseline="0" dirty="0" smtClean="0"/>
              <a:t>	may want to start a collection of things that are meaningful to them (they like to collect things)</a:t>
            </a:r>
          </a:p>
          <a:p>
            <a:r>
              <a:rPr lang="en-US" baseline="0" dirty="0" smtClean="0"/>
              <a:t>	my cards following my open heart surgery at age 7 yrs. (I still have them)</a:t>
            </a:r>
            <a:endParaRPr lang="en-US" dirty="0"/>
          </a:p>
          <a:p>
            <a:r>
              <a:rPr lang="en-US" dirty="0"/>
              <a:t>Requires cooperation of school, teachers, parents, and healthcare providers</a:t>
            </a:r>
          </a:p>
          <a:p>
            <a:r>
              <a:rPr lang="en-US" dirty="0"/>
              <a:t>Attempts to be brave, may not show fear in situation</a:t>
            </a:r>
          </a:p>
          <a:p>
            <a:r>
              <a:rPr lang="en-US" dirty="0"/>
              <a:t>Watch for nonverbal </a:t>
            </a:r>
            <a:r>
              <a:rPr lang="en-US" dirty="0" smtClean="0"/>
              <a:t>cues</a:t>
            </a:r>
          </a:p>
          <a:p>
            <a:r>
              <a:rPr lang="en-US" dirty="0" smtClean="0"/>
              <a:t>Drawing pictures</a:t>
            </a:r>
            <a:r>
              <a:rPr lang="en-US" baseline="0" dirty="0" smtClean="0"/>
              <a:t> and talking about them can help them express their concerns and fears</a:t>
            </a:r>
            <a:endParaRPr lang="en-US" dirty="0"/>
          </a:p>
          <a:p>
            <a:r>
              <a:rPr lang="en-US" dirty="0"/>
              <a:t>Same sex caregiver for bathing </a:t>
            </a:r>
            <a:r>
              <a:rPr lang="en-US" dirty="0" smtClean="0"/>
              <a:t>because of modesty; ensure privacy and provide</a:t>
            </a:r>
            <a:r>
              <a:rPr lang="en-US" baseline="0" dirty="0" smtClean="0"/>
              <a:t> as much independence as possible</a:t>
            </a:r>
          </a:p>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Talk with them,</a:t>
            </a:r>
            <a:r>
              <a:rPr lang="en-US" baseline="0" dirty="0" smtClean="0"/>
              <a:t> not at them or to parents</a:t>
            </a:r>
          </a:p>
          <a:p>
            <a:r>
              <a:rPr lang="en-US" baseline="0" dirty="0" smtClean="0"/>
              <a:t>Need to make own decisions with parental input</a:t>
            </a:r>
            <a:endParaRPr lang="en-US" dirty="0"/>
          </a:p>
        </p:txBody>
      </p:sp>
      <p:sp>
        <p:nvSpPr>
          <p:cNvPr id="4" name="Slide Number Placeholder 3"/>
          <p:cNvSpPr>
            <a:spLocks noGrp="1"/>
          </p:cNvSpPr>
          <p:nvPr>
            <p:ph type="sldNum" sz="quarter" idx="10"/>
          </p:nvPr>
        </p:nvSpPr>
        <p:spPr/>
        <p:txBody>
          <a:bodyPr/>
          <a:lstStyle/>
          <a:p>
            <a:fld id="{CF89944B-F226-43E2-BDD8-7A9495A0E8FF}" type="slidenum">
              <a:rPr lang="en-US" smtClean="0"/>
              <a:pPr/>
              <a:t>42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182310-6D5D-48FD-89DF-F1F1B2EBA112}" type="slidenum">
              <a:rPr lang="en-US"/>
              <a:pPr/>
              <a:t>5</a:t>
            </a:fld>
            <a:endParaRPr lang="en-US"/>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r>
              <a:rPr lang="en-US" b="1" dirty="0" err="1"/>
              <a:t>Cephalocaudal</a:t>
            </a:r>
            <a:r>
              <a:rPr lang="en-US" dirty="0"/>
              <a:t> = area closest to brain and head develops 1</a:t>
            </a:r>
            <a:r>
              <a:rPr lang="en-US" baseline="30000" dirty="0"/>
              <a:t>st</a:t>
            </a:r>
            <a:r>
              <a:rPr lang="en-US" dirty="0"/>
              <a:t>. Followed by trunk and feet</a:t>
            </a:r>
          </a:p>
          <a:p>
            <a:r>
              <a:rPr lang="en-US" dirty="0"/>
              <a:t>	head control, sitting, crawling, walking</a:t>
            </a:r>
          </a:p>
          <a:p>
            <a:r>
              <a:rPr lang="en-US" dirty="0"/>
              <a:t>	sits before stand; crawl before walks</a:t>
            </a:r>
          </a:p>
          <a:p>
            <a:r>
              <a:rPr lang="en-US" b="1" dirty="0" err="1"/>
              <a:t>Proximodistal</a:t>
            </a:r>
            <a:r>
              <a:rPr lang="en-US" b="1" dirty="0"/>
              <a:t> </a:t>
            </a:r>
            <a:r>
              <a:rPr lang="en-US" dirty="0"/>
              <a:t>= inside out. Controlled movements closest to body center (trunk and arms) develop before controlled movements distant to body (fingers). Grasp changes from using hand to just </a:t>
            </a:r>
            <a:r>
              <a:rPr lang="en-US" dirty="0" smtClean="0"/>
              <a:t>fingers</a:t>
            </a: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684CE465-155C-4EC2-BAB0-5658B7126505}" type="slidenum">
              <a:rPr lang="en-US"/>
              <a:pPr/>
              <a:t>43</a:t>
            </a:fld>
            <a:endParaRPr 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defTabSz="931757">
              <a:defRPr/>
            </a:pPr>
            <a:r>
              <a:rPr lang="en-US" dirty="0" smtClean="0"/>
              <a:t>Reassure concerning incisions; healing will occur with minimal scarring</a:t>
            </a:r>
          </a:p>
          <a:p>
            <a:pPr eaLnBrk="1" hangingPunct="1"/>
            <a:r>
              <a:rPr lang="en-US" dirty="0" smtClean="0"/>
              <a:t>Major issue will be loss of control, loss of independence and loss of ID</a:t>
            </a:r>
          </a:p>
          <a:p>
            <a:pPr eaLnBrk="1" hangingPunct="1"/>
            <a:r>
              <a:rPr lang="en-US" dirty="0" smtClean="0"/>
              <a:t>Allow</a:t>
            </a:r>
            <a:r>
              <a:rPr lang="en-US" baseline="0" dirty="0" smtClean="0"/>
              <a:t> as much control and independence as possible</a:t>
            </a:r>
            <a:endParaRPr 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B61C0D-FC0B-41AF-8AE0-2C37EB3DF5D6}" type="slidenum">
              <a:rPr lang="en-US"/>
              <a:pPr/>
              <a:t>44</a:t>
            </a:fld>
            <a:endParaRPr lang="en-US"/>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pPr marL="230144" indent="-230144"/>
            <a:r>
              <a:rPr lang="en-US" sz="1000" dirty="0"/>
              <a:t>Vital signs are obtained on all children at each visit and compared </a:t>
            </a:r>
            <a:r>
              <a:rPr lang="en-US" sz="1000" dirty="0" smtClean="0"/>
              <a:t>with norms </a:t>
            </a:r>
            <a:r>
              <a:rPr lang="en-US" sz="1000" dirty="0"/>
              <a:t>for age</a:t>
            </a:r>
          </a:p>
          <a:p>
            <a:pPr marL="230144" indent="-230144"/>
            <a:r>
              <a:rPr lang="en-US" sz="1000" dirty="0"/>
              <a:t>Pages 31 – 34 discuss VS in children and norms for age</a:t>
            </a:r>
          </a:p>
          <a:p>
            <a:pPr marL="230144" indent="-230144"/>
            <a:r>
              <a:rPr lang="en-US" sz="1000" dirty="0"/>
              <a:t>POINTS TO HELP YOU:</a:t>
            </a:r>
          </a:p>
          <a:p>
            <a:pPr marL="230144" indent="-230144">
              <a:buFontTx/>
              <a:buAutoNum type="arabicPeriod"/>
            </a:pPr>
            <a:r>
              <a:rPr lang="en-US" sz="1000" dirty="0"/>
              <a:t>Check apical pulse for 1 full minute, when calm and quiet</a:t>
            </a:r>
          </a:p>
          <a:p>
            <a:pPr marL="230144" indent="-230144">
              <a:buFontTx/>
              <a:buAutoNum type="arabicPeriod"/>
            </a:pPr>
            <a:r>
              <a:rPr lang="en-US" sz="1000" dirty="0"/>
              <a:t>Look at abd. for 1 minute when quiet</a:t>
            </a:r>
          </a:p>
          <a:p>
            <a:pPr marL="230144" indent="-230144">
              <a:buFontTx/>
              <a:buAutoNum type="arabicPeriod"/>
            </a:pPr>
            <a:r>
              <a:rPr lang="en-US" sz="1000" dirty="0"/>
              <a:t>B/P = explain procedure to toddler or small child as hugging arm. Done on children 3 and over</a:t>
            </a:r>
          </a:p>
          <a:p>
            <a:pPr marL="230144" indent="-230144">
              <a:buFontTx/>
              <a:buAutoNum type="arabicPeriod"/>
            </a:pPr>
            <a:r>
              <a:rPr lang="en-US" sz="1000" dirty="0"/>
              <a:t>Temp. = rectal preferred for infants and small children; Do last because invasive = crying</a:t>
            </a:r>
          </a:p>
          <a:p>
            <a:pPr marL="230144" indent="-230144"/>
            <a:r>
              <a:rPr lang="en-US" sz="1000" dirty="0"/>
              <a:t>	NO glass thermometers</a:t>
            </a:r>
          </a:p>
          <a:p>
            <a:pPr marL="230144" indent="-230144"/>
            <a:r>
              <a:rPr lang="en-US" sz="1000" dirty="0"/>
              <a:t>	may use skin probe</a:t>
            </a:r>
          </a:p>
          <a:p>
            <a:pPr marL="230144" indent="-230144"/>
            <a:r>
              <a:rPr lang="en-US" sz="1000" dirty="0"/>
              <a:t>	tympanic NOT recommended in infants and children (questionable accuracy)</a:t>
            </a:r>
          </a:p>
          <a:p>
            <a:pPr marL="230144" indent="-230144"/>
            <a:r>
              <a:rPr lang="en-US" sz="1000" dirty="0"/>
              <a:t>5. Ht  = can do with infant lying flat with tape or yard stick. Top of head to heels (straighten leg/s)</a:t>
            </a:r>
          </a:p>
          <a:p>
            <a:pPr marL="230144" indent="-230144"/>
            <a:r>
              <a:rPr lang="en-US" sz="1000" dirty="0"/>
              <a:t>6. Wt. = naked cover scale with clean paper for each child (water proof is best)</a:t>
            </a:r>
          </a:p>
          <a:p>
            <a:pPr marL="230144" indent="-230144"/>
            <a:r>
              <a:rPr lang="en-US" sz="1000" dirty="0" smtClean="0"/>
              <a:t>7</a:t>
            </a:r>
            <a:endParaRPr lang="en-US" sz="1000" dirty="0"/>
          </a:p>
          <a:p>
            <a:pPr marL="230144" indent="-230144"/>
            <a:r>
              <a:rPr lang="en-US" sz="1000" dirty="0"/>
              <a:t>Growth charts do not take into account differences for cultural and hereditary back ground</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BF332C-6E4F-490A-BAAB-9AACDCA3B3E0}" type="slidenum">
              <a:rPr lang="en-US"/>
              <a:pPr/>
              <a:t>45</a:t>
            </a:fld>
            <a:endParaRPr lang="en-US"/>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pPr defTabSz="920576">
              <a:defRPr/>
            </a:pPr>
            <a:r>
              <a:rPr lang="en-US" dirty="0"/>
              <a:t>Here you see the </a:t>
            </a:r>
            <a:r>
              <a:rPr lang="en-US" dirty="0" smtClean="0"/>
              <a:t>measurements</a:t>
            </a:r>
          </a:p>
          <a:p>
            <a:pPr defTabSz="920576">
              <a:defRPr/>
            </a:pPr>
            <a:r>
              <a:rPr lang="en-US" dirty="0"/>
              <a:t>Head: paper tape around head above eyebrows and </a:t>
            </a:r>
            <a:r>
              <a:rPr lang="en-US" dirty="0" err="1"/>
              <a:t>pinnae</a:t>
            </a:r>
            <a:r>
              <a:rPr lang="en-US" dirty="0"/>
              <a:t> of ears to occipital prominence up to 36 months of age</a:t>
            </a:r>
          </a:p>
          <a:p>
            <a:r>
              <a:rPr lang="en-US" dirty="0"/>
              <a:t>Chest at nipple line</a:t>
            </a:r>
          </a:p>
          <a:p>
            <a:r>
              <a:rPr lang="en-US" dirty="0"/>
              <a:t>When do you think that you would need </a:t>
            </a:r>
            <a:r>
              <a:rPr lang="en-US" dirty="0" err="1"/>
              <a:t>abd</a:t>
            </a:r>
            <a:r>
              <a:rPr lang="en-US" dirty="0"/>
              <a:t>. </a:t>
            </a:r>
            <a:r>
              <a:rPr lang="en-US" dirty="0" smtClean="0"/>
              <a:t>circ.?</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A5A5D6-C626-4025-BBF9-E310D55C08C1}" type="slidenum">
              <a:rPr lang="en-US"/>
              <a:pPr/>
              <a:t>46</a:t>
            </a:fld>
            <a:endParaRPr lang="en-US"/>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r>
              <a:rPr lang="en-US"/>
              <a:t>Facial expression = does child smile, cry, grimace, stare blankly? Is expression appropriate for situation and age?</a:t>
            </a:r>
          </a:p>
          <a:p>
            <a:r>
              <a:rPr lang="en-US"/>
              <a:t>Posture = flexed, extended, flaccid</a:t>
            </a:r>
          </a:p>
          <a:p>
            <a:r>
              <a:rPr lang="en-US"/>
              <a:t>Hygiene = diaper rash, odor, condition of clothes, clean/dry or dirt/wet?</a:t>
            </a:r>
          </a:p>
          <a:p>
            <a:r>
              <a:rPr lang="en-US"/>
              <a:t>Nutritional status = appearance, I&amp;O, assess feeding and diet</a:t>
            </a:r>
          </a:p>
          <a:p>
            <a:r>
              <a:rPr lang="en-US"/>
              <a:t>Behavior = appropriate for age</a:t>
            </a:r>
          </a:p>
          <a:p>
            <a:r>
              <a:rPr lang="en-US"/>
              <a:t>Development = assess gross and fine motor, describe language, cognitive, and psychosocial by using Denver Developmental Scale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50A408-637B-4611-BFB4-E4F1D28624E7}" type="slidenum">
              <a:rPr lang="en-US"/>
              <a:pPr/>
              <a:t>47</a:t>
            </a:fld>
            <a:endParaRPr lang="en-US"/>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r>
              <a:rPr lang="en-US" dirty="0"/>
              <a:t>Peripheral pulses = must check femoral pulses </a:t>
            </a:r>
            <a:r>
              <a:rPr lang="en-US" dirty="0" smtClean="0"/>
              <a:t>bilaterally</a:t>
            </a:r>
          </a:p>
          <a:p>
            <a:r>
              <a:rPr lang="en-US" dirty="0" smtClean="0"/>
              <a:t>What is best way to monitor I&amp;O (fluid level)</a:t>
            </a:r>
            <a:r>
              <a:rPr lang="en-US" baseline="0" dirty="0" smtClean="0"/>
              <a:t> in infants and children?</a:t>
            </a:r>
          </a:p>
          <a:p>
            <a:r>
              <a:rPr lang="en-US" baseline="0" dirty="0" smtClean="0"/>
              <a:t>	DAILY WT.</a:t>
            </a:r>
          </a:p>
          <a:p>
            <a:r>
              <a:rPr lang="en-US" baseline="0" dirty="0" smtClean="0"/>
              <a:t>	Not toilet trained = weight diapers 1 mg = 1 ml of urine</a:t>
            </a:r>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85BF1F-027E-4066-947D-C4562BE7B499}" type="slidenum">
              <a:rPr lang="en-US"/>
              <a:pPr/>
              <a:t>48</a:t>
            </a:fld>
            <a:endParaRPr lang="en-US"/>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r>
              <a:rPr lang="en-US"/>
              <a:t>What are sign of resp distress in infants and children? Grunting, nasal flaring, retractions, cyanosis</a:t>
            </a:r>
          </a:p>
          <a:p>
            <a:r>
              <a:rPr lang="en-US"/>
              <a:t>How to calm child?</a:t>
            </a:r>
          </a:p>
          <a:p>
            <a:r>
              <a:rPr lang="en-US"/>
              <a:t>Try to do when sleeping; pacifier; allow toddler to play with stethoscope; distract with toy; have parents hold on their lap</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Parents may be afraid to hold and provide care of infant with monitor because of lines</a:t>
            </a:r>
          </a:p>
          <a:p>
            <a:r>
              <a:rPr lang="en-US" dirty="0" smtClean="0"/>
              <a:t>Need to be comfortable yourself and show parents how to hold</a:t>
            </a:r>
          </a:p>
          <a:p>
            <a:endParaRPr lang="en-US" dirty="0"/>
          </a:p>
        </p:txBody>
      </p:sp>
      <p:sp>
        <p:nvSpPr>
          <p:cNvPr id="4" name="Slide Number Placeholder 3"/>
          <p:cNvSpPr>
            <a:spLocks noGrp="1"/>
          </p:cNvSpPr>
          <p:nvPr>
            <p:ph type="sldNum" sz="quarter" idx="10"/>
          </p:nvPr>
        </p:nvSpPr>
        <p:spPr/>
        <p:txBody>
          <a:bodyPr/>
          <a:lstStyle/>
          <a:p>
            <a:fld id="{CF89944B-F226-43E2-BDD8-7A9495A0E8FF}" type="slidenum">
              <a:rPr lang="en-US" smtClean="0"/>
              <a:pPr/>
              <a:t>49</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1D2774-0A0F-4B58-8BD3-49A025550258}" type="slidenum">
              <a:rPr lang="en-US"/>
              <a:pPr/>
              <a:t>50</a:t>
            </a:fld>
            <a:endParaRPr lang="en-US"/>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pPr marL="230144" indent="-230144">
              <a:lnSpc>
                <a:spcPct val="90000"/>
              </a:lnSpc>
            </a:pPr>
            <a:r>
              <a:rPr lang="en-US" dirty="0"/>
              <a:t>For G&amp;D to happen you need adequate K cal/day</a:t>
            </a:r>
          </a:p>
          <a:p>
            <a:pPr marL="230144" indent="-230144">
              <a:lnSpc>
                <a:spcPct val="90000"/>
              </a:lnSpc>
            </a:pPr>
            <a:r>
              <a:rPr lang="en-US" dirty="0"/>
              <a:t>	</a:t>
            </a:r>
          </a:p>
          <a:p>
            <a:pPr marL="230144" indent="-230144">
              <a:lnSpc>
                <a:spcPct val="90000"/>
              </a:lnSpc>
            </a:pPr>
            <a:endParaRPr lang="en-US" dirty="0"/>
          </a:p>
          <a:p>
            <a:pPr marL="230144" indent="-230144">
              <a:lnSpc>
                <a:spcPct val="90000"/>
              </a:lnSpc>
            </a:pPr>
            <a:endParaRPr lang="en-US" dirty="0"/>
          </a:p>
          <a:p>
            <a:pPr marL="230144" indent="-230144">
              <a:lnSpc>
                <a:spcPct val="90000"/>
              </a:lnSpc>
            </a:pP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C3F391-3890-4909-BF12-8CC99AF68476}" type="slidenum">
              <a:rPr lang="en-US"/>
              <a:pPr/>
              <a:t>51</a:t>
            </a:fld>
            <a:endParaRPr lang="en-US"/>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r>
              <a:rPr lang="en-US"/>
              <a:t>Same as adult = Look, Listen, and Feel in all 4 quandrants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DA5AEA-2A45-4F8A-8315-E0745499AD1F}" type="slidenum">
              <a:rPr lang="en-US"/>
              <a:pPr/>
              <a:t>52</a:t>
            </a:fld>
            <a:endParaRPr lang="en-US"/>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r>
              <a:rPr lang="en-US"/>
              <a:t>Depending on age maybe embarrassed 2 yr. old vs. 13 yr. old</a:t>
            </a:r>
          </a:p>
          <a:p>
            <a:r>
              <a:rPr lang="en-US"/>
              <a:t>Need to use developmental considerations</a:t>
            </a:r>
          </a:p>
          <a:p>
            <a:r>
              <a:rPr lang="en-US"/>
              <a:t>Great time to educate/reinforce child and parents about “good touch” vs. “bad touch”</a:t>
            </a:r>
          </a:p>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2B05C1-3703-42D0-81D2-AD725916F884}" type="slidenum">
              <a:rPr lang="en-US"/>
              <a:pPr/>
              <a:t>6</a:t>
            </a:fld>
            <a:endParaRPr lang="en-US"/>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r>
              <a:rPr lang="en-US" dirty="0" smtClean="0"/>
              <a:t>See Appendix F</a:t>
            </a:r>
            <a:r>
              <a:rPr lang="en-US" baseline="0" dirty="0" smtClean="0"/>
              <a:t> in book pp. 450 – 459 </a:t>
            </a:r>
          </a:p>
          <a:p>
            <a:r>
              <a:rPr lang="en-US" dirty="0" smtClean="0"/>
              <a:t>50</a:t>
            </a:r>
            <a:r>
              <a:rPr lang="en-US" dirty="0"/>
              <a:t>% = 50% of children are smaller and 50% are taller</a:t>
            </a:r>
          </a:p>
          <a:p>
            <a:r>
              <a:rPr lang="en-US" dirty="0"/>
              <a:t>95% = 5% are heavier and 90% are </a:t>
            </a:r>
            <a:r>
              <a:rPr lang="en-US" dirty="0" smtClean="0"/>
              <a:t>lighter</a:t>
            </a:r>
          </a:p>
          <a:p>
            <a:endParaRPr lang="en-US" dirty="0" smtClean="0"/>
          </a:p>
          <a:p>
            <a:r>
              <a:rPr lang="en-US" dirty="0" smtClean="0"/>
              <a:t>See Appendix</a:t>
            </a:r>
            <a:r>
              <a:rPr lang="en-US" baseline="0" dirty="0" smtClean="0"/>
              <a:t> G pp. 460 – 461 </a:t>
            </a:r>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2"/>
            <a:r>
              <a:rPr lang="en-US" sz="2400" dirty="0"/>
              <a:t>Bowed legs (</a:t>
            </a:r>
            <a:r>
              <a:rPr lang="en-US" sz="2400" dirty="0" err="1"/>
              <a:t>Genu</a:t>
            </a:r>
            <a:r>
              <a:rPr lang="en-US" sz="2400" dirty="0"/>
              <a:t> </a:t>
            </a:r>
            <a:r>
              <a:rPr lang="en-US" sz="2400" dirty="0" err="1"/>
              <a:t>Varum</a:t>
            </a:r>
            <a:r>
              <a:rPr lang="en-US" sz="2400" dirty="0"/>
              <a:t>)</a:t>
            </a:r>
          </a:p>
          <a:p>
            <a:pPr lvl="2"/>
            <a:r>
              <a:rPr lang="en-US" sz="2400" dirty="0"/>
              <a:t>Knocked-knees (</a:t>
            </a:r>
            <a:r>
              <a:rPr lang="en-US" sz="2400" dirty="0" err="1"/>
              <a:t>Genu</a:t>
            </a:r>
            <a:r>
              <a:rPr lang="en-US" sz="2400" dirty="0"/>
              <a:t> </a:t>
            </a:r>
            <a:r>
              <a:rPr lang="en-US" sz="2400" dirty="0" err="1"/>
              <a:t>Valgum</a:t>
            </a:r>
            <a:r>
              <a:rPr lang="en-US" sz="2400" dirty="0"/>
              <a:t>)</a:t>
            </a:r>
          </a:p>
          <a:p>
            <a:pPr lvl="0"/>
            <a:endParaRPr lang="en-US" dirty="0"/>
          </a:p>
        </p:txBody>
      </p:sp>
      <p:sp>
        <p:nvSpPr>
          <p:cNvPr id="4" name="Slide Number Placeholder 3"/>
          <p:cNvSpPr>
            <a:spLocks noGrp="1"/>
          </p:cNvSpPr>
          <p:nvPr>
            <p:ph type="sldNum" sz="quarter" idx="10"/>
          </p:nvPr>
        </p:nvSpPr>
        <p:spPr/>
        <p:txBody>
          <a:bodyPr/>
          <a:lstStyle/>
          <a:p>
            <a:fld id="{CF89944B-F226-43E2-BDD8-7A9495A0E8FF}" type="slidenum">
              <a:rPr lang="en-US" smtClean="0"/>
              <a:pPr/>
              <a:t>54</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C1FDBD-A3AB-483C-9CE1-0A780367A07B}" type="slidenum">
              <a:rPr lang="en-US"/>
              <a:pPr/>
              <a:t>55</a:t>
            </a:fld>
            <a:endParaRPr lang="en-US"/>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r>
              <a:rPr lang="en-US" sz="1000" dirty="0"/>
              <a:t>Change in Behavior is important sign = decreased activity with illness or pain</a:t>
            </a:r>
          </a:p>
          <a:p>
            <a:r>
              <a:rPr lang="en-US" sz="1000" dirty="0"/>
              <a:t>Pain in children is great area for research in children</a:t>
            </a:r>
          </a:p>
          <a:p>
            <a:r>
              <a:rPr lang="en-US" sz="1000" dirty="0"/>
              <a:t>Historically not always medicated appropriately for pain control</a:t>
            </a:r>
          </a:p>
          <a:p>
            <a:r>
              <a:rPr lang="en-US" sz="1000" dirty="0"/>
              <a:t>Lack of nursing and medical education of this topic and myths are  primary barriers</a:t>
            </a:r>
          </a:p>
          <a:p>
            <a:r>
              <a:rPr lang="en-US" sz="1000" dirty="0"/>
              <a:t>JACHO has named pain as the 5</a:t>
            </a:r>
            <a:r>
              <a:rPr lang="en-US" sz="1000" baseline="30000" dirty="0"/>
              <a:t>th</a:t>
            </a:r>
            <a:r>
              <a:rPr lang="en-US" sz="1000" dirty="0"/>
              <a:t> vital sign</a:t>
            </a:r>
          </a:p>
          <a:p>
            <a:r>
              <a:rPr lang="en-US" sz="1000" dirty="0"/>
              <a:t>Pain history =  </a:t>
            </a:r>
            <a:r>
              <a:rPr lang="en-US" sz="1000" b="1" dirty="0"/>
              <a:t>antiquated notion that children do not feel pain.</a:t>
            </a:r>
          </a:p>
          <a:p>
            <a:r>
              <a:rPr lang="en-US" sz="1000" dirty="0"/>
              <a:t>Do you think that this is true? What do you think?</a:t>
            </a:r>
          </a:p>
          <a:p>
            <a:r>
              <a:rPr lang="en-US" sz="1000" dirty="0"/>
              <a:t>Barriers:	Myth – children do not feel pain</a:t>
            </a:r>
          </a:p>
          <a:p>
            <a:r>
              <a:rPr lang="en-US" sz="1000" dirty="0"/>
              <a:t>		Myth – infants do not have consequences from painful experiences (recovery is SAME as adult)</a:t>
            </a:r>
          </a:p>
          <a:p>
            <a:r>
              <a:rPr lang="en-US" sz="1000" dirty="0"/>
              <a:t>		Lack assessment skills</a:t>
            </a:r>
          </a:p>
          <a:p>
            <a:r>
              <a:rPr lang="en-US" sz="1000" dirty="0"/>
              <a:t>		Misunderstanding of how to conceptualize and quality pain in young children</a:t>
            </a:r>
          </a:p>
          <a:p>
            <a:r>
              <a:rPr lang="en-US" sz="1000" dirty="0"/>
              <a:t>		Lack of knowledge of pain treatment in children</a:t>
            </a:r>
          </a:p>
          <a:p>
            <a:r>
              <a:rPr lang="en-US" sz="1000" dirty="0"/>
              <a:t>		Addressing pain takes too much time and effort</a:t>
            </a:r>
          </a:p>
          <a:p>
            <a:r>
              <a:rPr lang="en-US" sz="1000" dirty="0"/>
              <a:t>		Fear of adverse reactions to medications (resp. depression or addiction)</a:t>
            </a:r>
          </a:p>
          <a:p>
            <a:r>
              <a:rPr lang="en-US" sz="1000" dirty="0"/>
              <a:t>Erin and Lyme disease (knee pain)</a:t>
            </a:r>
          </a:p>
          <a:p>
            <a:r>
              <a:rPr lang="en-US" sz="1000" dirty="0"/>
              <a:t>		Personal values and beliefs of healthcare professionals (pain builds character, big boys don’t cry, you’ll get over it)</a:t>
            </a:r>
          </a:p>
          <a:p>
            <a:r>
              <a:rPr lang="en-US" sz="1000" dirty="0"/>
              <a:t>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4CB938-41DF-443F-914A-7C72E8C49A92}" type="slidenum">
              <a:rPr lang="en-US"/>
              <a:pPr/>
              <a:t>56</a:t>
            </a:fld>
            <a:endParaRPr lang="en-US"/>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r>
              <a:rPr lang="en-US" dirty="0" smtClean="0"/>
              <a:t>Let’s talk about the </a:t>
            </a:r>
            <a:r>
              <a:rPr lang="en-US" dirty="0"/>
              <a:t>approach to </a:t>
            </a:r>
            <a:r>
              <a:rPr lang="en-US" dirty="0" smtClean="0"/>
              <a:t>examine</a:t>
            </a:r>
            <a:r>
              <a:rPr lang="en-US" baseline="0" dirty="0" smtClean="0"/>
              <a:t> each age group</a:t>
            </a:r>
            <a:endParaRPr lang="en-US" dirty="0"/>
          </a:p>
          <a:p>
            <a:r>
              <a:rPr lang="en-US" dirty="0"/>
              <a:t>Get on their level</a:t>
            </a:r>
          </a:p>
          <a:p>
            <a:r>
              <a:rPr lang="en-US" dirty="0"/>
              <a:t>Get parents involved</a:t>
            </a:r>
          </a:p>
          <a:p>
            <a:r>
              <a:rPr lang="en-US" dirty="0"/>
              <a:t>Let them play (explore) equipment to be used. (Erin pre-op tour = mask, IV tubing and bag, O2 tubing, rooms, stretchers)</a:t>
            </a:r>
          </a:p>
          <a:p>
            <a:r>
              <a:rPr lang="en-US" dirty="0"/>
              <a:t>Do examine on stuffed animal first</a:t>
            </a:r>
          </a:p>
          <a:p>
            <a:r>
              <a:rPr lang="en-US" b="1" dirty="0"/>
              <a:t>Approach a shy child by talking to their toy or doll (especially toddler)</a:t>
            </a:r>
          </a:p>
          <a:p>
            <a:r>
              <a:rPr lang="en-US" dirty="0"/>
              <a:t>Distract with bright objects or toys</a:t>
            </a:r>
          </a:p>
          <a:p>
            <a:r>
              <a:rPr lang="en-US" dirty="0"/>
              <a:t>Developmental Approach: Let’s look at each age more closely</a:t>
            </a:r>
          </a:p>
          <a:p>
            <a:r>
              <a:rPr lang="en-US" dirty="0"/>
              <a:t>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EB2D13-D23B-4AD6-BF46-2B26B08AFC3A}" type="slidenum">
              <a:rPr lang="en-US"/>
              <a:pPr/>
              <a:t>57</a:t>
            </a:fld>
            <a:endParaRPr lang="en-US"/>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r>
              <a:rPr lang="en-US"/>
              <a:t>Infant = trust vs. mistrust = keep parents in view</a:t>
            </a:r>
          </a:p>
          <a:p>
            <a:r>
              <a:rPr lang="en-US"/>
              <a:t>	before 4 – 6 months = may lay on table or bed with parents near</a:t>
            </a:r>
          </a:p>
          <a:p>
            <a:r>
              <a:rPr lang="en-US"/>
              <a:t>	6 – 8 months = separation anxiety = examine in parent’s lap, don’t separate</a:t>
            </a:r>
          </a:p>
          <a:p>
            <a:r>
              <a:rPr lang="en-US"/>
              <a:t>Examine quiet areas first = heart/lungs/abdomen, then head to toe with ears and throat last</a:t>
            </a:r>
          </a:p>
          <a:p>
            <a:r>
              <a:rPr lang="en-US"/>
              <a:t>Smile and use gentile voice, but not artificial </a:t>
            </a:r>
          </a:p>
          <a:p>
            <a:r>
              <a:rPr lang="en-US"/>
              <a:t>Infants don’t mind being undressed, but must keep warm</a:t>
            </a:r>
          </a:p>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F4C181-E1F0-45AA-9394-1503AF185663}" type="slidenum">
              <a:rPr lang="en-US"/>
              <a:pPr/>
              <a:t>58</a:t>
            </a:fld>
            <a:endParaRPr lang="en-US"/>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r>
              <a:rPr lang="en-US" dirty="0"/>
              <a:t>Negativism = NO They need to say it! Part of developing autonomy</a:t>
            </a:r>
          </a:p>
          <a:p>
            <a:r>
              <a:rPr lang="en-US" dirty="0"/>
              <a:t>Never ask child can I, may I or end sentence with OK</a:t>
            </a:r>
          </a:p>
          <a:p>
            <a:r>
              <a:rPr lang="en-US" dirty="0"/>
              <a:t>Say “It is time to…”</a:t>
            </a:r>
          </a:p>
          <a:p>
            <a:r>
              <a:rPr lang="en-US" dirty="0"/>
              <a:t>Difficult to examine at this age</a:t>
            </a:r>
          </a:p>
          <a:p>
            <a:r>
              <a:rPr lang="en-US" dirty="0"/>
              <a:t>Position = sitting or standing by parent; may resist lying</a:t>
            </a:r>
          </a:p>
          <a:p>
            <a:r>
              <a:rPr lang="en-US" dirty="0"/>
              <a:t>Do not like clothes removes; may need parents to assist; only remove what is necessary</a:t>
            </a:r>
          </a:p>
          <a:p>
            <a:r>
              <a:rPr lang="en-US" dirty="0"/>
              <a:t>May need to approach doll or stuffed animal first</a:t>
            </a:r>
          </a:p>
          <a:p>
            <a:r>
              <a:rPr lang="en-US" dirty="0"/>
              <a:t>Allow to inspect and play with equipment</a:t>
            </a:r>
          </a:p>
          <a:p>
            <a:r>
              <a:rPr lang="en-US" dirty="0"/>
              <a:t>All traumatic procedures last; BE QUICK!!!</a:t>
            </a:r>
          </a:p>
          <a:p>
            <a:r>
              <a:rPr lang="en-US" dirty="0"/>
              <a:t>May need restraint, but only if necessary (papoose)</a:t>
            </a:r>
          </a:p>
          <a:p>
            <a:r>
              <a:rPr lang="en-US" dirty="0"/>
              <a:t>Explain procedures in simple terms “feel tummy”, “look in ears”, etc.</a:t>
            </a:r>
          </a:p>
          <a:p>
            <a:r>
              <a:rPr lang="en-US" dirty="0"/>
              <a:t>FEARS = loss of bodily control, resists limitation of movement (restraint)</a:t>
            </a:r>
          </a:p>
          <a:p>
            <a:r>
              <a:rPr lang="en-US" dirty="0"/>
              <a:t>Magical thinking, egocentrism, fantasy</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F56C0A-0FF6-4C6E-A22D-84B2CB82A84B}" type="slidenum">
              <a:rPr lang="en-US"/>
              <a:pPr/>
              <a:t>59</a:t>
            </a:fld>
            <a:endParaRPr lang="en-US"/>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r>
              <a:rPr lang="en-US"/>
              <a:t>Sense of Initiative 3 – 6 yrs.</a:t>
            </a:r>
          </a:p>
          <a:p>
            <a:r>
              <a:rPr lang="en-US"/>
              <a:t>Positioning of their choice – usually sitting</a:t>
            </a:r>
          </a:p>
          <a:p>
            <a:r>
              <a:rPr lang="en-US"/>
              <a:t>Keep procedures with instruments until last</a:t>
            </a:r>
          </a:p>
          <a:p>
            <a:r>
              <a:rPr lang="en-US"/>
              <a:t>Prefer parents close by</a:t>
            </a:r>
          </a:p>
          <a:p>
            <a:r>
              <a:rPr lang="en-US"/>
              <a:t>Like to dress and undress self; request that they undress self; don’t like to remove underpants</a:t>
            </a:r>
          </a:p>
          <a:p>
            <a:r>
              <a:rPr lang="en-US"/>
              <a:t>Make up stories about procedures “I’m seeing how strong you are” </a:t>
            </a:r>
          </a:p>
          <a:p>
            <a:r>
              <a:rPr lang="en-US"/>
              <a:t>Expect cooperation “open your mouth”</a:t>
            </a:r>
          </a:p>
          <a:p>
            <a:r>
              <a:rPr lang="en-US"/>
              <a:t>Basic Fears = body harm, intrusion, castration</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00CA79-8947-4AF5-A0F4-5F62AFBB7F13}" type="slidenum">
              <a:rPr lang="en-US"/>
              <a:pPr/>
              <a:t>60</a:t>
            </a:fld>
            <a:endParaRPr lang="en-US"/>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p:txBody>
          <a:bodyPr/>
          <a:lstStyle/>
          <a:p>
            <a:r>
              <a:rPr lang="en-US"/>
              <a:t>Industry</a:t>
            </a:r>
          </a:p>
          <a:p>
            <a:r>
              <a:rPr lang="en-US"/>
              <a:t>Get on their level </a:t>
            </a:r>
          </a:p>
          <a:p>
            <a:r>
              <a:rPr lang="en-US"/>
              <a:t>Involve them in discussions</a:t>
            </a:r>
          </a:p>
          <a:p>
            <a:r>
              <a:rPr lang="en-US"/>
              <a:t>Ask them questions not parents</a:t>
            </a:r>
          </a:p>
          <a:p>
            <a:r>
              <a:rPr lang="en-US"/>
              <a:t>Undress only as necessary</a:t>
            </a:r>
          </a:p>
          <a:p>
            <a:r>
              <a:rPr lang="en-US"/>
              <a:t>Praise is very important in developing self-esteem</a:t>
            </a:r>
          </a:p>
          <a:p>
            <a:r>
              <a:rPr lang="en-US"/>
              <a:t>Prefer same sex provider</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510E6D-C1F5-4FA5-B2AD-53CECFBA3F37}" type="slidenum">
              <a:rPr lang="en-US"/>
              <a:pPr/>
              <a:t>61</a:t>
            </a:fld>
            <a:endParaRPr lang="en-US"/>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r>
              <a:rPr lang="en-US" dirty="0"/>
              <a:t>Adolescents may appear angry with life</a:t>
            </a:r>
            <a:r>
              <a:rPr lang="en-US" dirty="0" smtClean="0"/>
              <a:t>.</a:t>
            </a:r>
          </a:p>
          <a:p>
            <a:r>
              <a:rPr lang="en-US" dirty="0" smtClean="0"/>
              <a:t>Talk to them not parents</a:t>
            </a:r>
          </a:p>
          <a:p>
            <a:r>
              <a:rPr lang="en-US" dirty="0" smtClean="0"/>
              <a:t>Spent time during</a:t>
            </a:r>
            <a:r>
              <a:rPr lang="en-US" baseline="0" dirty="0" smtClean="0"/>
              <a:t> assessment with parents and adolescent and also with adolescent alone.</a:t>
            </a:r>
          </a:p>
          <a:p>
            <a:r>
              <a:rPr lang="en-US" baseline="0" dirty="0" smtClean="0"/>
              <a:t>With parents to see family dynamics and interaction</a:t>
            </a:r>
          </a:p>
          <a:p>
            <a:r>
              <a:rPr lang="en-US" baseline="0" dirty="0" smtClean="0"/>
              <a:t>With teen alone to get honest answers to sensitive questions</a:t>
            </a:r>
            <a:endParaRPr lang="en-US" dirty="0"/>
          </a:p>
          <a:p>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A68C00-D943-4399-B1BC-29223467C4BC}" type="slidenum">
              <a:rPr lang="en-US"/>
              <a:pPr/>
              <a:t>62</a:t>
            </a:fld>
            <a:endParaRPr lang="en-US"/>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r>
              <a:rPr lang="en-US"/>
              <a:t>Useful tool for obtaining psychosocial history from an adolescent.</a:t>
            </a:r>
          </a:p>
          <a:p>
            <a:r>
              <a:rPr lang="en-US"/>
              <a:t>HOME: Questions about home environment, helps to elicit valuable info about safety, support, and relationship issues</a:t>
            </a:r>
          </a:p>
          <a:p>
            <a:r>
              <a:rPr lang="en-US"/>
              <a:t>EDUCATION &amp; EMPLOYMENT: Questions about scholastic and occupational habits reflect achievement of personal success and motivation. Failure to perform well may suggest need for further assess re. substance abuse or mental health concerns</a:t>
            </a:r>
          </a:p>
          <a:p>
            <a:r>
              <a:rPr lang="en-US"/>
              <a:t>ACTIVITES: Best friends, relationships, hobbies, leisure activities. Why important? Helps screen for mental health issues and behavioral problems</a:t>
            </a:r>
          </a:p>
          <a:p>
            <a:r>
              <a:rPr lang="en-US"/>
              <a:t>DRUGS: Always begin with questions about habits of peers and then direct questions. Less threatening.</a:t>
            </a:r>
          </a:p>
          <a:p>
            <a:r>
              <a:rPr lang="en-US"/>
              <a:t>DEPRESSION: Have you felt down or depressed? When you are down or depressed, what do you do to feel better? Have you ever felt so bad that you thought of hurting yourself? Screening for mood disturbances and coping behaviors provides valuable insight into effects of many physical and psychological changed that occur during adolescence.</a:t>
            </a:r>
          </a:p>
          <a:p>
            <a:r>
              <a:rPr lang="en-US"/>
              <a:t>SAFETY &amp; SEXUALTIY: Have you ever felt like you were in physical danger? Where do you feel most safe? Do you feel safe at home? has anyone ever touched you in a way that made you feel uncomfortable? 2/3</a:t>
            </a:r>
            <a:r>
              <a:rPr lang="en-US" baseline="30000"/>
              <a:t>rd</a:t>
            </a:r>
            <a:r>
              <a:rPr lang="en-US"/>
              <a:t> of adolescents have had sexual intercourse by time they graduated from high school. Questions about sexuality may uncover health concerns about peer pressure, abuse, sexual encounters, STD’s, and pregnancy.</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DCC0E5-9884-4140-9491-98B323D500CB}" type="slidenum">
              <a:rPr lang="en-US"/>
              <a:pPr/>
              <a:t>63</a:t>
            </a:fld>
            <a:endParaRPr lang="en-US"/>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r>
              <a:rPr lang="en-US"/>
              <a:t>When assessing you need a specific measurement tool</a:t>
            </a:r>
          </a:p>
          <a:p>
            <a:r>
              <a:rPr lang="en-US"/>
              <a:t>Always ask child about most painful experience and coping mechanisms used</a:t>
            </a:r>
          </a:p>
          <a:p>
            <a:r>
              <a:rPr lang="en-US"/>
              <a:t>Ask parent about child’s past experiences with pain (child may not remember)  </a:t>
            </a:r>
          </a:p>
          <a:p>
            <a:r>
              <a:rPr lang="en-US"/>
              <a:t>Olivia and UTI; mentioning ER triggers intense flight/fight response; conscious mind may not remember, but body does</a:t>
            </a:r>
          </a:p>
          <a:p>
            <a:r>
              <a:rPr lang="en-US"/>
              <a:t>ID word(s) that child uses to express pain</a:t>
            </a:r>
          </a:p>
          <a:p>
            <a:r>
              <a:rPr lang="en-US"/>
              <a:t>Assess reaction to pain and effectiveness of interventions</a:t>
            </a:r>
          </a:p>
          <a:p>
            <a:r>
              <a:rPr lang="en-US"/>
              <a:t>Assess precipitating factors, location, onset, duration, quality, intensity, and characteristics of pain</a:t>
            </a:r>
          </a:p>
          <a:p>
            <a:r>
              <a:rPr lang="en-US"/>
              <a:t>Observe non-verbal cues</a:t>
            </a:r>
          </a:p>
          <a:p>
            <a:r>
              <a:rPr lang="en-US"/>
              <a:t>Theory of accumulative effects of repeated painful procedures = each procedure intensifies the pain response d/t learned response or changes in nero system?</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dirty="0" smtClean="0"/>
              <a:t>Weight is good index of health</a:t>
            </a:r>
          </a:p>
          <a:p>
            <a:r>
              <a:rPr lang="en-US" sz="1000" dirty="0" smtClean="0"/>
              <a:t>	weigh at each visit, should see steady increase, rate of weight gain is determined by heredity and type and amount of food 	consumed</a:t>
            </a:r>
          </a:p>
          <a:p>
            <a:r>
              <a:rPr lang="en-US" sz="1000" dirty="0" smtClean="0"/>
              <a:t>Height is based on skeletal growth</a:t>
            </a:r>
          </a:p>
          <a:p>
            <a:r>
              <a:rPr lang="en-US" sz="1000" dirty="0" smtClean="0"/>
              <a:t>	see most rapid change during infancy and puberty</a:t>
            </a:r>
          </a:p>
          <a:p>
            <a:r>
              <a:rPr lang="en-US" sz="1000" dirty="0" smtClean="0"/>
              <a:t>	also determined by heredity and nutrition</a:t>
            </a:r>
          </a:p>
          <a:p>
            <a:r>
              <a:rPr lang="en-US" sz="1000" dirty="0" smtClean="0"/>
              <a:t>Skeleton – bone growth is an indicator of biological age</a:t>
            </a:r>
          </a:p>
          <a:p>
            <a:r>
              <a:rPr lang="en-US" sz="1000" dirty="0" smtClean="0"/>
              <a:t>	Ossification = bones forming; changing cartilage to bone (infant mostly cartilage)</a:t>
            </a:r>
          </a:p>
          <a:p>
            <a:r>
              <a:rPr lang="en-US" sz="1000" dirty="0" smtClean="0"/>
              <a:t>	Calcification = putting down calcium; hardening bone; bone growth continues until </a:t>
            </a:r>
            <a:r>
              <a:rPr lang="en-US" sz="1000" dirty="0" err="1" smtClean="0"/>
              <a:t>epiphyseal</a:t>
            </a:r>
            <a:r>
              <a:rPr lang="en-US" sz="1000" dirty="0" smtClean="0"/>
              <a:t> (growth) plates fuse</a:t>
            </a:r>
          </a:p>
          <a:p>
            <a:r>
              <a:rPr lang="en-US" sz="1000" dirty="0" smtClean="0"/>
              <a:t>	Pliable = most ROM at birth</a:t>
            </a:r>
          </a:p>
          <a:p>
            <a:r>
              <a:rPr lang="en-US" sz="1000" dirty="0" smtClean="0"/>
              <a:t>	in children bone growth is greater than bone destruction </a:t>
            </a:r>
          </a:p>
          <a:p>
            <a:r>
              <a:rPr lang="en-US" sz="1000" dirty="0" smtClean="0"/>
              <a:t>	fracture less easily because of more H2O and protein</a:t>
            </a:r>
          </a:p>
          <a:p>
            <a:r>
              <a:rPr lang="en-US" sz="1000" dirty="0" smtClean="0"/>
              <a:t>Teeth – begin to form when fetus is 6 wks.</a:t>
            </a:r>
          </a:p>
          <a:p>
            <a:r>
              <a:rPr lang="en-US" sz="1000" dirty="0" smtClean="0"/>
              <a:t>	at birth all baby teeth are formed and a few permanent teeth are forming\</a:t>
            </a:r>
          </a:p>
          <a:p>
            <a:r>
              <a:rPr lang="en-US" sz="1000" dirty="0" smtClean="0"/>
              <a:t>Muscle, fat, skin – more fat as infant; least in puberty</a:t>
            </a:r>
          </a:p>
          <a:p>
            <a:r>
              <a:rPr lang="en-US" sz="1000" dirty="0" smtClean="0"/>
              <a:t>	large muscles function better than smaller ones at first</a:t>
            </a:r>
          </a:p>
          <a:p>
            <a:r>
              <a:rPr lang="en-US" sz="1000" dirty="0" smtClean="0"/>
              <a:t>	muscle size and strength increase gradually in school-age</a:t>
            </a:r>
          </a:p>
          <a:p>
            <a:r>
              <a:rPr lang="en-US" sz="1000" dirty="0" smtClean="0"/>
              <a:t>	body surface greater in relation to weight</a:t>
            </a:r>
          </a:p>
          <a:p>
            <a:r>
              <a:rPr lang="en-US" sz="1000" dirty="0" smtClean="0"/>
              <a:t>Brain and Nerves – evaluate growth by assessing reflexes and abilities</a:t>
            </a:r>
          </a:p>
          <a:p>
            <a:r>
              <a:rPr lang="en-US" sz="1000" dirty="0" smtClean="0"/>
              <a:t>	Use Denver Developmental screening to assess</a:t>
            </a:r>
          </a:p>
          <a:p>
            <a:r>
              <a:rPr lang="en-US" sz="1000" dirty="0" smtClean="0"/>
              <a:t>	all brain cells present at birth – experience leads to pathways or connections between neurons</a:t>
            </a:r>
          </a:p>
          <a:p>
            <a:r>
              <a:rPr lang="en-US" sz="1000" dirty="0" smtClean="0"/>
              <a:t>	(Computer analogy = brain cells at birth are hardware of computer and experiences of child is software that you add to your                                                                                                                                                                                                                                                                                                                                                                                                                                                                                                                                                                                                                                                                                                                                                                                                                                                                                                                                                                                                                                                                                                                                                                                                                                                                                                                                                                         computer to make it more usable and complex)</a:t>
            </a:r>
          </a:p>
        </p:txBody>
      </p:sp>
      <p:sp>
        <p:nvSpPr>
          <p:cNvPr id="4" name="Slide Number Placeholder 3"/>
          <p:cNvSpPr>
            <a:spLocks noGrp="1"/>
          </p:cNvSpPr>
          <p:nvPr>
            <p:ph type="sldNum" sz="quarter" idx="10"/>
          </p:nvPr>
        </p:nvSpPr>
        <p:spPr/>
        <p:txBody>
          <a:bodyPr/>
          <a:lstStyle/>
          <a:p>
            <a:fld id="{CF89944B-F226-43E2-BDD8-7A9495A0E8FF}" type="slidenum">
              <a:rPr lang="en-US" smtClean="0"/>
              <a:pPr/>
              <a:t>7</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413381-483A-4A39-9806-76D2E40820F8}" type="slidenum">
              <a:rPr lang="en-US"/>
              <a:pPr/>
              <a:t>64</a:t>
            </a:fld>
            <a:endParaRPr lang="en-US"/>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r>
              <a:rPr lang="en-US"/>
              <a:t>Behavioral response is affected by age and dev stage</a:t>
            </a:r>
          </a:p>
          <a:p>
            <a:r>
              <a:rPr lang="en-US"/>
              <a:t>Observe facial expressions</a:t>
            </a:r>
          </a:p>
          <a:p>
            <a:r>
              <a:rPr lang="en-US"/>
              <a:t>This is facial response in an infant.</a:t>
            </a:r>
          </a:p>
          <a:p>
            <a:r>
              <a:rPr lang="en-US"/>
              <a:t>Increased intensity of cry</a:t>
            </a:r>
          </a:p>
          <a:p>
            <a:r>
              <a:rPr lang="en-US"/>
              <a:t>Increased movement: squirming, jerking, and flailing</a:t>
            </a:r>
          </a:p>
          <a:p>
            <a:r>
              <a:rPr lang="en-US"/>
              <a:t>Skin may be pale or flushed</a:t>
            </a:r>
          </a:p>
          <a:p>
            <a:r>
              <a:rPr lang="en-US"/>
              <a:t>Monitor VS for subtle changes = can indicate pain or change in level of pain</a:t>
            </a:r>
          </a:p>
          <a:p>
            <a:r>
              <a:rPr lang="en-US"/>
              <a:t>Irregular eating and/or sleeping pattern</a:t>
            </a:r>
          </a:p>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D950A1-D780-4158-9D1B-9C7ABBED4C3D}" type="slidenum">
              <a:rPr lang="en-US"/>
              <a:pPr/>
              <a:t>65</a:t>
            </a:fld>
            <a:endParaRPr lang="en-US"/>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r>
              <a:rPr lang="en-US" dirty="0"/>
              <a:t>Pain rating scale of institution</a:t>
            </a:r>
          </a:p>
          <a:p>
            <a:r>
              <a:rPr lang="en-US" dirty="0"/>
              <a:t>BEHAVIOR IS KEY!! Decreased activity is abnormal; just sit quietly; may cry when asked about </a:t>
            </a:r>
            <a:r>
              <a:rPr lang="en-US" dirty="0" smtClean="0"/>
              <a:t>pain; </a:t>
            </a:r>
          </a:p>
          <a:p>
            <a:r>
              <a:rPr lang="en-US" dirty="0" smtClean="0"/>
              <a:t>-altered observations (HR RR BP etc)</a:t>
            </a:r>
          </a:p>
          <a:p>
            <a:r>
              <a:rPr lang="en-US" dirty="0" smtClean="0"/>
              <a:t>–posture/tone</a:t>
            </a:r>
          </a:p>
          <a:p>
            <a:r>
              <a:rPr lang="en-US" dirty="0" smtClean="0"/>
              <a:t>–sleep pattern</a:t>
            </a:r>
          </a:p>
          <a:p>
            <a:r>
              <a:rPr lang="en-US" dirty="0" smtClean="0"/>
              <a:t>–skin color / sweating</a:t>
            </a:r>
            <a:endParaRPr lang="en-US" dirty="0"/>
          </a:p>
          <a:p>
            <a:r>
              <a:rPr lang="en-US" dirty="0"/>
              <a:t>When assessing behavior must know normal developmental age of child </a:t>
            </a:r>
          </a:p>
          <a:p>
            <a:r>
              <a:rPr lang="en-US" dirty="0"/>
              <a:t>Non-</a:t>
            </a:r>
            <a:r>
              <a:rPr lang="en-US" dirty="0" err="1"/>
              <a:t>pharm</a:t>
            </a:r>
            <a:r>
              <a:rPr lang="en-US" dirty="0"/>
              <a:t> = position change</a:t>
            </a:r>
          </a:p>
          <a:p>
            <a:r>
              <a:rPr lang="en-US" dirty="0"/>
              <a:t>Pharmacologic = pain meds</a:t>
            </a:r>
          </a:p>
          <a:p>
            <a:r>
              <a:rPr lang="en-US" dirty="0"/>
              <a:t>Assign a consistent caregiver = more at ease with familiar person and caregiver more familiar with child and may notice subtle changes</a:t>
            </a:r>
          </a:p>
          <a:p>
            <a:r>
              <a:rPr lang="en-US" dirty="0"/>
              <a:t>Involve parents = help to decrease both their and child’s anxiety</a:t>
            </a:r>
          </a:p>
          <a:p>
            <a:r>
              <a:rPr lang="en-US" dirty="0"/>
              <a:t>Explain all procedures = if kids know what to expect they have less anxiety (Erin with blood work)</a:t>
            </a:r>
          </a:p>
          <a:p>
            <a:r>
              <a:rPr lang="en-US" dirty="0"/>
              <a:t>Follow home rituals to decrease anxiety (stuffy, music, books</a:t>
            </a:r>
            <a:r>
              <a:rPr lang="en-US" dirty="0" smtClean="0"/>
              <a:t>)</a:t>
            </a:r>
          </a:p>
          <a:p>
            <a:r>
              <a:rPr lang="en-US" dirty="0" smtClean="0"/>
              <a:t>Age appropriate</a:t>
            </a:r>
            <a:r>
              <a:rPr lang="en-US" baseline="0" dirty="0" smtClean="0"/>
              <a:t> distraction to decrease pain</a:t>
            </a:r>
            <a:endParaRPr lang="en-US" dirty="0"/>
          </a:p>
          <a:p>
            <a:r>
              <a:rPr lang="en-US" dirty="0"/>
              <a:t>Reassure preschool child not to blame self for illness, they are not being punished for being “bad”</a:t>
            </a:r>
          </a:p>
          <a:p>
            <a:r>
              <a:rPr lang="en-US" dirty="0"/>
              <a:t>Magical thinking = they believe that they did or didn’t do something that caused illness</a:t>
            </a:r>
          </a:p>
          <a:p>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C2F0B7-D01F-4853-AD9A-7B92B6C12840}" type="slidenum">
              <a:rPr lang="en-US"/>
              <a:pPr/>
              <a:t>66</a:t>
            </a:fld>
            <a:endParaRPr lang="en-US"/>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r>
              <a:rPr lang="en-US" dirty="0"/>
              <a:t>Most of you have seen this scale</a:t>
            </a:r>
          </a:p>
          <a:p>
            <a:r>
              <a:rPr lang="en-US" dirty="0"/>
              <a:t>There are </a:t>
            </a:r>
            <a:r>
              <a:rPr lang="en-US" dirty="0" smtClean="0"/>
              <a:t>others</a:t>
            </a:r>
          </a:p>
          <a:p>
            <a:r>
              <a:rPr lang="en-US" dirty="0" smtClean="0"/>
              <a:t>Poker</a:t>
            </a:r>
            <a:r>
              <a:rPr lang="en-US" baseline="0" dirty="0" smtClean="0"/>
              <a:t> chips (each is a piece of hurt/pain; How much hurt do </a:t>
            </a:r>
            <a:r>
              <a:rPr lang="en-US" baseline="0" smtClean="0"/>
              <a:t>you have?)</a:t>
            </a:r>
            <a:endParaRPr lang="en-US" dirty="0"/>
          </a:p>
          <a:p>
            <a:r>
              <a:rPr lang="en-US" dirty="0"/>
              <a:t>Med before all painful procedures, keeping pain under control helps child to cope!</a:t>
            </a:r>
          </a:p>
          <a:p>
            <a:r>
              <a:rPr lang="en-US" dirty="0"/>
              <a:t>Children will often sleep after pain medication is given. Does not mean they are pain free. They may shut down or withdrawal as way of dealing with pain</a:t>
            </a:r>
          </a:p>
          <a:p>
            <a:r>
              <a:rPr lang="en-US" dirty="0"/>
              <a:t>Monitor vital signs before and after procedures and meds</a:t>
            </a:r>
          </a:p>
          <a:p>
            <a:r>
              <a:rPr lang="en-US" dirty="0"/>
              <a:t>Plan to space care around when medicated</a:t>
            </a:r>
          </a:p>
          <a:p>
            <a:r>
              <a:rPr lang="en-US" dirty="0"/>
              <a:t>Pain med should be based on ratio and proportion for child’s wt. = have second nurse do independent calculations </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A7B5E4-1C75-4571-9AB2-682EBF999226}" type="slidenum">
              <a:rPr lang="en-US"/>
              <a:pPr/>
              <a:t>67</a:t>
            </a:fld>
            <a:endParaRPr lang="en-US"/>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p:txBody>
          <a:bodyPr/>
          <a:lstStyle/>
          <a:p>
            <a:r>
              <a:rPr lang="en-US"/>
              <a:t>Remember responsibility of giving meds to children is serious</a:t>
            </a:r>
          </a:p>
          <a:p>
            <a:r>
              <a:rPr lang="en-US"/>
              <a:t>Remember more than ½ of drugs on the market are toxic to children or there is little or no info/research on effects in children</a:t>
            </a:r>
          </a:p>
          <a:p>
            <a:r>
              <a:rPr lang="en-US"/>
              <a:t>Children are smaller – med dose needs to be adapted to size of child</a:t>
            </a:r>
          </a:p>
          <a:p>
            <a:r>
              <a:rPr lang="en-US"/>
              <a:t>Children have immature body systems</a:t>
            </a:r>
          </a:p>
          <a:p>
            <a:r>
              <a:rPr lang="en-US"/>
              <a:t>Meds prescribed in mg/kg/24 hours in many cases</a:t>
            </a:r>
          </a:p>
          <a:p>
            <a:r>
              <a:rPr lang="en-US"/>
              <a:t>Always ask yourself if the dose makes sense</a:t>
            </a:r>
          </a:p>
          <a:p>
            <a:r>
              <a:rPr lang="en-US"/>
              <a:t>Only give by route indicated</a:t>
            </a:r>
          </a:p>
          <a:p>
            <a:r>
              <a:rPr lang="en-US"/>
              <a:t>Patient – check armband (may not be able to tell you)</a:t>
            </a:r>
          </a:p>
          <a:p>
            <a:r>
              <a:rPr lang="en-US"/>
              <a:t>Drug – know generic and trade names; never assume</a:t>
            </a:r>
          </a:p>
          <a:p>
            <a:r>
              <a:rPr lang="en-US"/>
              <a:t>Dose – calculate to make sure order is correct; have second nurse independently do calculation. (JCAHO requirement)</a:t>
            </a:r>
          </a:p>
          <a:p>
            <a:r>
              <a:rPr lang="en-US"/>
              <a:t>Time – Are you giving it at the correct time?</a:t>
            </a:r>
          </a:p>
          <a:p>
            <a:r>
              <a:rPr lang="en-US"/>
              <a:t>Route – PO, SQ, IM, etc.</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C4F04A-737D-46DE-9037-989A9EBF76C7}" type="slidenum">
              <a:rPr lang="en-US"/>
              <a:pPr/>
              <a:t>68</a:t>
            </a:fld>
            <a:endParaRPr lang="en-US"/>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p:txBody>
          <a:bodyPr/>
          <a:lstStyle/>
          <a:p>
            <a:r>
              <a:rPr lang="en-US"/>
              <a:t>Oral meds preferred in kids</a:t>
            </a:r>
          </a:p>
          <a:p>
            <a:r>
              <a:rPr lang="en-US"/>
              <a:t>Not always possible because of vomiting, malabsorption, refusal, surgery, etc.</a:t>
            </a:r>
          </a:p>
          <a:p>
            <a:r>
              <a:rPr lang="en-US"/>
              <a:t>Less than 5 yrs of age = liquid med, suspension, chewable </a:t>
            </a:r>
          </a:p>
          <a:p>
            <a:r>
              <a:rPr lang="en-US"/>
              <a:t>Elevate head and shoulders to prevent aspiration</a:t>
            </a:r>
          </a:p>
          <a:p>
            <a:r>
              <a:rPr lang="en-US"/>
              <a:t>Oral syringe = midway back to side of mouth</a:t>
            </a:r>
          </a:p>
          <a:p>
            <a:r>
              <a:rPr lang="en-US"/>
              <a:t>Bib</a:t>
            </a:r>
          </a:p>
          <a:p>
            <a:r>
              <a:rPr lang="en-US"/>
              <a:t>DO NOT PLACE in juice, H2O, milk may alter and you cannot tell how much was consumed</a:t>
            </a:r>
          </a:p>
          <a:p>
            <a:endParaRPr lang="en-US"/>
          </a:p>
          <a:p>
            <a:r>
              <a:rPr lang="en-US"/>
              <a:t>	</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47D3E0-03AA-4EB1-9FB6-082583397021}" type="slidenum">
              <a:rPr lang="en-US"/>
              <a:pPr/>
              <a:t>70</a:t>
            </a:fld>
            <a:endParaRPr lang="en-US"/>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r>
              <a:rPr lang="en-US"/>
              <a:t>Do not mix in juice; may not drink all of it</a:t>
            </a:r>
          </a:p>
          <a:p>
            <a:r>
              <a:rPr lang="en-US"/>
              <a:t>Give in small amount of applesauce or pudding</a:t>
            </a:r>
          </a:p>
          <a:p>
            <a:r>
              <a:rPr lang="en-US"/>
              <a:t>Remember autonomy, negativism</a:t>
            </a:r>
          </a:p>
          <a:p>
            <a:r>
              <a:rPr lang="en-US"/>
              <a:t>Do not ask “Do you want to take your med now?”</a:t>
            </a:r>
          </a:p>
          <a:p>
            <a:r>
              <a:rPr lang="en-US"/>
              <a:t>Say “it is time for your med”</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7192AA-C786-440A-B609-85FADFFFC73B}" type="slidenum">
              <a:rPr lang="en-US"/>
              <a:pPr/>
              <a:t>71</a:t>
            </a:fld>
            <a:endParaRPr lang="en-US"/>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r>
              <a:rPr lang="en-US"/>
              <a:t>Erin with decision for patch of ADD and doxycycline for Lyme’s dx</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97812E-E059-431D-A297-4E0640E275AE}" type="slidenum">
              <a:rPr lang="en-US"/>
              <a:pPr/>
              <a:t>72</a:t>
            </a:fld>
            <a:endParaRPr lang="en-US"/>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p:txBody>
          <a:bodyPr/>
          <a:lstStyle/>
          <a:p>
            <a:r>
              <a:rPr lang="en-US"/>
              <a:t>Fear losing control, so give them chance to control what they can.</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DD7D8C-56EC-4067-A8E9-1C69AE9090CA}" type="slidenum">
              <a:rPr lang="en-US"/>
              <a:pPr/>
              <a:t>73</a:t>
            </a:fld>
            <a:endParaRPr lang="en-US"/>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r>
              <a:rPr lang="en-US" dirty="0"/>
              <a:t>No IM in child’s room or playroom</a:t>
            </a:r>
          </a:p>
          <a:p>
            <a:r>
              <a:rPr lang="en-US" dirty="0"/>
              <a:t>Under 3 yrs. Use </a:t>
            </a:r>
            <a:r>
              <a:rPr lang="en-US" dirty="0" err="1"/>
              <a:t>vastis</a:t>
            </a:r>
            <a:r>
              <a:rPr lang="en-US" dirty="0"/>
              <a:t> lateralis (largest muscle) fewer nerves and blood vessels</a:t>
            </a:r>
          </a:p>
          <a:p>
            <a:r>
              <a:rPr lang="en-US" dirty="0"/>
              <a:t>After 3 use </a:t>
            </a:r>
            <a:r>
              <a:rPr lang="en-US" dirty="0" err="1"/>
              <a:t>ventrogluteal</a:t>
            </a:r>
            <a:endParaRPr lang="en-US" dirty="0"/>
          </a:p>
          <a:p>
            <a:r>
              <a:rPr lang="en-US" dirty="0" err="1"/>
              <a:t>Dorsogluteal</a:t>
            </a:r>
            <a:r>
              <a:rPr lang="en-US" dirty="0"/>
              <a:t> site is not frequently used in children who have not been walker for 2 yrs.</a:t>
            </a:r>
          </a:p>
          <a:p>
            <a:r>
              <a:rPr lang="en-US" dirty="0"/>
              <a:t>	avoid this site until child is at least 6 yrs.</a:t>
            </a:r>
          </a:p>
          <a:p>
            <a:r>
              <a:rPr lang="en-US" dirty="0"/>
              <a:t>23 – 25 gauge needle</a:t>
            </a:r>
          </a:p>
          <a:p>
            <a:r>
              <a:rPr lang="en-US" dirty="0"/>
              <a:t>0,5 to 1 inch long</a:t>
            </a:r>
          </a:p>
          <a:p>
            <a:r>
              <a:rPr lang="en-US" dirty="0"/>
              <a:t>1 ml max volume</a:t>
            </a:r>
          </a:p>
          <a:p>
            <a:r>
              <a:rPr lang="en-US" dirty="0" err="1"/>
              <a:t>Ped</a:t>
            </a:r>
            <a:r>
              <a:rPr lang="en-US" dirty="0"/>
              <a:t> book pg. 365 - 368 shows you sites</a:t>
            </a:r>
            <a:r>
              <a:rPr lang="en-US" dirty="0" smtClean="0"/>
              <a:t>.</a:t>
            </a:r>
          </a:p>
          <a:p>
            <a:r>
              <a:rPr lang="en-US" dirty="0" smtClean="0"/>
              <a:t>Remember the preschooler’s fear </a:t>
            </a:r>
            <a:r>
              <a:rPr lang="en-US" baseline="0" dirty="0" smtClean="0"/>
              <a:t>of intrusion; </a:t>
            </a:r>
            <a:r>
              <a:rPr lang="en-US" dirty="0" smtClean="0"/>
              <a:t>think body is filled with air or fluid and will collapse with puncture like a balloon</a:t>
            </a:r>
          </a:p>
          <a:p>
            <a:r>
              <a:rPr lang="en-US" dirty="0" smtClean="0"/>
              <a:t>Band-Aids are important for this reason</a:t>
            </a:r>
          </a:p>
          <a:p>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E66E17-3658-4DF8-8493-C1A2748287DE}" type="slidenum">
              <a:rPr lang="en-US"/>
              <a:pPr/>
              <a:t>74</a:t>
            </a:fld>
            <a:endParaRPr lang="en-US"/>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r>
              <a:rPr lang="en-US" dirty="0" smtClean="0"/>
              <a:t>Most children fear mutilation and like a Band-Aid</a:t>
            </a:r>
            <a:r>
              <a:rPr lang="en-US" baseline="0" dirty="0" smtClean="0"/>
              <a:t> to cover the area. Toddlers and preschoolers may feel that the Band-Aid will hold them together and/or keep the blood inside.</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B38AD4-460F-4B05-B4BD-90B6BCBF76D2}" type="slidenum">
              <a:rPr lang="en-US"/>
              <a:pPr/>
              <a:t>8</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a:t>Growing children of same age develop at noticeably different rates and even great differences may be completely normal.</a:t>
            </a:r>
          </a:p>
          <a:p>
            <a:r>
              <a:rPr lang="en-US"/>
              <a:t>These are aspects of development we will discuss in much greater detail</a:t>
            </a:r>
          </a:p>
          <a:p>
            <a:r>
              <a:rPr lang="en-US"/>
              <a:t>To understand we need to talk about the theorist who have studied and researched children.</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0618">
              <a:defRPr/>
            </a:pPr>
            <a:r>
              <a:rPr lang="en-US" dirty="0" smtClean="0"/>
              <a:t>Why pull down and back? to straighten ear canal</a:t>
            </a:r>
          </a:p>
          <a:p>
            <a:endParaRPr lang="en-US" dirty="0"/>
          </a:p>
        </p:txBody>
      </p:sp>
      <p:sp>
        <p:nvSpPr>
          <p:cNvPr id="4" name="Slide Number Placeholder 3"/>
          <p:cNvSpPr>
            <a:spLocks noGrp="1"/>
          </p:cNvSpPr>
          <p:nvPr>
            <p:ph type="sldNum" sz="quarter" idx="10"/>
          </p:nvPr>
        </p:nvSpPr>
        <p:spPr/>
        <p:txBody>
          <a:bodyPr/>
          <a:lstStyle/>
          <a:p>
            <a:fld id="{CF89944B-F226-43E2-BDD8-7A9495A0E8FF}" type="slidenum">
              <a:rPr lang="en-US" smtClean="0"/>
              <a:pPr/>
              <a:t>75</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0618">
              <a:defRPr/>
            </a:pPr>
            <a:r>
              <a:rPr lang="en-US" dirty="0" smtClean="0"/>
              <a:t>Keep cotton in for short time only, need to allow for drainage out of ear</a:t>
            </a:r>
          </a:p>
          <a:p>
            <a:endParaRPr lang="en-US" dirty="0"/>
          </a:p>
        </p:txBody>
      </p:sp>
      <p:sp>
        <p:nvSpPr>
          <p:cNvPr id="4" name="Slide Number Placeholder 3"/>
          <p:cNvSpPr>
            <a:spLocks noGrp="1"/>
          </p:cNvSpPr>
          <p:nvPr>
            <p:ph type="sldNum" sz="quarter" idx="10"/>
          </p:nvPr>
        </p:nvSpPr>
        <p:spPr/>
        <p:txBody>
          <a:bodyPr/>
          <a:lstStyle/>
          <a:p>
            <a:fld id="{CF89944B-F226-43E2-BDD8-7A9495A0E8FF}" type="slidenum">
              <a:rPr lang="en-US" smtClean="0"/>
              <a:pPr/>
              <a:t>77</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be effective, communication</a:t>
            </a:r>
            <a:r>
              <a:rPr lang="en-US" baseline="0" dirty="0" smtClean="0"/>
              <a:t> must relate to the child’s age and developmental level.</a:t>
            </a:r>
            <a:endParaRPr lang="en-US" dirty="0"/>
          </a:p>
        </p:txBody>
      </p:sp>
      <p:sp>
        <p:nvSpPr>
          <p:cNvPr id="4" name="Slide Number Placeholder 3"/>
          <p:cNvSpPr>
            <a:spLocks noGrp="1"/>
          </p:cNvSpPr>
          <p:nvPr>
            <p:ph type="sldNum" sz="quarter" idx="10"/>
          </p:nvPr>
        </p:nvSpPr>
        <p:spPr/>
        <p:txBody>
          <a:bodyPr/>
          <a:lstStyle/>
          <a:p>
            <a:fld id="{CF89944B-F226-43E2-BDD8-7A9495A0E8FF}" type="slidenum">
              <a:rPr lang="en-US" smtClean="0"/>
              <a:pPr/>
              <a:t>78</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Tell them what is happening,</a:t>
            </a:r>
            <a:r>
              <a:rPr lang="en-US" baseline="0" dirty="0" smtClean="0"/>
              <a:t> what you are doing, how you are feeling, how you think they are feeling</a:t>
            </a:r>
          </a:p>
          <a:p>
            <a:r>
              <a:rPr lang="en-US" baseline="0" dirty="0" smtClean="0"/>
              <a:t>Take every opportunity to interact with them; bathing, diaper changes, feeding; infants love to watch faces; use facial expressions</a:t>
            </a:r>
          </a:p>
          <a:p>
            <a:r>
              <a:rPr lang="en-US" baseline="0" dirty="0" smtClean="0"/>
              <a:t>Infants are attracted to high pitched sing-song voices (</a:t>
            </a:r>
            <a:r>
              <a:rPr lang="en-US" baseline="0" dirty="0" err="1" smtClean="0"/>
              <a:t>motherese</a:t>
            </a:r>
            <a:r>
              <a:rPr lang="en-US" baseline="0" dirty="0" smtClean="0"/>
              <a:t>)</a:t>
            </a:r>
          </a:p>
          <a:p>
            <a:r>
              <a:rPr lang="en-US" baseline="0" dirty="0" smtClean="0"/>
              <a:t>Look for cues that infant is ready to interact (eyes open, eye contact) or is over stimulated (looking away, restlessness, fussing)</a:t>
            </a:r>
          </a:p>
          <a:p>
            <a:r>
              <a:rPr lang="en-US" baseline="0" dirty="0" smtClean="0"/>
              <a:t>Even infants have a personality, some are quiet and like to observe without interaction, while others are more active and want more interaction.</a:t>
            </a:r>
          </a:p>
          <a:p>
            <a:endParaRPr lang="en-US" dirty="0"/>
          </a:p>
        </p:txBody>
      </p:sp>
      <p:sp>
        <p:nvSpPr>
          <p:cNvPr id="4" name="Slide Number Placeholder 3"/>
          <p:cNvSpPr>
            <a:spLocks noGrp="1"/>
          </p:cNvSpPr>
          <p:nvPr>
            <p:ph type="sldNum" sz="quarter" idx="10"/>
          </p:nvPr>
        </p:nvSpPr>
        <p:spPr/>
        <p:txBody>
          <a:bodyPr/>
          <a:lstStyle/>
          <a:p>
            <a:fld id="{CF89944B-F226-43E2-BDD8-7A9495A0E8FF}" type="slidenum">
              <a:rPr lang="en-US" smtClean="0"/>
              <a:pPr/>
              <a:t>79</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Understand simple</a:t>
            </a:r>
            <a:r>
              <a:rPr lang="en-US" baseline="0" dirty="0" smtClean="0"/>
              <a:t> words and commands</a:t>
            </a:r>
          </a:p>
          <a:p>
            <a:r>
              <a:rPr lang="en-US" dirty="0" smtClean="0"/>
              <a:t>Negativism = NO!! They need to say it! Part of developing autonomy</a:t>
            </a:r>
          </a:p>
          <a:p>
            <a:pPr defTabSz="931757">
              <a:defRPr/>
            </a:pPr>
            <a:r>
              <a:rPr lang="en-US" baseline="0" dirty="0" smtClean="0"/>
              <a:t>Try to avoid negativism</a:t>
            </a:r>
          </a:p>
          <a:p>
            <a:r>
              <a:rPr lang="en-US" dirty="0" smtClean="0"/>
              <a:t>Never ask child can I, may I or end sentence with OK</a:t>
            </a:r>
          </a:p>
          <a:p>
            <a:r>
              <a:rPr lang="en-US" dirty="0" smtClean="0"/>
              <a:t>Say “It is time to…”</a:t>
            </a:r>
            <a:endParaRPr lang="en-US" baseline="0" dirty="0" smtClean="0"/>
          </a:p>
          <a:p>
            <a:r>
              <a:rPr lang="en-US" baseline="0" dirty="0" smtClean="0"/>
              <a:t>Provide only 2 choices</a:t>
            </a:r>
          </a:p>
          <a:p>
            <a:r>
              <a:rPr lang="en-US" baseline="0" dirty="0" smtClean="0"/>
              <a:t>Choices that you can live with</a:t>
            </a:r>
          </a:p>
        </p:txBody>
      </p:sp>
      <p:sp>
        <p:nvSpPr>
          <p:cNvPr id="4" name="Slide Number Placeholder 3"/>
          <p:cNvSpPr>
            <a:spLocks noGrp="1"/>
          </p:cNvSpPr>
          <p:nvPr>
            <p:ph type="sldNum" sz="quarter" idx="10"/>
          </p:nvPr>
        </p:nvSpPr>
        <p:spPr/>
        <p:txBody>
          <a:bodyPr/>
          <a:lstStyle/>
          <a:p>
            <a:fld id="{CF89944B-F226-43E2-BDD8-7A9495A0E8FF}" type="slidenum">
              <a:rPr lang="en-US" smtClean="0"/>
              <a:pPr/>
              <a:t>80</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Begin to recognize connection between</a:t>
            </a:r>
            <a:r>
              <a:rPr lang="en-US" baseline="0" dirty="0" smtClean="0"/>
              <a:t> spoken word and written word; encourage and support this – read books, label familiar things with written word</a:t>
            </a:r>
          </a:p>
          <a:p>
            <a:r>
              <a:rPr lang="en-US" baseline="0" dirty="0" smtClean="0"/>
              <a:t>May confuse real and imaginary stories</a:t>
            </a:r>
          </a:p>
          <a:p>
            <a:r>
              <a:rPr lang="en-US" baseline="0" dirty="0" smtClean="0"/>
              <a:t>Help them name their feelings and explore the reasons for them</a:t>
            </a:r>
          </a:p>
          <a:p>
            <a:r>
              <a:rPr lang="en-US" baseline="0" dirty="0" smtClean="0"/>
              <a:t>Let them lead the way in play</a:t>
            </a:r>
          </a:p>
          <a:p>
            <a:r>
              <a:rPr lang="en-US" baseline="0" dirty="0" smtClean="0"/>
              <a:t>Self talk helps the child focus on what they are doing and you can learn a lot about what they are hearing, thinking, and feeling</a:t>
            </a:r>
            <a:endParaRPr lang="en-US" dirty="0"/>
          </a:p>
        </p:txBody>
      </p:sp>
      <p:sp>
        <p:nvSpPr>
          <p:cNvPr id="4" name="Slide Number Placeholder 3"/>
          <p:cNvSpPr>
            <a:spLocks noGrp="1"/>
          </p:cNvSpPr>
          <p:nvPr>
            <p:ph type="sldNum" sz="quarter" idx="10"/>
          </p:nvPr>
        </p:nvSpPr>
        <p:spPr/>
        <p:txBody>
          <a:bodyPr/>
          <a:lstStyle/>
          <a:p>
            <a:fld id="{CF89944B-F226-43E2-BDD8-7A9495A0E8FF}" type="slidenum">
              <a:rPr lang="en-US" smtClean="0"/>
              <a:pPr/>
              <a:t>81</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defTabSz="931757">
              <a:defRPr/>
            </a:pPr>
            <a:r>
              <a:rPr lang="en-US" sz="2900" dirty="0" smtClean="0"/>
              <a:t>Ask many questions, as they seek to understand and justify the way things are in their world</a:t>
            </a:r>
          </a:p>
          <a:p>
            <a:r>
              <a:rPr lang="en-US" dirty="0" smtClean="0"/>
              <a:t>Provide reasons for rules and procedures, they want and need to understand</a:t>
            </a:r>
            <a:endParaRPr lang="en-US" dirty="0"/>
          </a:p>
        </p:txBody>
      </p:sp>
      <p:sp>
        <p:nvSpPr>
          <p:cNvPr id="4" name="Slide Number Placeholder 3"/>
          <p:cNvSpPr>
            <a:spLocks noGrp="1"/>
          </p:cNvSpPr>
          <p:nvPr>
            <p:ph type="sldNum" sz="quarter" idx="10"/>
          </p:nvPr>
        </p:nvSpPr>
        <p:spPr/>
        <p:txBody>
          <a:bodyPr/>
          <a:lstStyle/>
          <a:p>
            <a:fld id="{CF89944B-F226-43E2-BDD8-7A9495A0E8FF}" type="slidenum">
              <a:rPr lang="en-US" smtClean="0"/>
              <a:pPr/>
              <a:t>82</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Wants to talk about self and their relationships</a:t>
            </a:r>
          </a:p>
          <a:p>
            <a:r>
              <a:rPr lang="en-US" dirty="0" smtClean="0"/>
              <a:t>Need</a:t>
            </a:r>
            <a:r>
              <a:rPr lang="en-US" baseline="0" dirty="0" smtClean="0"/>
              <a:t> to talk about how they are different from their parents and the rest of the world</a:t>
            </a:r>
          </a:p>
          <a:p>
            <a:r>
              <a:rPr lang="en-US" baseline="0" dirty="0" smtClean="0"/>
              <a:t>Try to understand their perspective before you try to explain yours</a:t>
            </a:r>
          </a:p>
          <a:p>
            <a:r>
              <a:rPr lang="en-US" baseline="0" dirty="0" smtClean="0"/>
              <a:t>Try to be available when they are ready to talk (if on phone, get off)</a:t>
            </a:r>
          </a:p>
          <a:p>
            <a:r>
              <a:rPr lang="en-US" baseline="0" dirty="0" smtClean="0"/>
              <a:t>Allow them the independence and space they need, while providing opportunities for them to express themselves.</a:t>
            </a:r>
          </a:p>
          <a:p>
            <a:r>
              <a:rPr lang="en-US" baseline="0" dirty="0" smtClean="0"/>
              <a:t>Recognize their feelings. Help them to express them the explore the reasons for their behavior</a:t>
            </a:r>
          </a:p>
          <a:p>
            <a:r>
              <a:rPr lang="en-US" baseline="0" dirty="0" smtClean="0"/>
              <a:t>I don’t know”  continue with “Let’s find out together” or “Let’s talk about how I can help you find the answer to your question.”</a:t>
            </a:r>
            <a:endParaRPr lang="en-US" dirty="0"/>
          </a:p>
        </p:txBody>
      </p:sp>
      <p:sp>
        <p:nvSpPr>
          <p:cNvPr id="4" name="Slide Number Placeholder 3"/>
          <p:cNvSpPr>
            <a:spLocks noGrp="1"/>
          </p:cNvSpPr>
          <p:nvPr>
            <p:ph type="sldNum" sz="quarter" idx="10"/>
          </p:nvPr>
        </p:nvSpPr>
        <p:spPr/>
        <p:txBody>
          <a:bodyPr/>
          <a:lstStyle/>
          <a:p>
            <a:fld id="{CF89944B-F226-43E2-BDD8-7A9495A0E8FF}" type="slidenum">
              <a:rPr lang="en-US" smtClean="0"/>
              <a:pPr/>
              <a:t>83</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C26073-99AE-46B4-915B-C71C21DC6D66}" type="slidenum">
              <a:rPr lang="en-US"/>
              <a:pPr/>
              <a:t>84</a:t>
            </a:fld>
            <a:endParaRPr 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r>
              <a:rPr lang="en-US" dirty="0"/>
              <a:t>Remember with children that words with more than one meaning maybe confusing, think before you speak and choose words carefully.</a:t>
            </a:r>
          </a:p>
          <a:p>
            <a:r>
              <a:rPr lang="en-US" dirty="0" smtClean="0"/>
              <a:t>Lets </a:t>
            </a:r>
            <a:r>
              <a:rPr lang="en-US" dirty="0"/>
              <a:t>look at some pictures and you tell me what the nurse said and how the child interpreted it and give me a better way to say it.</a:t>
            </a:r>
          </a:p>
          <a:p>
            <a:r>
              <a:rPr lang="en-US" dirty="0"/>
              <a:t>“I am going to take blood from you arm now.”</a:t>
            </a:r>
          </a:p>
          <a:p>
            <a:r>
              <a:rPr lang="en-US" dirty="0"/>
              <a:t>Child thinks you will take it all </a:t>
            </a:r>
          </a:p>
          <a:p>
            <a:r>
              <a:rPr lang="en-US" dirty="0"/>
              <a:t>Take a specimen – child will not understand word</a:t>
            </a:r>
          </a:p>
          <a:p>
            <a:r>
              <a:rPr lang="en-US" dirty="0"/>
              <a:t>Blood test – think of test at school</a:t>
            </a:r>
          </a:p>
          <a:p>
            <a:r>
              <a:rPr lang="en-US" dirty="0"/>
              <a:t>Use stick; BE TRUTHFUL; “This will hurt, for a short while and I will stay with you</a:t>
            </a:r>
            <a:r>
              <a:rPr lang="en-US" dirty="0" smtClean="0"/>
              <a:t>”</a:t>
            </a:r>
          </a:p>
          <a:p>
            <a:r>
              <a:rPr lang="en-US" dirty="0" smtClean="0"/>
              <a:t>Another reason for a Band-Aid</a:t>
            </a:r>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055D43-655A-47C1-8EE0-D549FBE249A5}" type="slidenum">
              <a:rPr lang="en-US"/>
              <a:pPr/>
              <a:t>85</a:t>
            </a:fld>
            <a:endParaRPr lang="en-US"/>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p:txBody>
          <a:bodyPr/>
          <a:lstStyle/>
          <a:p>
            <a:r>
              <a:rPr lang="en-US"/>
              <a:t>Cough up a lung</a:t>
            </a:r>
          </a:p>
          <a:p>
            <a:r>
              <a:rPr lang="en-US"/>
              <a:t>Wow you are coughing very hard.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a:t>
            </a:r>
            <a:r>
              <a:rPr lang="en-US" baseline="0" dirty="0" smtClean="0"/>
              <a:t> we discuss these, you will see that they are interrelated.</a:t>
            </a:r>
          </a:p>
          <a:p>
            <a:r>
              <a:rPr lang="en-US" baseline="0" dirty="0" smtClean="0"/>
              <a:t>All of them are occurring at the same time</a:t>
            </a:r>
          </a:p>
          <a:p>
            <a:r>
              <a:rPr lang="en-US" baseline="0" dirty="0" smtClean="0"/>
              <a:t>Each affect and are affected by the others</a:t>
            </a:r>
          </a:p>
          <a:p>
            <a:r>
              <a:rPr lang="en-US" baseline="0" dirty="0" smtClean="0"/>
              <a:t>CNS development is essential for cognitive development</a:t>
            </a:r>
          </a:p>
          <a:p>
            <a:r>
              <a:rPr lang="en-US" baseline="0" dirty="0" smtClean="0"/>
              <a:t>A child cannot be independent to toilet train until aware of urge and able to remove necessary clothing</a:t>
            </a:r>
            <a:endParaRPr lang="en-US" dirty="0"/>
          </a:p>
        </p:txBody>
      </p:sp>
      <p:sp>
        <p:nvSpPr>
          <p:cNvPr id="4" name="Slide Number Placeholder 3"/>
          <p:cNvSpPr>
            <a:spLocks noGrp="1"/>
          </p:cNvSpPr>
          <p:nvPr>
            <p:ph type="sldNum" sz="quarter" idx="10"/>
          </p:nvPr>
        </p:nvSpPr>
        <p:spPr/>
        <p:txBody>
          <a:bodyPr/>
          <a:lstStyle/>
          <a:p>
            <a:fld id="{CF89944B-F226-43E2-BDD8-7A9495A0E8FF}" type="slidenum">
              <a:rPr lang="en-US" smtClean="0"/>
              <a:pPr/>
              <a:t>9</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0D4545-5B54-4D65-A985-EE3896E3C170}" type="slidenum">
              <a:rPr lang="en-US"/>
              <a:pPr/>
              <a:t>86</a:t>
            </a:fld>
            <a:endParaRPr lang="en-US"/>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p:txBody>
          <a:bodyPr/>
          <a:lstStyle/>
          <a:p>
            <a:r>
              <a:rPr lang="en-US"/>
              <a:t>Organs?? What?</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Shot</a:t>
            </a:r>
          </a:p>
          <a:p>
            <a:r>
              <a:rPr lang="en-US" dirty="0" smtClean="0"/>
              <a:t>Some may think they</a:t>
            </a:r>
            <a:r>
              <a:rPr lang="en-US" baseline="0" dirty="0" smtClean="0"/>
              <a:t> will be shot with a gun</a:t>
            </a:r>
          </a:p>
          <a:p>
            <a:r>
              <a:rPr lang="en-US" baseline="0" dirty="0" smtClean="0"/>
              <a:t>Just </a:t>
            </a:r>
            <a:r>
              <a:rPr lang="en-US" baseline="0" smtClean="0"/>
              <a:t>a stick</a:t>
            </a:r>
            <a:endParaRPr lang="en-US"/>
          </a:p>
        </p:txBody>
      </p:sp>
      <p:sp>
        <p:nvSpPr>
          <p:cNvPr id="4" name="Slide Number Placeholder 3"/>
          <p:cNvSpPr>
            <a:spLocks noGrp="1"/>
          </p:cNvSpPr>
          <p:nvPr>
            <p:ph type="sldNum" sz="quarter" idx="10"/>
          </p:nvPr>
        </p:nvSpPr>
        <p:spPr/>
        <p:txBody>
          <a:bodyPr/>
          <a:lstStyle/>
          <a:p>
            <a:fld id="{CF89944B-F226-43E2-BDD8-7A9495A0E8FF}" type="slidenum">
              <a:rPr lang="en-US" smtClean="0"/>
              <a:pPr/>
              <a:t>87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C70C87-FF33-447D-95C8-1D276A0BAC74}" type="slidenum">
              <a:rPr lang="en-US"/>
              <a:pPr/>
              <a:t>10</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r>
              <a:rPr lang="en-US" dirty="0"/>
              <a:t>Erik Erikson </a:t>
            </a:r>
            <a:r>
              <a:rPr lang="en-US" dirty="0" smtClean="0"/>
              <a:t>Freud’s student;</a:t>
            </a:r>
            <a:r>
              <a:rPr lang="en-US" baseline="0" dirty="0" smtClean="0"/>
              <a:t> expanded on Freud’s ideas</a:t>
            </a:r>
          </a:p>
          <a:p>
            <a:r>
              <a:rPr lang="en-US" baseline="0" dirty="0" smtClean="0"/>
              <a:t>Added an </a:t>
            </a:r>
            <a:r>
              <a:rPr lang="en-US" b="1" baseline="0" dirty="0" smtClean="0"/>
              <a:t>emotional/social component</a:t>
            </a:r>
          </a:p>
          <a:p>
            <a:r>
              <a:rPr lang="en-US" b="1" baseline="0" dirty="0" smtClean="0"/>
              <a:t>Emphasized individuality and maturation </a:t>
            </a:r>
            <a:r>
              <a:rPr lang="en-US" baseline="0" dirty="0" smtClean="0"/>
              <a:t>across the life-span</a:t>
            </a:r>
          </a:p>
          <a:p>
            <a:r>
              <a:rPr lang="en-US" dirty="0" smtClean="0"/>
              <a:t>looked </a:t>
            </a:r>
            <a:r>
              <a:rPr lang="en-US" dirty="0"/>
              <a:t>at </a:t>
            </a:r>
            <a:r>
              <a:rPr lang="en-US" b="1" dirty="0"/>
              <a:t>8 </a:t>
            </a:r>
            <a:r>
              <a:rPr lang="en-US" b="1" dirty="0" smtClean="0"/>
              <a:t>critical periods of ego development or tasks</a:t>
            </a:r>
          </a:p>
          <a:p>
            <a:r>
              <a:rPr lang="en-US" b="1" dirty="0" smtClean="0"/>
              <a:t>The goal is resolution of the</a:t>
            </a:r>
            <a:r>
              <a:rPr lang="en-US" b="1" baseline="0" dirty="0" smtClean="0"/>
              <a:t> task</a:t>
            </a:r>
            <a:r>
              <a:rPr lang="en-US" baseline="0" dirty="0" smtClean="0"/>
              <a:t>; if not mastered, then maladaptation or mental illness may occur </a:t>
            </a:r>
          </a:p>
          <a:p>
            <a:r>
              <a:rPr lang="en-US" b="1" baseline="0" dirty="0" smtClean="0"/>
              <a:t>Complete mastery is not realistic</a:t>
            </a:r>
            <a:r>
              <a:rPr lang="en-US" baseline="0" dirty="0" smtClean="0"/>
              <a:t>, but each </a:t>
            </a:r>
            <a:r>
              <a:rPr lang="en-US" b="1" baseline="0" dirty="0" smtClean="0"/>
              <a:t>person must master enough at each stage to effectively cope with conflicts later in life</a:t>
            </a:r>
            <a:endParaRPr lang="en-US" b="1" dirty="0"/>
          </a:p>
          <a:p>
            <a:r>
              <a:rPr lang="en-US" dirty="0"/>
              <a:t>5 are for children, so we will focus on these.</a:t>
            </a:r>
          </a:p>
          <a:p>
            <a:r>
              <a:rPr lang="en-US" dirty="0" smtClean="0"/>
              <a:t>Criticism </a:t>
            </a:r>
            <a:r>
              <a:rPr lang="en-US" dirty="0"/>
              <a:t>= biased against women. Does not consider sexual differences</a:t>
            </a:r>
          </a:p>
          <a:p>
            <a:r>
              <a:rPr lang="en-US" baseline="0" dirty="0"/>
              <a:t> </a:t>
            </a:r>
            <a:r>
              <a:rPr lang="en-US" baseline="0" dirty="0" smtClean="0"/>
              <a:t>                </a:t>
            </a:r>
            <a:r>
              <a:rPr lang="en-US" dirty="0" smtClean="0"/>
              <a:t>no </a:t>
            </a:r>
            <a:r>
              <a:rPr lang="en-US" dirty="0"/>
              <a:t>measurable and observable goals</a:t>
            </a:r>
          </a:p>
          <a:p>
            <a:r>
              <a:rPr lang="en-US" dirty="0"/>
              <a:t>However it is excellent in health care = can provide situations or opportunities to </a:t>
            </a:r>
            <a:r>
              <a:rPr lang="en-US" dirty="0" smtClean="0"/>
              <a:t>master each developmental</a:t>
            </a:r>
            <a:r>
              <a:rPr lang="en-US" baseline="0" dirty="0" smtClean="0"/>
              <a:t> crisis/task</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media" Target="../media/QRNNCUQT.wmv"/><Relationship Id="rId2" Type="http://schemas.openxmlformats.org/officeDocument/2006/relationships/slideMaster" Target="../slideMasters/slideMaster1.xml"/><Relationship Id="rId1" Type="http://schemas.openxmlformats.org/officeDocument/2006/relationships/video" Target="../media/QRNNCUQT.wmv"/><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media" Target="../media/NBWYWXFQ.wmv"/><Relationship Id="rId2" Type="http://schemas.openxmlformats.org/officeDocument/2006/relationships/slideMaster" Target="../slideMasters/slideMaster1.xml"/><Relationship Id="rId1" Type="http://schemas.openxmlformats.org/officeDocument/2006/relationships/video" Target="../media/NBWYWXFQ.wmv"/><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ocean_sunset_title2.mov">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a:blip r:embed="rId4" cstate="print"/>
          <a:stretch>
            <a:fillRect/>
          </a:stretch>
        </p:blipFill>
        <p:spPr>
          <a:xfrm>
            <a:off x="0" y="0"/>
            <a:ext cx="9144000" cy="5248275"/>
          </a:xfrm>
          <a:prstGeom prst="rect">
            <a:avLst/>
          </a:prstGeom>
        </p:spPr>
      </p:pic>
      <p:sp>
        <p:nvSpPr>
          <p:cNvPr id="7" name="Rectangle 6"/>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a:off x="457200" y="6492875"/>
            <a:ext cx="2133600" cy="365125"/>
          </a:xfrm>
        </p:spPr>
        <p:txBody>
          <a:bodyPr/>
          <a:lstStyle/>
          <a:p>
            <a:fld id="{E6F9B8CD-342D-4579-98EC-A8FD6B7370E1}" type="datetimeFigureOut">
              <a:rPr lang="en-US" smtClean="0"/>
              <a:pPr/>
              <a:t>5/15/2012</a:t>
            </a:fld>
            <a:endParaRPr lang="en-US" dirty="0"/>
          </a:p>
        </p:txBody>
      </p:sp>
      <p:sp>
        <p:nvSpPr>
          <p:cNvPr id="5" name="Footer Placeholder 4"/>
          <p:cNvSpPr>
            <a:spLocks noGrp="1"/>
          </p:cNvSpPr>
          <p:nvPr>
            <p:ph type="ftr" sz="quarter" idx="11"/>
          </p:nvPr>
        </p:nvSpPr>
        <p:spPr>
          <a:xfrm>
            <a:off x="3124200" y="6492875"/>
            <a:ext cx="2895600" cy="365125"/>
          </a:xfrm>
        </p:spPr>
        <p:txBody>
          <a:bodyPr/>
          <a:lstStyle/>
          <a:p>
            <a:endParaRPr kumimoji="0" lang="en-US" dirty="0"/>
          </a:p>
        </p:txBody>
      </p:sp>
      <p:sp>
        <p:nvSpPr>
          <p:cNvPr id="6" name="Slide Number Placeholder 5"/>
          <p:cNvSpPr>
            <a:spLocks noGrp="1"/>
          </p:cNvSpPr>
          <p:nvPr>
            <p:ph type="sldNum" sz="quarter" idx="12"/>
          </p:nvPr>
        </p:nvSpPr>
        <p:spPr>
          <a:xfrm>
            <a:off x="6553200" y="6492875"/>
            <a:ext cx="2133600" cy="365125"/>
          </a:xfrm>
        </p:spPr>
        <p:txBody>
          <a:bodyPr/>
          <a:lstStyle/>
          <a:p>
            <a:fld id="{2BBB5E19-F10A-4C2F-BF6F-11C513378A2E}" type="slidenum">
              <a:rPr kumimoji="0" lang="en-US" smtClean="0"/>
              <a:pPr/>
              <a:t>‹#›</a:t>
            </a:fld>
            <a:endParaRPr kumimoji="0" lang="en-US" dirty="0"/>
          </a:p>
        </p:txBody>
      </p:sp>
      <p:sp>
        <p:nvSpPr>
          <p:cNvPr id="2" name="Title 1"/>
          <p:cNvSpPr>
            <a:spLocks noGrp="1"/>
          </p:cNvSpPr>
          <p:nvPr>
            <p:ph type="ctrTitle" hasCustomPrompt="1"/>
          </p:nvPr>
        </p:nvSpPr>
        <p:spPr>
          <a:xfrm>
            <a:off x="228600" y="4419600"/>
            <a:ext cx="7772400" cy="1470025"/>
          </a:xfrm>
        </p:spPr>
        <p:txBody>
          <a:bodyPr anchor="b"/>
          <a:lstStyle>
            <a:lvl1pPr algn="l">
              <a:defRPr sz="3600" baseline="0">
                <a:ln>
                  <a:solidFill>
                    <a:schemeClr val="accent3">
                      <a:lumMod val="75000"/>
                    </a:schemeClr>
                  </a:solidFill>
                </a:ln>
                <a:solidFill>
                  <a:schemeClr val="bg1">
                    <a:lumMod val="95000"/>
                  </a:schemeClr>
                </a:solidFill>
                <a:effectLst>
                  <a:reflection blurRad="6350" stA="14000" endPos="45500" dir="5400000" sy="-100000" algn="bl" rotWithShape="0"/>
                </a:effectLst>
              </a:defRPr>
            </a:lvl1pPr>
          </a:lstStyle>
          <a:p>
            <a:r>
              <a:rPr lang="en-US" dirty="0" smtClean="0"/>
              <a:t>Title</a:t>
            </a:r>
            <a:endParaRPr lang="en-US" dirty="0"/>
          </a:p>
        </p:txBody>
      </p:sp>
      <p:sp>
        <p:nvSpPr>
          <p:cNvPr id="3" name="Subtitle 2"/>
          <p:cNvSpPr>
            <a:spLocks noGrp="1"/>
          </p:cNvSpPr>
          <p:nvPr>
            <p:ph type="subTitle" idx="1"/>
          </p:nvPr>
        </p:nvSpPr>
        <p:spPr>
          <a:xfrm>
            <a:off x="228600" y="5867400"/>
            <a:ext cx="6400800" cy="762000"/>
          </a:xfrm>
          <a:ln>
            <a:noFill/>
          </a:ln>
        </p:spPr>
        <p:txBody>
          <a:bodyPr>
            <a:normAutofit/>
          </a:bodyPr>
          <a:lstStyle>
            <a:lvl1pPr marL="0" indent="0" algn="l">
              <a:buNone/>
              <a:defRPr sz="2400">
                <a:ln w="3175">
                  <a:noFill/>
                </a:ln>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cxnSp>
        <p:nvCxnSpPr>
          <p:cNvPr id="12" name="Straight Connector 11"/>
          <p:cNvCxnSpPr/>
          <p:nvPr/>
        </p:nvCxnSpPr>
        <p:spPr>
          <a:xfrm>
            <a:off x="-1447800" y="-381000"/>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3842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7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2800" y="4495800"/>
            <a:ext cx="5486400" cy="566738"/>
          </a:xfrm>
        </p:spPr>
        <p:txBody>
          <a:bodyPr anchor="b"/>
          <a:lstStyle>
            <a:lvl1pPr algn="l">
              <a:defRPr sz="2000" b="1">
                <a:ln w="3175">
                  <a:solidFill>
                    <a:schemeClr val="accent3">
                      <a:lumMod val="75000"/>
                    </a:schemeClr>
                  </a:solidFill>
                </a:ln>
                <a:solidFill>
                  <a:schemeClr val="bg2">
                    <a:lumMod val="60000"/>
                    <a:lumOff val="40000"/>
                  </a:schemeClr>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3352800" y="4572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3352800" y="5062538"/>
            <a:ext cx="5486400" cy="804862"/>
          </a:xfrm>
        </p:spPr>
        <p:txBody>
          <a:bodyPr/>
          <a:lstStyle>
            <a:lvl1pPr marL="0" indent="0">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lgn="r" eaLnBrk="1" latinLnBrk="0" hangingPunct="1"/>
            <a:fld id="{E6F9B8CD-342D-4579-98EC-A8FD6B7370E1}" type="datetimeFigureOut">
              <a:rPr lang="en-US" smtClean="0"/>
              <a:pPr algn="r" eaLnBrk="1" latinLnBrk="0" hangingPunct="1"/>
              <a:t>5/15/2012</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a:t>
            </a:fld>
            <a:endParaRPr kumimoji="0" lang="en-US"/>
          </a:p>
        </p:txBody>
      </p:sp>
    </p:spTree>
    <p:extLst>
      <p:ext uri="{BB962C8B-B14F-4D97-AF65-F5344CB8AC3E}">
        <p14:creationId xmlns="" xmlns:p14="http://schemas.microsoft.com/office/powerpoint/2010/main" val="423452631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lgn="l" eaLnBrk="1" latinLnBrk="0" hangingPunct="1"/>
            <a:endParaRPr kumimoji="0" lang="en-US" dirty="0">
              <a:solidFill>
                <a:schemeClr val="tx2"/>
              </a:solidFill>
            </a:endParaRPr>
          </a:p>
        </p:txBody>
      </p:sp>
      <p:sp>
        <p:nvSpPr>
          <p:cNvPr id="4" name="Slide Number Placeholder 3"/>
          <p:cNvSpPr>
            <a:spLocks noGrp="1"/>
          </p:cNvSpPr>
          <p:nvPr>
            <p:ph type="sldNum" sz="quarter" idx="11"/>
          </p:nvPr>
        </p:nvSpPr>
        <p:spPr/>
        <p:txBody>
          <a:body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
        <p:nvSpPr>
          <p:cNvPr id="9" name="Text Placeholder 8"/>
          <p:cNvSpPr>
            <a:spLocks noGrp="1"/>
          </p:cNvSpPr>
          <p:nvPr>
            <p:ph type="body" sz="quarter" idx="15"/>
          </p:nvPr>
        </p:nvSpPr>
        <p:spPr>
          <a:xfrm>
            <a:off x="3657600" y="3535362"/>
            <a:ext cx="5486400" cy="838200"/>
          </a:xfrm>
        </p:spPr>
        <p:txBody>
          <a:bodyPr>
            <a:normAutofit/>
          </a:bodyPr>
          <a:lstStyle>
            <a:lvl1pPr marL="57150" indent="0">
              <a:buFontTx/>
              <a:buNone/>
              <a:defRPr sz="1800" baseline="0">
                <a:solidFill>
                  <a:schemeClr val="bg1">
                    <a:lumMod val="95000"/>
                  </a:schemeClr>
                </a:solidFill>
              </a:defRPr>
            </a:lvl1pPr>
          </a:lstStyle>
          <a:p>
            <a:pPr lvl="0"/>
            <a:r>
              <a:rPr lang="en-US" smtClean="0"/>
              <a:t>Click to edit Master text styles</a:t>
            </a:r>
          </a:p>
        </p:txBody>
      </p:sp>
      <p:sp>
        <p:nvSpPr>
          <p:cNvPr id="12" name="Text Placeholder 8"/>
          <p:cNvSpPr>
            <a:spLocks noGrp="1"/>
          </p:cNvSpPr>
          <p:nvPr>
            <p:ph type="body" sz="quarter" idx="16"/>
          </p:nvPr>
        </p:nvSpPr>
        <p:spPr>
          <a:xfrm>
            <a:off x="3352800" y="1706562"/>
            <a:ext cx="5486400" cy="838200"/>
          </a:xfrm>
        </p:spPr>
        <p:txBody>
          <a:bodyPr>
            <a:normAutofit/>
          </a:bodyPr>
          <a:lstStyle>
            <a:lvl1pPr marL="57150" indent="0">
              <a:buFontTx/>
              <a:buNone/>
              <a:defRPr sz="1800" baseline="0">
                <a:solidFill>
                  <a:schemeClr val="bg1">
                    <a:lumMod val="95000"/>
                  </a:schemeClr>
                </a:solidFill>
              </a:defRPr>
            </a:lvl1pPr>
          </a:lstStyle>
          <a:p>
            <a:pPr lvl="0"/>
            <a:r>
              <a:rPr lang="en-US" smtClean="0"/>
              <a:t>Click to edit Master text styles</a:t>
            </a:r>
          </a:p>
        </p:txBody>
      </p:sp>
      <p:sp>
        <p:nvSpPr>
          <p:cNvPr id="14" name="Text Placeholder 8"/>
          <p:cNvSpPr>
            <a:spLocks noGrp="1"/>
          </p:cNvSpPr>
          <p:nvPr>
            <p:ph type="body" sz="quarter" idx="17"/>
          </p:nvPr>
        </p:nvSpPr>
        <p:spPr>
          <a:xfrm>
            <a:off x="3505200" y="2620962"/>
            <a:ext cx="5486400" cy="838200"/>
          </a:xfrm>
        </p:spPr>
        <p:txBody>
          <a:bodyPr>
            <a:normAutofit/>
          </a:bodyPr>
          <a:lstStyle>
            <a:lvl1pPr marL="57150" indent="0">
              <a:buFontTx/>
              <a:buNone/>
              <a:defRPr sz="1800" baseline="0">
                <a:solidFill>
                  <a:schemeClr val="bg1">
                    <a:lumMod val="95000"/>
                  </a:schemeClr>
                </a:solidFill>
              </a:defRPr>
            </a:lvl1pPr>
          </a:lstStyle>
          <a:p>
            <a:pPr lvl="0"/>
            <a:r>
              <a:rPr lang="en-US" smtClean="0"/>
              <a:t>Click to edit Master text styles</a:t>
            </a:r>
          </a:p>
        </p:txBody>
      </p:sp>
      <p:sp>
        <p:nvSpPr>
          <p:cNvPr id="15" name="Text Placeholder 8"/>
          <p:cNvSpPr>
            <a:spLocks noGrp="1"/>
          </p:cNvSpPr>
          <p:nvPr>
            <p:ph type="body" sz="quarter" idx="18"/>
          </p:nvPr>
        </p:nvSpPr>
        <p:spPr>
          <a:xfrm>
            <a:off x="3810000" y="4449762"/>
            <a:ext cx="5486400" cy="838200"/>
          </a:xfrm>
        </p:spPr>
        <p:txBody>
          <a:bodyPr>
            <a:normAutofit/>
          </a:bodyPr>
          <a:lstStyle>
            <a:lvl1pPr marL="57150" indent="0">
              <a:buFontTx/>
              <a:buNone/>
              <a:defRPr sz="1800" baseline="0">
                <a:solidFill>
                  <a:schemeClr val="bg1">
                    <a:lumMod val="95000"/>
                  </a:schemeClr>
                </a:solidFill>
              </a:defRPr>
            </a:lvl1pPr>
          </a:lstStyle>
          <a:p>
            <a:pPr lvl="0"/>
            <a:r>
              <a:rPr lang="en-US" smtClean="0"/>
              <a:t>Click to edit Master text styles</a:t>
            </a:r>
          </a:p>
        </p:txBody>
      </p:sp>
      <p:sp>
        <p:nvSpPr>
          <p:cNvPr id="13" name="Text Placeholder 10"/>
          <p:cNvSpPr>
            <a:spLocks noGrp="1"/>
          </p:cNvSpPr>
          <p:nvPr>
            <p:ph type="body" sz="quarter" idx="13"/>
          </p:nvPr>
        </p:nvSpPr>
        <p:spPr>
          <a:xfrm>
            <a:off x="3276600" y="944562"/>
            <a:ext cx="5486400" cy="457200"/>
          </a:xfrm>
        </p:spPr>
        <p:txBody>
          <a:bodyPr>
            <a:normAutofit/>
          </a:bodyPr>
          <a:lstStyle>
            <a:lvl1pPr algn="l">
              <a:buFontTx/>
              <a:buNone/>
              <a:defRPr sz="2400" b="1">
                <a:ln>
                  <a:solidFill>
                    <a:schemeClr val="accent3">
                      <a:lumMod val="20000"/>
                      <a:lumOff val="80000"/>
                    </a:schemeClr>
                  </a:solidFill>
                </a:ln>
                <a:solidFill>
                  <a:schemeClr val="bg2">
                    <a:lumMod val="20000"/>
                    <a:lumOff val="80000"/>
                  </a:schemeClr>
                </a:solidFill>
              </a:defRPr>
            </a:lvl1pPr>
          </a:lstStyle>
          <a:p>
            <a:pPr lvl="0"/>
            <a:r>
              <a:rPr lang="en-US" smtClean="0"/>
              <a:t>Click to edit Master text styles</a:t>
            </a:r>
          </a:p>
        </p:txBody>
      </p:sp>
      <p:sp>
        <p:nvSpPr>
          <p:cNvPr id="11" name="Title 1"/>
          <p:cNvSpPr>
            <a:spLocks noGrp="1"/>
          </p:cNvSpPr>
          <p:nvPr>
            <p:ph type="title"/>
          </p:nvPr>
        </p:nvSpPr>
        <p:spPr>
          <a:xfrm>
            <a:off x="3048000" y="152400"/>
            <a:ext cx="6477000" cy="944562"/>
          </a:xfrm>
        </p:spPr>
        <p:txBody>
          <a:bodyPr/>
          <a:lstStyle>
            <a:lvl1pPr algn="l">
              <a:defRPr>
                <a:ln>
                  <a:solidFill>
                    <a:schemeClr val="accent3">
                      <a:lumMod val="75000"/>
                    </a:schemeClr>
                  </a:solidFill>
                </a:ln>
                <a:solidFill>
                  <a:schemeClr val="bg2">
                    <a:lumMod val="60000"/>
                    <a:lumOff val="40000"/>
                  </a:schemeClr>
                </a:solidFill>
              </a:defRPr>
            </a:lvl1pPr>
          </a:lstStyle>
          <a:p>
            <a:r>
              <a:rPr lang="en-US" smtClean="0"/>
              <a:t>Click to edit Master title style</a:t>
            </a:r>
            <a:endParaRPr lang="en-US"/>
          </a:p>
        </p:txBody>
      </p:sp>
    </p:spTree>
    <p:extLst>
      <p:ext uri="{BB962C8B-B14F-4D97-AF65-F5344CB8AC3E}">
        <p14:creationId xmlns="" xmlns:p14="http://schemas.microsoft.com/office/powerpoint/2010/main" val="389040604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lgn="l" eaLnBrk="1" latinLnBrk="0" hangingPunct="1"/>
            <a:endParaRPr kumimoji="0" lang="en-US" dirty="0">
              <a:solidFill>
                <a:schemeClr val="tx2"/>
              </a:solidFill>
            </a:endParaRPr>
          </a:p>
        </p:txBody>
      </p:sp>
      <p:sp>
        <p:nvSpPr>
          <p:cNvPr id="4" name="Slide Number Placeholder 3"/>
          <p:cNvSpPr>
            <a:spLocks noGrp="1"/>
          </p:cNvSpPr>
          <p:nvPr>
            <p:ph type="sldNum" sz="quarter" idx="11"/>
          </p:nvPr>
        </p:nvSpPr>
        <p:spPr/>
        <p:txBody>
          <a:body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
        <p:nvSpPr>
          <p:cNvPr id="9" name="Content Placeholder 2"/>
          <p:cNvSpPr>
            <a:spLocks noGrp="1"/>
          </p:cNvSpPr>
          <p:nvPr>
            <p:ph sz="half" idx="1"/>
          </p:nvPr>
        </p:nvSpPr>
        <p:spPr>
          <a:xfrm>
            <a:off x="3352800" y="762000"/>
            <a:ext cx="4648200" cy="1676400"/>
          </a:xfrm>
        </p:spPr>
        <p:txBody>
          <a:bodyPr lIns="274320" tIns="0" rIns="182880" anchor="ctr">
            <a:normAutofit/>
          </a:bodyPr>
          <a:lstStyle>
            <a:lvl1pPr>
              <a:lnSpc>
                <a:spcPts val="2000"/>
              </a:lnSpc>
              <a:defRPr sz="18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2"/>
          </p:nvPr>
        </p:nvSpPr>
        <p:spPr>
          <a:xfrm>
            <a:off x="3352800" y="2667000"/>
            <a:ext cx="4648200" cy="1676400"/>
          </a:xfrm>
        </p:spPr>
        <p:txBody>
          <a:bodyPr lIns="274320" tIns="0" rIns="182880" anchor="ctr">
            <a:normAutofit/>
          </a:bodyPr>
          <a:lstStyle>
            <a:lvl1pPr>
              <a:lnSpc>
                <a:spcPts val="2000"/>
              </a:lnSpc>
              <a:defRPr sz="18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Content Placeholder 3"/>
          <p:cNvSpPr>
            <a:spLocks noGrp="1"/>
          </p:cNvSpPr>
          <p:nvPr>
            <p:ph sz="half" idx="14"/>
          </p:nvPr>
        </p:nvSpPr>
        <p:spPr>
          <a:xfrm>
            <a:off x="3352800" y="4419600"/>
            <a:ext cx="4648200" cy="1600200"/>
          </a:xfrm>
        </p:spPr>
        <p:txBody>
          <a:bodyPr lIns="274320" tIns="0" rIns="182880" anchor="ctr">
            <a:normAutofit/>
          </a:bodyPr>
          <a:lstStyle>
            <a:lvl1pPr marL="0" marR="0" indent="0" algn="l" defTabSz="914400" rtl="0" eaLnBrk="1" fontAlgn="auto" latinLnBrk="0" hangingPunct="1">
              <a:lnSpc>
                <a:spcPts val="2000"/>
              </a:lnSpc>
              <a:spcBef>
                <a:spcPct val="20000"/>
              </a:spcBef>
              <a:spcAft>
                <a:spcPts val="0"/>
              </a:spcAft>
              <a:buClrTx/>
              <a:buSzTx/>
              <a:buFontTx/>
              <a:buNone/>
              <a:tabLst/>
              <a:defRPr lang="en-US" sz="1800" kern="1200" dirty="0" smtClean="0">
                <a:solidFill>
                  <a:schemeClr val="bg1">
                    <a:lumMod val="95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marR="0" lvl="0" indent="0" algn="l" defTabSz="914400" rtl="0" eaLnBrk="1" fontAlgn="auto" latinLnBrk="0" hangingPunct="1">
              <a:lnSpc>
                <a:spcPts val="2000"/>
              </a:lnSpc>
              <a:spcBef>
                <a:spcPct val="20000"/>
              </a:spcBef>
              <a:spcAft>
                <a:spcPts val="0"/>
              </a:spcAft>
              <a:buClrTx/>
              <a:buSzTx/>
              <a:buFontTx/>
              <a:buNone/>
              <a:tabLst/>
              <a:defRPr/>
            </a:pPr>
            <a:r>
              <a:rPr lang="en-US" smtClean="0"/>
              <a:t>Click to edit Master text styles</a:t>
            </a:r>
          </a:p>
        </p:txBody>
      </p:sp>
      <p:sp>
        <p:nvSpPr>
          <p:cNvPr id="15" name="Content Placeholder 2"/>
          <p:cNvSpPr>
            <a:spLocks noGrp="1"/>
          </p:cNvSpPr>
          <p:nvPr>
            <p:ph sz="half" idx="15"/>
          </p:nvPr>
        </p:nvSpPr>
        <p:spPr>
          <a:xfrm>
            <a:off x="2819400" y="762000"/>
            <a:ext cx="1981200" cy="1676401"/>
          </a:xfrm>
        </p:spPr>
        <p:txBody>
          <a:bodyPr>
            <a:no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6" name="Content Placeholder 3"/>
          <p:cNvSpPr>
            <a:spLocks noGrp="1"/>
          </p:cNvSpPr>
          <p:nvPr>
            <p:ph sz="half" idx="16"/>
          </p:nvPr>
        </p:nvSpPr>
        <p:spPr>
          <a:xfrm>
            <a:off x="2819400" y="2514600"/>
            <a:ext cx="1981200" cy="1676401"/>
          </a:xfrm>
        </p:spPr>
        <p:txBody>
          <a:bodyPr>
            <a:norm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4" name="Content Placeholder 3"/>
          <p:cNvSpPr>
            <a:spLocks noGrp="1"/>
          </p:cNvSpPr>
          <p:nvPr>
            <p:ph sz="half" idx="17"/>
          </p:nvPr>
        </p:nvSpPr>
        <p:spPr>
          <a:xfrm>
            <a:off x="2819400" y="4267200"/>
            <a:ext cx="1981200" cy="1600200"/>
          </a:xfrm>
        </p:spPr>
        <p:txBody>
          <a:bodyPr>
            <a:norm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2" name="Title 1"/>
          <p:cNvSpPr>
            <a:spLocks noGrp="1"/>
          </p:cNvSpPr>
          <p:nvPr>
            <p:ph type="title"/>
          </p:nvPr>
        </p:nvSpPr>
        <p:spPr>
          <a:xfrm>
            <a:off x="3124200" y="-152400"/>
            <a:ext cx="6477000" cy="944562"/>
          </a:xfrm>
        </p:spPr>
        <p:txBody>
          <a:bodyPr/>
          <a:lstStyle>
            <a:lvl1pPr>
              <a:defRPr>
                <a:ln>
                  <a:solidFill>
                    <a:schemeClr val="accent3">
                      <a:lumMod val="75000"/>
                    </a:schemeClr>
                  </a:solidFill>
                </a:ln>
                <a:solidFill>
                  <a:schemeClr val="bg2">
                    <a:lumMod val="60000"/>
                    <a:lumOff val="40000"/>
                  </a:schemeClr>
                </a:solidFill>
              </a:defRPr>
            </a:lvl1pPr>
          </a:lstStyle>
          <a:p>
            <a:r>
              <a:rPr lang="en-US" smtClean="0"/>
              <a:t>Click to edit Master title style</a:t>
            </a:r>
            <a:endParaRPr lang="en-US"/>
          </a:p>
        </p:txBody>
      </p:sp>
    </p:spTree>
    <p:extLst>
      <p:ext uri="{BB962C8B-B14F-4D97-AF65-F5344CB8AC3E}">
        <p14:creationId xmlns="" xmlns:p14="http://schemas.microsoft.com/office/powerpoint/2010/main" val="71247737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1">
                    <a:lumMod val="95000"/>
                  </a:schemeClr>
                </a:solidFill>
              </a:defRPr>
            </a:lvl1pPr>
          </a:lstStyle>
          <a:p>
            <a:pPr algn="l" eaLnBrk="1" latinLnBrk="0" hangingPunct="1"/>
            <a:endParaRPr kumimoji="0"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bg1">
                    <a:lumMod val="95000"/>
                  </a:schemeClr>
                </a:solidFill>
              </a:defRPr>
            </a:lvl1p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
        <p:nvSpPr>
          <p:cNvPr id="6" name="Content Placeholder 3"/>
          <p:cNvSpPr>
            <a:spLocks noGrp="1"/>
          </p:cNvSpPr>
          <p:nvPr>
            <p:ph sz="half" idx="2"/>
          </p:nvPr>
        </p:nvSpPr>
        <p:spPr>
          <a:xfrm>
            <a:off x="914400" y="1747838"/>
            <a:ext cx="5105400" cy="2366962"/>
          </a:xfrm>
        </p:spPr>
        <p:txBody>
          <a:bodyPr>
            <a:normAutofit/>
          </a:bodyPr>
          <a:lstStyle>
            <a:lvl1pPr marL="0" indent="0" algn="l">
              <a:buFontTx/>
              <a:buNone/>
              <a:defRPr lang="en-US" sz="2000" kern="1200" dirty="0">
                <a:ln w="3175">
                  <a:noFill/>
                </a:ln>
                <a:solidFill>
                  <a:schemeClr val="bg1">
                    <a:lumMod val="95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smtClean="0"/>
              <a:t>Click to edit Master text styles</a:t>
            </a:r>
          </a:p>
          <a:p>
            <a:pPr marL="0" lvl="1" indent="0" algn="l" defTabSz="914400" rtl="0" eaLnBrk="1" latinLnBrk="0" hangingPunct="1">
              <a:spcBef>
                <a:spcPct val="20000"/>
              </a:spcBef>
              <a:buFontTx/>
              <a:buNone/>
            </a:pPr>
            <a:r>
              <a:rPr lang="en-US" smtClean="0"/>
              <a:t>Second level</a:t>
            </a:r>
          </a:p>
          <a:p>
            <a:pPr marL="0" lvl="2" indent="0" algn="l" defTabSz="914400" rtl="0" eaLnBrk="1" latinLnBrk="0" hangingPunct="1">
              <a:spcBef>
                <a:spcPct val="20000"/>
              </a:spcBef>
              <a:buFontTx/>
              <a:buNone/>
            </a:pPr>
            <a:r>
              <a:rPr lang="en-US" smtClean="0"/>
              <a:t>Third level</a:t>
            </a:r>
          </a:p>
          <a:p>
            <a:pPr marL="0" lvl="3" indent="0" algn="l" defTabSz="914400" rtl="0" eaLnBrk="1" latinLnBrk="0" hangingPunct="1">
              <a:spcBef>
                <a:spcPct val="20000"/>
              </a:spcBef>
              <a:buFontTx/>
              <a:buNone/>
            </a:pPr>
            <a:r>
              <a:rPr lang="en-US" smtClean="0"/>
              <a:t>Fourth level</a:t>
            </a:r>
          </a:p>
          <a:p>
            <a:pPr marL="0" lvl="4" indent="0" algn="l" defTabSz="914400" rtl="0" eaLnBrk="1" latinLnBrk="0" hangingPunct="1">
              <a:spcBef>
                <a:spcPct val="20000"/>
              </a:spcBef>
              <a:buFontTx/>
              <a:buNone/>
            </a:pPr>
            <a:r>
              <a:rPr lang="en-US" smtClean="0"/>
              <a:t>Fifth level</a:t>
            </a:r>
            <a:endParaRPr lang="en-US" dirty="0"/>
          </a:p>
        </p:txBody>
      </p:sp>
      <p:sp>
        <p:nvSpPr>
          <p:cNvPr id="9" name="Content Placeholder 2"/>
          <p:cNvSpPr>
            <a:spLocks noGrp="1"/>
          </p:cNvSpPr>
          <p:nvPr>
            <p:ph sz="half" idx="14"/>
          </p:nvPr>
        </p:nvSpPr>
        <p:spPr>
          <a:xfrm>
            <a:off x="5638800" y="1447800"/>
            <a:ext cx="3124200" cy="2352675"/>
          </a:xfrm>
        </p:spPr>
        <p:txBody>
          <a:bodyPr>
            <a:normAutofit/>
          </a:bodyPr>
          <a:lstStyle>
            <a:lvl1pPr>
              <a:defRPr lang="en-US" sz="2000" kern="1200" dirty="0">
                <a:solidFill>
                  <a:schemeClr val="bg1">
                    <a:lumMod val="95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smtClean="0"/>
              <a:t>Click to edit Master text styles</a:t>
            </a:r>
          </a:p>
        </p:txBody>
      </p:sp>
      <p:sp>
        <p:nvSpPr>
          <p:cNvPr id="13" name="Content Placeholder 3"/>
          <p:cNvSpPr>
            <a:spLocks noGrp="1"/>
          </p:cNvSpPr>
          <p:nvPr>
            <p:ph sz="half" idx="15"/>
          </p:nvPr>
        </p:nvSpPr>
        <p:spPr>
          <a:xfrm>
            <a:off x="914400" y="4343400"/>
            <a:ext cx="5105400" cy="2362200"/>
          </a:xfrm>
        </p:spPr>
        <p:txBody>
          <a:bodyPr>
            <a:normAutofit/>
          </a:bodyPr>
          <a:lstStyle>
            <a:lvl1pPr marL="0" indent="0" algn="l">
              <a:buFontTx/>
              <a:buNone/>
              <a:defRPr lang="en-US" sz="2000" kern="1200" dirty="0">
                <a:ln w="3175">
                  <a:noFill/>
                </a:ln>
                <a:solidFill>
                  <a:schemeClr val="bg1">
                    <a:lumMod val="95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smtClean="0"/>
              <a:t>Click to edit Master text styles</a:t>
            </a:r>
          </a:p>
          <a:p>
            <a:pPr marL="0" lvl="1" indent="0" algn="l" defTabSz="914400" rtl="0" eaLnBrk="1" latinLnBrk="0" hangingPunct="1">
              <a:spcBef>
                <a:spcPct val="20000"/>
              </a:spcBef>
              <a:buFontTx/>
              <a:buNone/>
            </a:pPr>
            <a:r>
              <a:rPr lang="en-US" smtClean="0"/>
              <a:t>Second level</a:t>
            </a:r>
          </a:p>
          <a:p>
            <a:pPr marL="0" lvl="2" indent="0" algn="l" defTabSz="914400" rtl="0" eaLnBrk="1" latinLnBrk="0" hangingPunct="1">
              <a:spcBef>
                <a:spcPct val="20000"/>
              </a:spcBef>
              <a:buFontTx/>
              <a:buNone/>
            </a:pPr>
            <a:r>
              <a:rPr lang="en-US" smtClean="0"/>
              <a:t>Third level</a:t>
            </a:r>
          </a:p>
          <a:p>
            <a:pPr marL="0" lvl="3" indent="0" algn="l" defTabSz="914400" rtl="0" eaLnBrk="1" latinLnBrk="0" hangingPunct="1">
              <a:spcBef>
                <a:spcPct val="20000"/>
              </a:spcBef>
              <a:buFontTx/>
              <a:buNone/>
            </a:pPr>
            <a:r>
              <a:rPr lang="en-US" smtClean="0"/>
              <a:t>Fourth level</a:t>
            </a:r>
          </a:p>
          <a:p>
            <a:pPr marL="0" lvl="4" indent="0" algn="l" defTabSz="914400" rtl="0" eaLnBrk="1" latinLnBrk="0" hangingPunct="1">
              <a:spcBef>
                <a:spcPct val="20000"/>
              </a:spcBef>
              <a:buFontTx/>
              <a:buNone/>
            </a:pPr>
            <a:r>
              <a:rPr lang="en-US" smtClean="0"/>
              <a:t>Fifth level</a:t>
            </a:r>
            <a:endParaRPr lang="en-US" dirty="0"/>
          </a:p>
        </p:txBody>
      </p:sp>
      <p:sp>
        <p:nvSpPr>
          <p:cNvPr id="14" name="Content Placeholder 2"/>
          <p:cNvSpPr>
            <a:spLocks noGrp="1"/>
          </p:cNvSpPr>
          <p:nvPr>
            <p:ph sz="half" idx="16"/>
          </p:nvPr>
        </p:nvSpPr>
        <p:spPr>
          <a:xfrm>
            <a:off x="2286000" y="1457325"/>
            <a:ext cx="3124200" cy="2352675"/>
          </a:xfrm>
        </p:spPr>
        <p:txBody>
          <a:bodyPr>
            <a:normAutofit/>
          </a:bodyPr>
          <a:lstStyle>
            <a:lvl1pPr>
              <a:defRPr sz="20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Title 1"/>
          <p:cNvSpPr>
            <a:spLocks noGrp="1"/>
          </p:cNvSpPr>
          <p:nvPr>
            <p:ph type="title"/>
          </p:nvPr>
        </p:nvSpPr>
        <p:spPr>
          <a:xfrm>
            <a:off x="3200400" y="76200"/>
            <a:ext cx="6477000" cy="944562"/>
          </a:xfrm>
        </p:spPr>
        <p:txBody>
          <a:bodyPr/>
          <a:lstStyle>
            <a:lvl1pPr>
              <a:defRPr>
                <a:ln>
                  <a:solidFill>
                    <a:schemeClr val="accent3">
                      <a:lumMod val="75000"/>
                    </a:schemeClr>
                  </a:solidFill>
                </a:ln>
                <a:solidFill>
                  <a:schemeClr val="bg2">
                    <a:lumMod val="60000"/>
                    <a:lumOff val="40000"/>
                  </a:schemeClr>
                </a:solidFill>
              </a:defRPr>
            </a:lvl1pPr>
          </a:lstStyle>
          <a:p>
            <a:r>
              <a:rPr lang="en-US" smtClean="0"/>
              <a:t>Click to edit Master title style</a:t>
            </a:r>
            <a:endParaRPr lang="en-US"/>
          </a:p>
        </p:txBody>
      </p:sp>
    </p:spTree>
    <p:extLst>
      <p:ext uri="{BB962C8B-B14F-4D97-AF65-F5344CB8AC3E}">
        <p14:creationId xmlns="" xmlns:p14="http://schemas.microsoft.com/office/powerpoint/2010/main" val="181384941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038600" y="2438400"/>
            <a:ext cx="3048000" cy="3505200"/>
          </a:xfrm>
        </p:spPr>
        <p:txBody>
          <a:bodyPr/>
          <a:lstStyle>
            <a:lvl1pPr marL="0" indent="0" algn="ctr">
              <a:lnSpc>
                <a:spcPts val="1600"/>
              </a:lnSpc>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Slide Number Placeholder 11"/>
          <p:cNvSpPr>
            <a:spLocks noGrp="1"/>
          </p:cNvSpPr>
          <p:nvPr>
            <p:ph type="sldNum" sz="quarter" idx="14"/>
          </p:nvPr>
        </p:nvSpPr>
        <p:spPr/>
        <p:txBody>
          <a:body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
        <p:nvSpPr>
          <p:cNvPr id="13" name="Footer Placeholder 12"/>
          <p:cNvSpPr>
            <a:spLocks noGrp="1"/>
          </p:cNvSpPr>
          <p:nvPr>
            <p:ph type="ftr" sz="quarter" idx="15"/>
          </p:nvPr>
        </p:nvSpPr>
        <p:spPr/>
        <p:txBody>
          <a:bodyPr/>
          <a:lstStyle/>
          <a:p>
            <a:pPr algn="l" eaLnBrk="1" latinLnBrk="0" hangingPunct="1"/>
            <a:endParaRPr kumimoji="0" lang="en-US" dirty="0">
              <a:solidFill>
                <a:schemeClr val="tx2"/>
              </a:solidFill>
            </a:endParaRPr>
          </a:p>
        </p:txBody>
      </p:sp>
      <p:sp>
        <p:nvSpPr>
          <p:cNvPr id="6" name="Title 1"/>
          <p:cNvSpPr>
            <a:spLocks noGrp="1"/>
          </p:cNvSpPr>
          <p:nvPr>
            <p:ph type="title"/>
          </p:nvPr>
        </p:nvSpPr>
        <p:spPr>
          <a:xfrm>
            <a:off x="3048000" y="304800"/>
            <a:ext cx="6477000" cy="944562"/>
          </a:xfrm>
        </p:spPr>
        <p:txBody>
          <a:bodyPr/>
          <a:lstStyle>
            <a:lvl1pPr>
              <a:defRPr>
                <a:ln>
                  <a:solidFill>
                    <a:schemeClr val="accent3">
                      <a:lumMod val="75000"/>
                    </a:schemeClr>
                  </a:solidFill>
                </a:ln>
                <a:solidFill>
                  <a:schemeClr val="bg2">
                    <a:lumMod val="60000"/>
                    <a:lumOff val="40000"/>
                  </a:schemeClr>
                </a:solidFill>
              </a:defRPr>
            </a:lvl1pPr>
          </a:lstStyle>
          <a:p>
            <a:r>
              <a:rPr lang="en-US" smtClean="0"/>
              <a:t>Click to edit Master title style</a:t>
            </a:r>
            <a:endParaRPr lang="en-US"/>
          </a:p>
        </p:txBody>
      </p:sp>
    </p:spTree>
    <p:extLst>
      <p:ext uri="{BB962C8B-B14F-4D97-AF65-F5344CB8AC3E}">
        <p14:creationId xmlns="" xmlns:p14="http://schemas.microsoft.com/office/powerpoint/2010/main" val="209205009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0013" y="301625"/>
            <a:ext cx="7313612"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0013" y="1827213"/>
            <a:ext cx="3579812"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02225" y="1827213"/>
            <a:ext cx="3581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102225" y="3960813"/>
            <a:ext cx="3581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8400"/>
            <a:ext cx="21336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2133600" cy="457200"/>
          </a:xfrm>
        </p:spPr>
        <p:txBody>
          <a:bodyPr/>
          <a:lstStyle>
            <a:lvl1pPr>
              <a:defRPr/>
            </a:lvl1pPr>
          </a:lstStyle>
          <a:p>
            <a:fld id="{488FAB52-17B4-49DB-A5D0-F4CB78E3A982}"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0013" y="301625"/>
            <a:ext cx="7313612"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0013" y="1827213"/>
            <a:ext cx="3579812"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2225" y="1827213"/>
            <a:ext cx="3581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13069289-2AF2-4F50-B64A-867ED82CC51A}"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492875"/>
            <a:ext cx="2133600" cy="365125"/>
          </a:xfrm>
        </p:spPr>
        <p:txBody>
          <a:bodyPr/>
          <a:lstStyle/>
          <a:p>
            <a:fld id="{2009620A-868C-4F51-95DA-72EFCEFE53EC}" type="datetime1">
              <a:rPr lang="en-US" smtClean="0"/>
              <a:pPr/>
              <a:t>5/15/2012</a:t>
            </a:fld>
            <a:endParaRPr lang="en-US"/>
          </a:p>
        </p:txBody>
      </p:sp>
      <p:sp>
        <p:nvSpPr>
          <p:cNvPr id="5" name="Footer Placeholder 4"/>
          <p:cNvSpPr>
            <a:spLocks noGrp="1"/>
          </p:cNvSpPr>
          <p:nvPr>
            <p:ph type="ftr" sz="quarter" idx="11"/>
          </p:nvPr>
        </p:nvSpPr>
        <p:spPr>
          <a:xfrm>
            <a:off x="3124200" y="6492875"/>
            <a:ext cx="2895600" cy="365125"/>
          </a:xfrm>
        </p:spPr>
        <p:txBody>
          <a:bodyPr/>
          <a:lstStyle/>
          <a:p>
            <a:endParaRPr lang="en-US"/>
          </a:p>
        </p:txBody>
      </p:sp>
      <p:sp>
        <p:nvSpPr>
          <p:cNvPr id="6" name="Slide Number Placeholder 5"/>
          <p:cNvSpPr>
            <a:spLocks noGrp="1"/>
          </p:cNvSpPr>
          <p:nvPr>
            <p:ph type="sldNum" sz="quarter" idx="12"/>
          </p:nvPr>
        </p:nvSpPr>
        <p:spPr>
          <a:xfrm>
            <a:off x="6553200" y="6492875"/>
            <a:ext cx="2133600" cy="365125"/>
          </a:xfrm>
        </p:spPr>
        <p:txBody>
          <a:bodyPr/>
          <a:lstStyle/>
          <a:p>
            <a:fld id="{944DE186-3112-4AB8-AF78-FDBC8ACE92CB}" type="slidenum">
              <a:rPr lang="en-US" smtClean="0"/>
              <a:pPr/>
              <a:t>‹#›</a:t>
            </a:fld>
            <a:endParaRPr lang="en-US"/>
          </a:p>
        </p:txBody>
      </p:sp>
      <p:sp>
        <p:nvSpPr>
          <p:cNvPr id="2" name="Title 1"/>
          <p:cNvSpPr>
            <a:spLocks noGrp="1"/>
          </p:cNvSpPr>
          <p:nvPr>
            <p:ph type="ctrTitle" hasCustomPrompt="1"/>
          </p:nvPr>
        </p:nvSpPr>
        <p:spPr>
          <a:xfrm>
            <a:off x="228600" y="4419600"/>
            <a:ext cx="7772400" cy="1470025"/>
          </a:xfrm>
        </p:spPr>
        <p:txBody>
          <a:bodyPr anchor="b"/>
          <a:lstStyle>
            <a:lvl1pPr algn="l">
              <a:defRPr sz="3600" baseline="0">
                <a:ln>
                  <a:solidFill>
                    <a:schemeClr val="accent3">
                      <a:lumMod val="75000"/>
                    </a:schemeClr>
                  </a:solidFill>
                </a:ln>
                <a:solidFill>
                  <a:schemeClr val="bg1">
                    <a:lumMod val="95000"/>
                  </a:schemeClr>
                </a:solidFill>
                <a:effectLst>
                  <a:reflection blurRad="6350" stA="14000" endPos="45500" dir="5400000" sy="-100000" algn="bl" rotWithShape="0"/>
                </a:effectLst>
              </a:defRPr>
            </a:lvl1pPr>
          </a:lstStyle>
          <a:p>
            <a:r>
              <a:rPr lang="en-US" dirty="0" smtClean="0"/>
              <a:t>Title</a:t>
            </a:r>
            <a:endParaRPr lang="en-US" dirty="0"/>
          </a:p>
        </p:txBody>
      </p:sp>
      <p:sp>
        <p:nvSpPr>
          <p:cNvPr id="3" name="Subtitle 2"/>
          <p:cNvSpPr>
            <a:spLocks noGrp="1"/>
          </p:cNvSpPr>
          <p:nvPr>
            <p:ph type="subTitle" idx="1"/>
          </p:nvPr>
        </p:nvSpPr>
        <p:spPr>
          <a:xfrm>
            <a:off x="228600" y="5867400"/>
            <a:ext cx="6400800" cy="762000"/>
          </a:xfrm>
          <a:ln>
            <a:noFill/>
          </a:ln>
        </p:spPr>
        <p:txBody>
          <a:bodyPr>
            <a:normAutofit/>
          </a:bodyPr>
          <a:lstStyle>
            <a:lvl1pPr marL="0" indent="0" algn="l">
              <a:buNone/>
              <a:defRPr sz="2400">
                <a:ln w="3175">
                  <a:noFill/>
                </a:ln>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cxnSp>
        <p:nvCxnSpPr>
          <p:cNvPr id="12" name="Straight Connector 11"/>
          <p:cNvCxnSpPr/>
          <p:nvPr userDrawn="1"/>
        </p:nvCxnSpPr>
        <p:spPr>
          <a:xfrm>
            <a:off x="-1447800" y="-3810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6" hidden="1"/>
          <p:cNvSpPr/>
          <p:nvPr userDrawn="1"/>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 xmlns:p14="http://schemas.microsoft.com/office/powerpoint/2010/main" val="225267773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00400" y="152400"/>
            <a:ext cx="5791200" cy="944562"/>
          </a:xfrm>
        </p:spPr>
        <p:txBody>
          <a:bodyPr/>
          <a:lstStyle>
            <a:lvl1pPr>
              <a:defRPr>
                <a:ln w="12700">
                  <a:solidFill>
                    <a:schemeClr val="accent3">
                      <a:lumMod val="75000"/>
                    </a:schemeClr>
                  </a:solidFill>
                </a:ln>
                <a:solidFill>
                  <a:schemeClr val="bg2">
                    <a:lumMod val="60000"/>
                    <a:lumOff val="40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200400" y="1096962"/>
            <a:ext cx="8534400" cy="4389437"/>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4BF35AE-44A1-4ED6-AEA8-5ABBF21A025C}" type="datetime1">
              <a:rPr lang="en-US" smtClean="0"/>
              <a:pPr/>
              <a:t>5/15/2012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 xmlns:p14="http://schemas.microsoft.com/office/powerpoint/2010/main" val="228942795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90800" y="433387"/>
            <a:ext cx="6284913" cy="1362075"/>
          </a:xfrm>
        </p:spPr>
        <p:txBody>
          <a:bodyPr anchor="t"/>
          <a:lstStyle>
            <a:lvl1pPr algn="r">
              <a:defRPr sz="4000" b="1" cap="all">
                <a:ln>
                  <a:solidFill>
                    <a:schemeClr val="accent3">
                      <a:lumMod val="75000"/>
                    </a:schemeClr>
                  </a:solidFill>
                </a:ln>
                <a:solidFill>
                  <a:schemeClr val="bg2">
                    <a:lumMod val="60000"/>
                    <a:lumOff val="40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2590800" y="-1066800"/>
            <a:ext cx="6284913" cy="1500187"/>
          </a:xfrm>
        </p:spPr>
        <p:txBody>
          <a:bodyPr anchor="b"/>
          <a:lstStyle>
            <a:lvl1pPr marL="0" indent="0" algn="r">
              <a:buNone/>
              <a:defRPr sz="2000">
                <a:solidFill>
                  <a:schemeClr val="bg1">
                    <a:lumMod val="9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FF7EA6-E896-45A1-9154-F345903B5BEF}" type="datetime1">
              <a:rPr lang="en-US" smtClean="0"/>
              <a:pPr/>
              <a:t>5/15/2012</a:t>
            </a:fld>
            <a:endParaRPr lang="en-US"/>
          </a:p>
        </p:txBody>
      </p:sp>
      <p:sp>
        <p:nvSpPr>
          <p:cNvPr id="5" name="Footer Placeholder 4"/>
          <p:cNvSpPr>
            <a:spLocks noGrp="1"/>
          </p:cNvSpPr>
          <p:nvPr>
            <p:ph type="ftr" sz="quarter" idx="11"/>
          </p:nvPr>
        </p:nvSpPr>
        <p:spPr>
          <a:xfrm>
            <a:off x="3124200" y="6400800"/>
            <a:ext cx="2895600" cy="365125"/>
          </a:xfrm>
        </p:spPr>
        <p:txBody>
          <a:bodyPr/>
          <a:lstStyle/>
          <a:p>
            <a:endParaRPr lang="en-US" dirty="0"/>
          </a:p>
        </p:txBody>
      </p:sp>
      <p:sp>
        <p:nvSpPr>
          <p:cNvPr id="6" name="Slide Number Placeholder 5"/>
          <p:cNvSpPr>
            <a:spLocks noGrp="1"/>
          </p:cNvSpPr>
          <p:nvPr>
            <p:ph type="sldNum" sz="quarter" idx="12"/>
          </p:nvPr>
        </p:nvSpPr>
        <p:spPr>
          <a:xfrm>
            <a:off x="6553200" y="6400800"/>
            <a:ext cx="2133600" cy="365125"/>
          </a:xfrm>
        </p:spPr>
        <p:txBody>
          <a:bodyPr/>
          <a:lstStyle/>
          <a:p>
            <a:fld id="{944DE186-3112-4AB8-AF78-FDBC8ACE92CB}" type="slidenum">
              <a:rPr lang="en-US" smtClean="0"/>
              <a:pPr/>
              <a:t>‹#›</a:t>
            </a:fld>
            <a:endParaRPr lang="en-US" dirty="0"/>
          </a:p>
        </p:txBody>
      </p:sp>
    </p:spTree>
    <p:extLst>
      <p:ext uri="{BB962C8B-B14F-4D97-AF65-F5344CB8AC3E}">
        <p14:creationId xmlns="" xmlns:p14="http://schemas.microsoft.com/office/powerpoint/2010/main" val="334199285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sunset_ocean_slide3.mov">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a:blip r:embed="rId4" cstate="print"/>
          <a:stretch>
            <a:fillRect/>
          </a:stretch>
        </p:blipFill>
        <p:spPr>
          <a:xfrm>
            <a:off x="0" y="0"/>
            <a:ext cx="2743200" cy="6858000"/>
          </a:xfrm>
          <a:prstGeom prst="rect">
            <a:avLst/>
          </a:prstGeom>
        </p:spPr>
      </p:pic>
      <p:sp>
        <p:nvSpPr>
          <p:cNvPr id="10" name="Rectangle 9"/>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05200" y="152400"/>
            <a:ext cx="5638800" cy="944562"/>
          </a:xfrm>
        </p:spPr>
        <p:txBody>
          <a:bodyPr/>
          <a:lstStyle>
            <a:lvl1pPr>
              <a:defRPr>
                <a:ln w="12700">
                  <a:solidFill>
                    <a:schemeClr val="accent3">
                      <a:lumMod val="75000"/>
                    </a:schemeClr>
                  </a:solidFill>
                </a:ln>
                <a:solidFill>
                  <a:schemeClr val="bg1">
                    <a:lumMod val="9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581400" y="1143000"/>
            <a:ext cx="5562600" cy="4389437"/>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lgn="r" eaLnBrk="1" latinLnBrk="0" hangingPunct="1"/>
            <a:fld id="{E6F9B8CD-342D-4579-98EC-A8FD6B7370E1}" type="datetimeFigureOut">
              <a:rPr lang="en-US" smtClean="0"/>
              <a:pPr algn="r" eaLnBrk="1" latinLnBrk="0" hangingPunct="1"/>
              <a:t>5/15/2012</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a:t>
            </a:fld>
            <a:endParaRPr kumimoji="0" lang="en-US"/>
          </a:p>
        </p:txBody>
      </p:sp>
    </p:spTree>
    <p:extLst>
      <p:ext uri="{BB962C8B-B14F-4D97-AF65-F5344CB8AC3E}">
        <p14:creationId xmlns="" xmlns:p14="http://schemas.microsoft.com/office/powerpoint/2010/main" val="58147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7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2"/>
                </p:tgtEl>
              </p:cMediaNode>
            </p:video>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9144000" cy="3048000"/>
          </a:xfrm>
          <a:prstGeom prst="rect">
            <a:avLst/>
          </a:prstGeom>
        </p:spPr>
      </p:pic>
      <p:sp>
        <p:nvSpPr>
          <p:cNvPr id="11" name="Rectangle 10"/>
          <p:cNvSpPr/>
          <p:nvPr userDrawn="1"/>
        </p:nvSpPr>
        <p:spPr>
          <a:xfrm>
            <a:off x="-81024" y="1828800"/>
            <a:ext cx="9294471" cy="5077248"/>
          </a:xfrm>
          <a:custGeom>
            <a:avLst/>
            <a:gdLst>
              <a:gd name="connsiteX0" fmla="*/ 0 w 9144000"/>
              <a:gd name="connsiteY0" fmla="*/ 0 h 2895600"/>
              <a:gd name="connsiteX1" fmla="*/ 9144000 w 9144000"/>
              <a:gd name="connsiteY1" fmla="*/ 0 h 2895600"/>
              <a:gd name="connsiteX2" fmla="*/ 9144000 w 9144000"/>
              <a:gd name="connsiteY2" fmla="*/ 2895600 h 2895600"/>
              <a:gd name="connsiteX3" fmla="*/ 0 w 9144000"/>
              <a:gd name="connsiteY3" fmla="*/ 2895600 h 2895600"/>
              <a:gd name="connsiteX4" fmla="*/ 0 w 9144000"/>
              <a:gd name="connsiteY4" fmla="*/ 0 h 2895600"/>
              <a:gd name="connsiteX0" fmla="*/ 0 w 9144000"/>
              <a:gd name="connsiteY0" fmla="*/ 1229990 h 2895600"/>
              <a:gd name="connsiteX1" fmla="*/ 9144000 w 9144000"/>
              <a:gd name="connsiteY1" fmla="*/ 0 h 2895600"/>
              <a:gd name="connsiteX2" fmla="*/ 9144000 w 9144000"/>
              <a:gd name="connsiteY2" fmla="*/ 2895600 h 2895600"/>
              <a:gd name="connsiteX3" fmla="*/ 0 w 9144000"/>
              <a:gd name="connsiteY3" fmla="*/ 2895600 h 2895600"/>
              <a:gd name="connsiteX4" fmla="*/ 0 w 9144000"/>
              <a:gd name="connsiteY4" fmla="*/ 1229990 h 2895600"/>
              <a:gd name="connsiteX0" fmla="*/ 0 w 9144000"/>
              <a:gd name="connsiteY0" fmla="*/ 1229990 h 2895600"/>
              <a:gd name="connsiteX1" fmla="*/ 704007 w 9144000"/>
              <a:gd name="connsiteY1" fmla="*/ 1151766 h 2895600"/>
              <a:gd name="connsiteX2" fmla="*/ 9144000 w 9144000"/>
              <a:gd name="connsiteY2" fmla="*/ 0 h 2895600"/>
              <a:gd name="connsiteX3" fmla="*/ 9144000 w 9144000"/>
              <a:gd name="connsiteY3" fmla="*/ 2895600 h 2895600"/>
              <a:gd name="connsiteX4" fmla="*/ 0 w 9144000"/>
              <a:gd name="connsiteY4" fmla="*/ 2895600 h 2895600"/>
              <a:gd name="connsiteX5" fmla="*/ 0 w 9144000"/>
              <a:gd name="connsiteY5" fmla="*/ 1229990 h 2895600"/>
              <a:gd name="connsiteX0" fmla="*/ 0 w 9144000"/>
              <a:gd name="connsiteY0" fmla="*/ 1229990 h 2895600"/>
              <a:gd name="connsiteX1" fmla="*/ 2249586 w 9144000"/>
              <a:gd name="connsiteY1" fmla="*/ 1548276 h 2895600"/>
              <a:gd name="connsiteX2" fmla="*/ 9144000 w 9144000"/>
              <a:gd name="connsiteY2" fmla="*/ 0 h 2895600"/>
              <a:gd name="connsiteX3" fmla="*/ 9144000 w 9144000"/>
              <a:gd name="connsiteY3" fmla="*/ 2895600 h 2895600"/>
              <a:gd name="connsiteX4" fmla="*/ 0 w 9144000"/>
              <a:gd name="connsiteY4" fmla="*/ 2895600 h 2895600"/>
              <a:gd name="connsiteX5" fmla="*/ 0 w 9144000"/>
              <a:gd name="connsiteY5" fmla="*/ 1229990 h 2895600"/>
              <a:gd name="connsiteX0" fmla="*/ 0 w 9144000"/>
              <a:gd name="connsiteY0" fmla="*/ 1229990 h 2895600"/>
              <a:gd name="connsiteX1" fmla="*/ 2249586 w 9144000"/>
              <a:gd name="connsiteY1" fmla="*/ 1548276 h 2895600"/>
              <a:gd name="connsiteX2" fmla="*/ 5882910 w 9144000"/>
              <a:gd name="connsiteY2" fmla="*/ 730981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24000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24000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32092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32092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32092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67149"/>
              <a:gd name="connsiteY0" fmla="*/ 280865 h 1946475"/>
              <a:gd name="connsiteX1" fmla="*/ 2419519 w 9167149"/>
              <a:gd name="connsiteY1" fmla="*/ 582967 h 1946475"/>
              <a:gd name="connsiteX2" fmla="*/ 6546457 w 9167149"/>
              <a:gd name="connsiteY2" fmla="*/ 65078 h 1946475"/>
              <a:gd name="connsiteX3" fmla="*/ 9167149 w 9167149"/>
              <a:gd name="connsiteY3" fmla="*/ 0 h 1946475"/>
              <a:gd name="connsiteX4" fmla="*/ 9144000 w 9167149"/>
              <a:gd name="connsiteY4" fmla="*/ 1946475 h 1946475"/>
              <a:gd name="connsiteX5" fmla="*/ 0 w 9167149"/>
              <a:gd name="connsiteY5" fmla="*/ 1946475 h 1946475"/>
              <a:gd name="connsiteX6" fmla="*/ 0 w 9167149"/>
              <a:gd name="connsiteY6" fmla="*/ 280865 h 1946475"/>
              <a:gd name="connsiteX0" fmla="*/ 0 w 9167149"/>
              <a:gd name="connsiteY0" fmla="*/ 280865 h 1946475"/>
              <a:gd name="connsiteX1" fmla="*/ 2419519 w 9167149"/>
              <a:gd name="connsiteY1" fmla="*/ 582967 h 1946475"/>
              <a:gd name="connsiteX2" fmla="*/ 6523307 w 9167149"/>
              <a:gd name="connsiteY2" fmla="*/ 250273 h 1946475"/>
              <a:gd name="connsiteX3" fmla="*/ 9167149 w 9167149"/>
              <a:gd name="connsiteY3" fmla="*/ 0 h 1946475"/>
              <a:gd name="connsiteX4" fmla="*/ 9144000 w 9167149"/>
              <a:gd name="connsiteY4" fmla="*/ 1946475 h 1946475"/>
              <a:gd name="connsiteX5" fmla="*/ 0 w 9167149"/>
              <a:gd name="connsiteY5" fmla="*/ 1946475 h 1946475"/>
              <a:gd name="connsiteX6" fmla="*/ 0 w 9167149"/>
              <a:gd name="connsiteY6" fmla="*/ 280865 h 1946475"/>
              <a:gd name="connsiteX0" fmla="*/ 0 w 9167149"/>
              <a:gd name="connsiteY0" fmla="*/ 323019 h 1988629"/>
              <a:gd name="connsiteX1" fmla="*/ 2419519 w 9167149"/>
              <a:gd name="connsiteY1" fmla="*/ 625121 h 1988629"/>
              <a:gd name="connsiteX2" fmla="*/ 9167149 w 9167149"/>
              <a:gd name="connsiteY2" fmla="*/ 42154 h 1988629"/>
              <a:gd name="connsiteX3" fmla="*/ 9144000 w 9167149"/>
              <a:gd name="connsiteY3" fmla="*/ 1988629 h 1988629"/>
              <a:gd name="connsiteX4" fmla="*/ 0 w 9167149"/>
              <a:gd name="connsiteY4" fmla="*/ 1988629 h 1988629"/>
              <a:gd name="connsiteX5" fmla="*/ 0 w 9167149"/>
              <a:gd name="connsiteY5" fmla="*/ 323019 h 1988629"/>
              <a:gd name="connsiteX0" fmla="*/ 0 w 9155574"/>
              <a:gd name="connsiteY0" fmla="*/ 0 h 1665610"/>
              <a:gd name="connsiteX1" fmla="*/ 2419519 w 9155574"/>
              <a:gd name="connsiteY1" fmla="*/ 302102 h 1665610"/>
              <a:gd name="connsiteX2" fmla="*/ 9155574 w 9155574"/>
              <a:gd name="connsiteY2" fmla="*/ 251570 h 1665610"/>
              <a:gd name="connsiteX3" fmla="*/ 9144000 w 9155574"/>
              <a:gd name="connsiteY3" fmla="*/ 1665610 h 1665610"/>
              <a:gd name="connsiteX4" fmla="*/ 0 w 9155574"/>
              <a:gd name="connsiteY4" fmla="*/ 1665610 h 1665610"/>
              <a:gd name="connsiteX5" fmla="*/ 0 w 9155574"/>
              <a:gd name="connsiteY5" fmla="*/ 0 h 1665610"/>
              <a:gd name="connsiteX0" fmla="*/ 0 w 9167150"/>
              <a:gd name="connsiteY0" fmla="*/ 0 h 4848648"/>
              <a:gd name="connsiteX1" fmla="*/ 2419519 w 9167150"/>
              <a:gd name="connsiteY1" fmla="*/ 302102 h 4848648"/>
              <a:gd name="connsiteX2" fmla="*/ 9155574 w 9167150"/>
              <a:gd name="connsiteY2" fmla="*/ 251570 h 4848648"/>
              <a:gd name="connsiteX3" fmla="*/ 9167150 w 9167150"/>
              <a:gd name="connsiteY3" fmla="*/ 4848648 h 4848648"/>
              <a:gd name="connsiteX4" fmla="*/ 0 w 9167150"/>
              <a:gd name="connsiteY4" fmla="*/ 1665610 h 4848648"/>
              <a:gd name="connsiteX5" fmla="*/ 0 w 9167150"/>
              <a:gd name="connsiteY5" fmla="*/ 0 h 4848648"/>
              <a:gd name="connsiteX0" fmla="*/ 0 w 9167150"/>
              <a:gd name="connsiteY0" fmla="*/ 0 h 4848648"/>
              <a:gd name="connsiteX1" fmla="*/ 2419519 w 9167150"/>
              <a:gd name="connsiteY1" fmla="*/ 302102 h 4848648"/>
              <a:gd name="connsiteX2" fmla="*/ 9155574 w 9167150"/>
              <a:gd name="connsiteY2" fmla="*/ 251570 h 4848648"/>
              <a:gd name="connsiteX3" fmla="*/ 9167150 w 9167150"/>
              <a:gd name="connsiteY3" fmla="*/ 4848648 h 4848648"/>
              <a:gd name="connsiteX4" fmla="*/ 11575 w 9167150"/>
              <a:gd name="connsiteY4" fmla="*/ 4825499 h 4848648"/>
              <a:gd name="connsiteX5" fmla="*/ 0 w 9167150"/>
              <a:gd name="connsiteY5" fmla="*/ 0 h 4848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7150" h="4848648">
                <a:moveTo>
                  <a:pt x="0" y="0"/>
                </a:moveTo>
                <a:cubicBezTo>
                  <a:pt x="447759" y="74851"/>
                  <a:pt x="893590" y="260174"/>
                  <a:pt x="2419519" y="302102"/>
                </a:cubicBezTo>
                <a:cubicBezTo>
                  <a:pt x="3945448" y="344030"/>
                  <a:pt x="8034827" y="24319"/>
                  <a:pt x="9155574" y="251570"/>
                </a:cubicBezTo>
                <a:cubicBezTo>
                  <a:pt x="9159433" y="1783929"/>
                  <a:pt x="9163291" y="3316289"/>
                  <a:pt x="9167150" y="4848648"/>
                </a:cubicBezTo>
                <a:lnTo>
                  <a:pt x="11575" y="4825499"/>
                </a:lnTo>
                <a:cubicBezTo>
                  <a:pt x="7717" y="3216999"/>
                  <a:pt x="3858" y="1608500"/>
                  <a:pt x="0" y="0"/>
                </a:cubicBezTo>
                <a:close/>
              </a:path>
            </a:pathLst>
          </a:custGeom>
          <a:gradFill flip="none" rotWithShape="1">
            <a:gsLst>
              <a:gs pos="47101">
                <a:srgbClr val="090909"/>
              </a:gs>
              <a:gs pos="0">
                <a:schemeClr val="tx1">
                  <a:lumMod val="95000"/>
                  <a:lumOff val="5000"/>
                  <a:alpha val="70000"/>
                </a:schemeClr>
              </a:gs>
              <a:gs pos="23000">
                <a:schemeClr val="tx1">
                  <a:lumMod val="95000"/>
                  <a:lumOff val="5000"/>
                </a:schemeClr>
              </a:gs>
              <a:gs pos="19000">
                <a:schemeClr val="tx1">
                  <a:lumMod val="95000"/>
                  <a:lumOff val="5000"/>
                  <a:alpha val="98000"/>
                </a:schemeClr>
              </a:gs>
              <a:gs pos="100000">
                <a:schemeClr val="tx1">
                  <a:lumMod val="100000"/>
                </a:schemeClr>
              </a:gs>
            </a:gsLst>
            <a:lin ang="5400000" scaled="0"/>
            <a:tileRect/>
          </a:gradFill>
          <a:ln w="9525">
            <a:solidFill>
              <a:schemeClr val="accent3">
                <a:lumMod val="60000"/>
                <a:lumOff val="40000"/>
              </a:schemeClr>
            </a:solidFill>
          </a:ln>
          <a:scene3d>
            <a:camera prst="orthographicFront"/>
            <a:lightRig rig="threePt" dir="t"/>
          </a:scene3d>
          <a:sp3d extrusionH="120650">
            <a:bevelT/>
            <a:extrusionClr>
              <a:schemeClr val="accent1">
                <a:lumMod val="75000"/>
              </a:schemeClr>
            </a:extrusionClr>
            <a:contourClr>
              <a:schemeClr val="tx1">
                <a:lumMod val="95000"/>
                <a:lumOff val="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400800" y="2514600"/>
            <a:ext cx="2438400" cy="992167"/>
          </a:xfrm>
          <a:ln>
            <a:noFill/>
          </a:ln>
        </p:spPr>
        <p:txBody>
          <a:bodyPr anchor="b"/>
          <a:lstStyle>
            <a:lvl1pPr algn="l">
              <a:defRPr sz="2000" b="1">
                <a:ln w="3175">
                  <a:solidFill>
                    <a:schemeClr val="accent3">
                      <a:lumMod val="75000"/>
                    </a:schemeClr>
                  </a:solidFill>
                </a:ln>
                <a:solidFill>
                  <a:schemeClr val="bg2">
                    <a:lumMod val="60000"/>
                    <a:lumOff val="40000"/>
                  </a:schemeClr>
                </a:solidFill>
              </a:defRPr>
            </a:lvl1pPr>
          </a:lstStyle>
          <a:p>
            <a:r>
              <a:rPr lang="en-US" smtClean="0"/>
              <a:t>Click to edit Master title style</a:t>
            </a:r>
            <a:endParaRPr lang="en-US"/>
          </a:p>
        </p:txBody>
      </p:sp>
      <p:sp>
        <p:nvSpPr>
          <p:cNvPr id="3" name="Content Placeholder 2"/>
          <p:cNvSpPr>
            <a:spLocks noGrp="1"/>
          </p:cNvSpPr>
          <p:nvPr>
            <p:ph idx="1"/>
          </p:nvPr>
        </p:nvSpPr>
        <p:spPr>
          <a:xfrm>
            <a:off x="381000" y="381000"/>
            <a:ext cx="399010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400800" y="3538537"/>
            <a:ext cx="2438400" cy="3319463"/>
          </a:xfrm>
        </p:spPr>
        <p:txBody>
          <a:bodyPr/>
          <a:lstStyle>
            <a:lvl1pPr marL="0" indent="0">
              <a:buNone/>
              <a:defRPr sz="1400">
                <a:ln>
                  <a:solidFill>
                    <a:schemeClr val="bg1">
                      <a:lumMod val="95000"/>
                    </a:schemeClr>
                  </a:solidFill>
                </a:ln>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0B1AC4-55E6-48D5-821D-F68F3E06D709}" type="datetime1">
              <a:rPr lang="en-US" smtClean="0"/>
              <a:pPr/>
              <a:t>5/15/2012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 xmlns:p14="http://schemas.microsoft.com/office/powerpoint/2010/main" val="54760969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10"/>
          <p:cNvSpPr/>
          <p:nvPr userDrawn="1"/>
        </p:nvSpPr>
        <p:spPr>
          <a:xfrm rot="16200000">
            <a:off x="2544984" y="94044"/>
            <a:ext cx="7025832" cy="6629400"/>
          </a:xfrm>
          <a:custGeom>
            <a:avLst/>
            <a:gdLst>
              <a:gd name="connsiteX0" fmla="*/ 0 w 9144000"/>
              <a:gd name="connsiteY0" fmla="*/ 0 h 2895600"/>
              <a:gd name="connsiteX1" fmla="*/ 9144000 w 9144000"/>
              <a:gd name="connsiteY1" fmla="*/ 0 h 2895600"/>
              <a:gd name="connsiteX2" fmla="*/ 9144000 w 9144000"/>
              <a:gd name="connsiteY2" fmla="*/ 2895600 h 2895600"/>
              <a:gd name="connsiteX3" fmla="*/ 0 w 9144000"/>
              <a:gd name="connsiteY3" fmla="*/ 2895600 h 2895600"/>
              <a:gd name="connsiteX4" fmla="*/ 0 w 9144000"/>
              <a:gd name="connsiteY4" fmla="*/ 0 h 2895600"/>
              <a:gd name="connsiteX0" fmla="*/ 0 w 9144000"/>
              <a:gd name="connsiteY0" fmla="*/ 1229990 h 2895600"/>
              <a:gd name="connsiteX1" fmla="*/ 9144000 w 9144000"/>
              <a:gd name="connsiteY1" fmla="*/ 0 h 2895600"/>
              <a:gd name="connsiteX2" fmla="*/ 9144000 w 9144000"/>
              <a:gd name="connsiteY2" fmla="*/ 2895600 h 2895600"/>
              <a:gd name="connsiteX3" fmla="*/ 0 w 9144000"/>
              <a:gd name="connsiteY3" fmla="*/ 2895600 h 2895600"/>
              <a:gd name="connsiteX4" fmla="*/ 0 w 9144000"/>
              <a:gd name="connsiteY4" fmla="*/ 1229990 h 2895600"/>
              <a:gd name="connsiteX0" fmla="*/ 0 w 9144000"/>
              <a:gd name="connsiteY0" fmla="*/ 1229990 h 2895600"/>
              <a:gd name="connsiteX1" fmla="*/ 704007 w 9144000"/>
              <a:gd name="connsiteY1" fmla="*/ 1151766 h 2895600"/>
              <a:gd name="connsiteX2" fmla="*/ 9144000 w 9144000"/>
              <a:gd name="connsiteY2" fmla="*/ 0 h 2895600"/>
              <a:gd name="connsiteX3" fmla="*/ 9144000 w 9144000"/>
              <a:gd name="connsiteY3" fmla="*/ 2895600 h 2895600"/>
              <a:gd name="connsiteX4" fmla="*/ 0 w 9144000"/>
              <a:gd name="connsiteY4" fmla="*/ 2895600 h 2895600"/>
              <a:gd name="connsiteX5" fmla="*/ 0 w 9144000"/>
              <a:gd name="connsiteY5" fmla="*/ 1229990 h 2895600"/>
              <a:gd name="connsiteX0" fmla="*/ 0 w 9144000"/>
              <a:gd name="connsiteY0" fmla="*/ 1229990 h 2895600"/>
              <a:gd name="connsiteX1" fmla="*/ 2249586 w 9144000"/>
              <a:gd name="connsiteY1" fmla="*/ 1548276 h 2895600"/>
              <a:gd name="connsiteX2" fmla="*/ 9144000 w 9144000"/>
              <a:gd name="connsiteY2" fmla="*/ 0 h 2895600"/>
              <a:gd name="connsiteX3" fmla="*/ 9144000 w 9144000"/>
              <a:gd name="connsiteY3" fmla="*/ 2895600 h 2895600"/>
              <a:gd name="connsiteX4" fmla="*/ 0 w 9144000"/>
              <a:gd name="connsiteY4" fmla="*/ 2895600 h 2895600"/>
              <a:gd name="connsiteX5" fmla="*/ 0 w 9144000"/>
              <a:gd name="connsiteY5" fmla="*/ 1229990 h 2895600"/>
              <a:gd name="connsiteX0" fmla="*/ 0 w 9144000"/>
              <a:gd name="connsiteY0" fmla="*/ 1229990 h 2895600"/>
              <a:gd name="connsiteX1" fmla="*/ 2249586 w 9144000"/>
              <a:gd name="connsiteY1" fmla="*/ 1548276 h 2895600"/>
              <a:gd name="connsiteX2" fmla="*/ 5882910 w 9144000"/>
              <a:gd name="connsiteY2" fmla="*/ 730981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24000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24000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32092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32092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32092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67149"/>
              <a:gd name="connsiteY0" fmla="*/ 280865 h 1946475"/>
              <a:gd name="connsiteX1" fmla="*/ 2419519 w 9167149"/>
              <a:gd name="connsiteY1" fmla="*/ 582967 h 1946475"/>
              <a:gd name="connsiteX2" fmla="*/ 6546457 w 9167149"/>
              <a:gd name="connsiteY2" fmla="*/ 65078 h 1946475"/>
              <a:gd name="connsiteX3" fmla="*/ 9167149 w 9167149"/>
              <a:gd name="connsiteY3" fmla="*/ 0 h 1946475"/>
              <a:gd name="connsiteX4" fmla="*/ 9144000 w 9167149"/>
              <a:gd name="connsiteY4" fmla="*/ 1946475 h 1946475"/>
              <a:gd name="connsiteX5" fmla="*/ 0 w 9167149"/>
              <a:gd name="connsiteY5" fmla="*/ 1946475 h 1946475"/>
              <a:gd name="connsiteX6" fmla="*/ 0 w 9167149"/>
              <a:gd name="connsiteY6" fmla="*/ 280865 h 1946475"/>
              <a:gd name="connsiteX0" fmla="*/ 0 w 9167149"/>
              <a:gd name="connsiteY0" fmla="*/ 280865 h 1946475"/>
              <a:gd name="connsiteX1" fmla="*/ 2419519 w 9167149"/>
              <a:gd name="connsiteY1" fmla="*/ 582967 h 1946475"/>
              <a:gd name="connsiteX2" fmla="*/ 6523307 w 9167149"/>
              <a:gd name="connsiteY2" fmla="*/ 250273 h 1946475"/>
              <a:gd name="connsiteX3" fmla="*/ 9167149 w 9167149"/>
              <a:gd name="connsiteY3" fmla="*/ 0 h 1946475"/>
              <a:gd name="connsiteX4" fmla="*/ 9144000 w 9167149"/>
              <a:gd name="connsiteY4" fmla="*/ 1946475 h 1946475"/>
              <a:gd name="connsiteX5" fmla="*/ 0 w 9167149"/>
              <a:gd name="connsiteY5" fmla="*/ 1946475 h 1946475"/>
              <a:gd name="connsiteX6" fmla="*/ 0 w 9167149"/>
              <a:gd name="connsiteY6" fmla="*/ 280865 h 1946475"/>
              <a:gd name="connsiteX0" fmla="*/ 0 w 9167149"/>
              <a:gd name="connsiteY0" fmla="*/ 323019 h 1988629"/>
              <a:gd name="connsiteX1" fmla="*/ 2419519 w 9167149"/>
              <a:gd name="connsiteY1" fmla="*/ 625121 h 1988629"/>
              <a:gd name="connsiteX2" fmla="*/ 9167149 w 9167149"/>
              <a:gd name="connsiteY2" fmla="*/ 42154 h 1988629"/>
              <a:gd name="connsiteX3" fmla="*/ 9144000 w 9167149"/>
              <a:gd name="connsiteY3" fmla="*/ 1988629 h 1988629"/>
              <a:gd name="connsiteX4" fmla="*/ 0 w 9167149"/>
              <a:gd name="connsiteY4" fmla="*/ 1988629 h 1988629"/>
              <a:gd name="connsiteX5" fmla="*/ 0 w 9167149"/>
              <a:gd name="connsiteY5" fmla="*/ 323019 h 1988629"/>
              <a:gd name="connsiteX0" fmla="*/ 0 w 9155574"/>
              <a:gd name="connsiteY0" fmla="*/ 0 h 1665610"/>
              <a:gd name="connsiteX1" fmla="*/ 2419519 w 9155574"/>
              <a:gd name="connsiteY1" fmla="*/ 302102 h 1665610"/>
              <a:gd name="connsiteX2" fmla="*/ 9155574 w 9155574"/>
              <a:gd name="connsiteY2" fmla="*/ 251570 h 1665610"/>
              <a:gd name="connsiteX3" fmla="*/ 9144000 w 9155574"/>
              <a:gd name="connsiteY3" fmla="*/ 1665610 h 1665610"/>
              <a:gd name="connsiteX4" fmla="*/ 0 w 9155574"/>
              <a:gd name="connsiteY4" fmla="*/ 1665610 h 1665610"/>
              <a:gd name="connsiteX5" fmla="*/ 0 w 9155574"/>
              <a:gd name="connsiteY5" fmla="*/ 0 h 1665610"/>
              <a:gd name="connsiteX0" fmla="*/ 0 w 9167150"/>
              <a:gd name="connsiteY0" fmla="*/ 0 h 4848648"/>
              <a:gd name="connsiteX1" fmla="*/ 2419519 w 9167150"/>
              <a:gd name="connsiteY1" fmla="*/ 302102 h 4848648"/>
              <a:gd name="connsiteX2" fmla="*/ 9155574 w 9167150"/>
              <a:gd name="connsiteY2" fmla="*/ 251570 h 4848648"/>
              <a:gd name="connsiteX3" fmla="*/ 9167150 w 9167150"/>
              <a:gd name="connsiteY3" fmla="*/ 4848648 h 4848648"/>
              <a:gd name="connsiteX4" fmla="*/ 0 w 9167150"/>
              <a:gd name="connsiteY4" fmla="*/ 1665610 h 4848648"/>
              <a:gd name="connsiteX5" fmla="*/ 0 w 9167150"/>
              <a:gd name="connsiteY5" fmla="*/ 0 h 4848648"/>
              <a:gd name="connsiteX0" fmla="*/ 0 w 9167150"/>
              <a:gd name="connsiteY0" fmla="*/ 0 h 4848648"/>
              <a:gd name="connsiteX1" fmla="*/ 2419519 w 9167150"/>
              <a:gd name="connsiteY1" fmla="*/ 302102 h 4848648"/>
              <a:gd name="connsiteX2" fmla="*/ 9155574 w 9167150"/>
              <a:gd name="connsiteY2" fmla="*/ 251570 h 4848648"/>
              <a:gd name="connsiteX3" fmla="*/ 9167150 w 9167150"/>
              <a:gd name="connsiteY3" fmla="*/ 4848648 h 4848648"/>
              <a:gd name="connsiteX4" fmla="*/ 11575 w 9167150"/>
              <a:gd name="connsiteY4" fmla="*/ 4825499 h 4848648"/>
              <a:gd name="connsiteX5" fmla="*/ 0 w 9167150"/>
              <a:gd name="connsiteY5" fmla="*/ 0 h 4848648"/>
              <a:gd name="connsiteX0" fmla="*/ 3630 w 9170780"/>
              <a:gd name="connsiteY0" fmla="*/ 0 h 4852739"/>
              <a:gd name="connsiteX1" fmla="*/ 2423149 w 9170780"/>
              <a:gd name="connsiteY1" fmla="*/ 302102 h 4852739"/>
              <a:gd name="connsiteX2" fmla="*/ 9159204 w 9170780"/>
              <a:gd name="connsiteY2" fmla="*/ 251570 h 4852739"/>
              <a:gd name="connsiteX3" fmla="*/ 9170780 w 9170780"/>
              <a:gd name="connsiteY3" fmla="*/ 4848648 h 4852739"/>
              <a:gd name="connsiteX4" fmla="*/ 867 w 9170780"/>
              <a:gd name="connsiteY4" fmla="*/ 4852739 h 4852739"/>
              <a:gd name="connsiteX5" fmla="*/ 3630 w 9170780"/>
              <a:gd name="connsiteY5" fmla="*/ 0 h 485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0780" h="4852739">
                <a:moveTo>
                  <a:pt x="3630" y="0"/>
                </a:moveTo>
                <a:cubicBezTo>
                  <a:pt x="451389" y="74851"/>
                  <a:pt x="897220" y="260174"/>
                  <a:pt x="2423149" y="302102"/>
                </a:cubicBezTo>
                <a:cubicBezTo>
                  <a:pt x="3949078" y="344030"/>
                  <a:pt x="8038457" y="24319"/>
                  <a:pt x="9159204" y="251570"/>
                </a:cubicBezTo>
                <a:cubicBezTo>
                  <a:pt x="9163063" y="1783929"/>
                  <a:pt x="9166921" y="3316289"/>
                  <a:pt x="9170780" y="4848648"/>
                </a:cubicBezTo>
                <a:lnTo>
                  <a:pt x="867" y="4852739"/>
                </a:lnTo>
                <a:cubicBezTo>
                  <a:pt x="-2991" y="3244239"/>
                  <a:pt x="7488" y="1608500"/>
                  <a:pt x="3630" y="0"/>
                </a:cubicBezTo>
                <a:close/>
              </a:path>
            </a:pathLst>
          </a:custGeom>
          <a:gradFill flip="none" rotWithShape="1">
            <a:gsLst>
              <a:gs pos="0">
                <a:schemeClr val="bg1">
                  <a:lumMod val="75000"/>
                  <a:alpha val="90000"/>
                </a:schemeClr>
              </a:gs>
              <a:gs pos="32000">
                <a:schemeClr val="bg1"/>
              </a:gs>
              <a:gs pos="18000">
                <a:schemeClr val="bg1"/>
              </a:gs>
              <a:gs pos="100000">
                <a:schemeClr val="bg1"/>
              </a:gs>
            </a:gsLst>
            <a:lin ang="5400000" scaled="0"/>
            <a:tileRect/>
          </a:gradFill>
          <a:ln>
            <a:noFill/>
          </a:ln>
          <a:scene3d>
            <a:camera prst="orthographicFront"/>
            <a:lightRig rig="threePt" dir="t"/>
          </a:scene3d>
          <a:sp3d extrusionH="120650">
            <a:bevelT/>
            <a:extrusionClr>
              <a:schemeClr val="accent1">
                <a:lumMod val="75000"/>
              </a:schemeClr>
            </a:extrusionClr>
            <a:contourClr>
              <a:schemeClr val="tx1">
                <a:lumMod val="95000"/>
                <a:lumOff val="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200400" y="0"/>
            <a:ext cx="6477000" cy="944562"/>
          </a:xfrm>
          <a:noFill/>
        </p:spPr>
        <p:txBody>
          <a:bodyPr vert="horz" lIns="91440" tIns="45720" rIns="91440" bIns="45720" rtlCol="0" anchor="ctr">
            <a:normAutofit/>
          </a:bodyPr>
          <a:lstStyle>
            <a:lvl1pPr>
              <a:defRPr lang="en-US">
                <a:ln>
                  <a:solidFill>
                    <a:schemeClr val="tx1">
                      <a:lumMod val="95000"/>
                      <a:lumOff val="5000"/>
                    </a:schemeClr>
                  </a:solidFill>
                </a:ln>
                <a:solidFill>
                  <a:schemeClr val="accent3">
                    <a:lumMod val="60000"/>
                    <a:lumOff val="40000"/>
                  </a:schemeClr>
                </a:solidFill>
              </a:defRPr>
            </a:lvl1pPr>
          </a:lstStyle>
          <a:p>
            <a:pPr lvl="0"/>
            <a:r>
              <a:rPr lang="en-US" smtClean="0"/>
              <a:t>Click to edit Master title style</a:t>
            </a:r>
            <a:endParaRPr lang="en-US" dirty="0"/>
          </a:p>
        </p:txBody>
      </p:sp>
      <p:sp>
        <p:nvSpPr>
          <p:cNvPr id="3" name="Content Placeholder 2"/>
          <p:cNvSpPr>
            <a:spLocks noGrp="1"/>
          </p:cNvSpPr>
          <p:nvPr>
            <p:ph sz="half" idx="1"/>
          </p:nvPr>
        </p:nvSpPr>
        <p:spPr>
          <a:xfrm>
            <a:off x="2743200" y="1224310"/>
            <a:ext cx="3048000" cy="4754563"/>
          </a:xfrm>
          <a:noFill/>
        </p:spPr>
        <p:txBody>
          <a:bodyPr/>
          <a:lstStyle>
            <a:lvl1pPr>
              <a:defRPr sz="2800">
                <a:solidFill>
                  <a:schemeClr val="tx1">
                    <a:lumMod val="95000"/>
                    <a:lumOff val="5000"/>
                  </a:schemeClr>
                </a:solidFill>
              </a:defRPr>
            </a:lvl1pPr>
            <a:lvl2pPr>
              <a:defRPr sz="2400">
                <a:solidFill>
                  <a:schemeClr val="tx1">
                    <a:lumMod val="95000"/>
                    <a:lumOff val="5000"/>
                  </a:schemeClr>
                </a:solidFill>
              </a:defRPr>
            </a:lvl2pPr>
            <a:lvl3pPr>
              <a:defRPr sz="2000">
                <a:solidFill>
                  <a:schemeClr val="tx1">
                    <a:lumMod val="95000"/>
                    <a:lumOff val="5000"/>
                  </a:schemeClr>
                </a:solidFill>
              </a:defRPr>
            </a:lvl3pPr>
            <a:lvl4pPr>
              <a:defRPr sz="1800">
                <a:solidFill>
                  <a:schemeClr val="tx1">
                    <a:lumMod val="95000"/>
                    <a:lumOff val="5000"/>
                  </a:schemeClr>
                </a:solidFill>
              </a:defRPr>
            </a:lvl4pPr>
            <a:lvl5pPr>
              <a:defRPr sz="1800">
                <a:solidFill>
                  <a:schemeClr val="tx1">
                    <a:lumMod val="95000"/>
                    <a:lumOff val="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0" y="1224310"/>
            <a:ext cx="3048000" cy="4754563"/>
          </a:xfrm>
          <a:noFill/>
        </p:spPr>
        <p:txBody>
          <a:bodyPr/>
          <a:lstStyle>
            <a:lvl1pPr>
              <a:defRPr sz="2800">
                <a:solidFill>
                  <a:schemeClr val="tx1">
                    <a:lumMod val="95000"/>
                    <a:lumOff val="5000"/>
                  </a:schemeClr>
                </a:solidFill>
              </a:defRPr>
            </a:lvl1pPr>
            <a:lvl2pPr>
              <a:defRPr sz="2400">
                <a:solidFill>
                  <a:schemeClr val="tx1">
                    <a:lumMod val="95000"/>
                    <a:lumOff val="5000"/>
                  </a:schemeClr>
                </a:solidFill>
              </a:defRPr>
            </a:lvl2pPr>
            <a:lvl3pPr>
              <a:defRPr sz="2000">
                <a:solidFill>
                  <a:schemeClr val="tx1">
                    <a:lumMod val="95000"/>
                    <a:lumOff val="5000"/>
                  </a:schemeClr>
                </a:solidFill>
              </a:defRPr>
            </a:lvl3pPr>
            <a:lvl4pPr>
              <a:defRPr sz="1800">
                <a:solidFill>
                  <a:schemeClr val="tx1">
                    <a:lumMod val="95000"/>
                    <a:lumOff val="5000"/>
                  </a:schemeClr>
                </a:solidFill>
              </a:defRPr>
            </a:lvl4pPr>
            <a:lvl5pPr>
              <a:defRPr sz="1800">
                <a:solidFill>
                  <a:schemeClr val="tx1">
                    <a:lumMod val="95000"/>
                    <a:lumOff val="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26E2B09-917C-4CE8-84A4-CF423B837BAE}" type="datetime1">
              <a:rPr lang="en-US" smtClean="0"/>
              <a:pPr/>
              <a:t>5/15/2012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 xmlns:p14="http://schemas.microsoft.com/office/powerpoint/2010/main" val="360242280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00400" y="685800"/>
            <a:ext cx="4953000" cy="639762"/>
          </a:xfrm>
        </p:spPr>
        <p:txBody>
          <a:bodyPr anchor="b"/>
          <a:lstStyle>
            <a:lvl1pPr marL="0" indent="0">
              <a:buNone/>
              <a:defRPr sz="2400" b="1">
                <a:ln w="3175">
                  <a:solidFill>
                    <a:schemeClr val="accent3">
                      <a:lumMod val="20000"/>
                      <a:lumOff val="80000"/>
                    </a:schemeClr>
                  </a:solidFill>
                </a:ln>
                <a:solidFill>
                  <a:schemeClr val="bg1">
                    <a:lumMod val="9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 name="Title 1"/>
          <p:cNvSpPr>
            <a:spLocks noGrp="1"/>
          </p:cNvSpPr>
          <p:nvPr>
            <p:ph type="title"/>
          </p:nvPr>
        </p:nvSpPr>
        <p:spPr>
          <a:xfrm>
            <a:off x="3124200" y="152400"/>
            <a:ext cx="6477000" cy="944562"/>
          </a:xfrm>
        </p:spPr>
        <p:txBody>
          <a:bodyPr/>
          <a:lstStyle>
            <a:lvl1pPr algn="l">
              <a:defRPr>
                <a:ln>
                  <a:solidFill>
                    <a:schemeClr val="accent3">
                      <a:lumMod val="75000"/>
                    </a:schemeClr>
                  </a:solidFill>
                </a:ln>
                <a:solidFill>
                  <a:schemeClr val="bg2">
                    <a:lumMod val="60000"/>
                    <a:lumOff val="40000"/>
                  </a:schemeClr>
                </a:solidFill>
              </a:defRPr>
            </a:lvl1pPr>
          </a:lstStyle>
          <a:p>
            <a:r>
              <a:rPr lang="en-US" smtClean="0"/>
              <a:t>Click to edit Master title style</a:t>
            </a:r>
            <a:endParaRPr lang="en-US" dirty="0"/>
          </a:p>
        </p:txBody>
      </p:sp>
      <p:sp>
        <p:nvSpPr>
          <p:cNvPr id="4" name="Content Placeholder 3"/>
          <p:cNvSpPr>
            <a:spLocks noGrp="1"/>
          </p:cNvSpPr>
          <p:nvPr>
            <p:ph sz="half" idx="2"/>
          </p:nvPr>
        </p:nvSpPr>
        <p:spPr>
          <a:xfrm>
            <a:off x="2438400" y="1752600"/>
            <a:ext cx="6705600" cy="3951288"/>
          </a:xfrm>
        </p:spPr>
        <p:txBody>
          <a:bodyPr/>
          <a:lstStyle>
            <a:lvl1pPr>
              <a:defRPr sz="2400">
                <a:solidFill>
                  <a:schemeClr val="bg1">
                    <a:lumMod val="95000"/>
                  </a:schemeClr>
                </a:solidFill>
              </a:defRPr>
            </a:lvl1pPr>
            <a:lvl2pPr>
              <a:defRPr sz="2000">
                <a:solidFill>
                  <a:schemeClr val="bg1">
                    <a:lumMod val="95000"/>
                  </a:schemeClr>
                </a:solidFill>
              </a:defRPr>
            </a:lvl2pPr>
            <a:lvl3pPr>
              <a:defRPr sz="1800">
                <a:solidFill>
                  <a:schemeClr val="bg1">
                    <a:lumMod val="95000"/>
                  </a:schemeClr>
                </a:solidFill>
              </a:defRPr>
            </a:lvl3pPr>
            <a:lvl4pPr>
              <a:defRPr sz="1600">
                <a:solidFill>
                  <a:schemeClr val="bg1">
                    <a:lumMod val="95000"/>
                  </a:schemeClr>
                </a:solidFill>
              </a:defRPr>
            </a:lvl4pPr>
            <a:lvl5pPr>
              <a:defRPr sz="1600">
                <a:solidFill>
                  <a:schemeClr val="bg1">
                    <a:lumMod val="95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2286000" y="3551238"/>
            <a:ext cx="3200400" cy="639762"/>
          </a:xfrm>
        </p:spPr>
        <p:txBody>
          <a:bodyPr anchor="b"/>
          <a:lstStyle>
            <a:lvl1pPr marL="0" indent="0">
              <a:buNone/>
              <a:defRPr sz="2400" b="1">
                <a:ln w="3175">
                  <a:solidFill>
                    <a:schemeClr val="accent3">
                      <a:lumMod val="40000"/>
                      <a:lumOff val="60000"/>
                    </a:schemeClr>
                  </a:solidFill>
                </a:ln>
                <a:solidFill>
                  <a:schemeClr val="bg1">
                    <a:lumMod val="9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438400" y="4430712"/>
            <a:ext cx="6705600" cy="3951288"/>
          </a:xfrm>
        </p:spPr>
        <p:txBody>
          <a:bodyPr/>
          <a:lstStyle>
            <a:lvl1pPr>
              <a:defRPr sz="2400">
                <a:solidFill>
                  <a:schemeClr val="bg1">
                    <a:lumMod val="95000"/>
                  </a:schemeClr>
                </a:solidFill>
              </a:defRPr>
            </a:lvl1pPr>
            <a:lvl2pPr>
              <a:defRPr sz="2000">
                <a:solidFill>
                  <a:schemeClr val="bg1">
                    <a:lumMod val="95000"/>
                  </a:schemeClr>
                </a:solidFill>
              </a:defRPr>
            </a:lvl2pPr>
            <a:lvl3pPr>
              <a:defRPr sz="1800">
                <a:solidFill>
                  <a:schemeClr val="bg1">
                    <a:lumMod val="95000"/>
                  </a:schemeClr>
                </a:solidFill>
              </a:defRPr>
            </a:lvl3pPr>
            <a:lvl4pPr>
              <a:defRPr sz="1600">
                <a:solidFill>
                  <a:schemeClr val="bg1">
                    <a:lumMod val="95000"/>
                  </a:schemeClr>
                </a:solidFill>
              </a:defRPr>
            </a:lvl4pPr>
            <a:lvl5pPr>
              <a:defRPr sz="1600">
                <a:solidFill>
                  <a:schemeClr val="bg1">
                    <a:lumMod val="95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2E432E-D556-49B1-AA44-0ADD980DBED8}" type="datetime1">
              <a:rPr lang="en-US" smtClean="0"/>
              <a:pPr/>
              <a:t>5/15/2012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 xmlns:p14="http://schemas.microsoft.com/office/powerpoint/2010/main" val="408406770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124200" y="152400"/>
            <a:ext cx="6477000" cy="944562"/>
          </a:xfrm>
        </p:spPr>
        <p:txBody>
          <a:bodyPr/>
          <a:lstStyle>
            <a:lvl1pPr>
              <a:defRPr>
                <a:ln>
                  <a:solidFill>
                    <a:schemeClr val="accent3">
                      <a:lumMod val="75000"/>
                    </a:schemeClr>
                  </a:solidFill>
                </a:ln>
                <a:solidFill>
                  <a:schemeClr val="bg2">
                    <a:lumMod val="60000"/>
                    <a:lumOff val="40000"/>
                  </a:schemeClr>
                </a:solidFill>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11AE94-C42D-430C-B655-059880745D40}" type="datetime1">
              <a:rPr lang="en-US" smtClean="0"/>
              <a:pPr/>
              <a:t>5/15/2012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 xmlns:p14="http://schemas.microsoft.com/office/powerpoint/2010/main" val="340942839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1BECF5-ED84-44E3-919B-70E0B2BFCC76}" type="datetime1">
              <a:rPr lang="en-US" smtClean="0"/>
              <a:pPr/>
              <a:t>5/15/2012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 xmlns:p14="http://schemas.microsoft.com/office/powerpoint/2010/main" val="365205032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2800" y="4495800"/>
            <a:ext cx="5486400" cy="566738"/>
          </a:xfrm>
        </p:spPr>
        <p:txBody>
          <a:bodyPr anchor="b"/>
          <a:lstStyle>
            <a:lvl1pPr algn="l">
              <a:defRPr sz="2000" b="1">
                <a:ln w="3175">
                  <a:solidFill>
                    <a:schemeClr val="accent3">
                      <a:lumMod val="75000"/>
                    </a:schemeClr>
                  </a:solidFill>
                </a:ln>
                <a:solidFill>
                  <a:schemeClr val="bg2">
                    <a:lumMod val="60000"/>
                    <a:lumOff val="40000"/>
                  </a:schemeClr>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3352800" y="4572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3352800" y="5062538"/>
            <a:ext cx="5486400" cy="804862"/>
          </a:xfrm>
        </p:spPr>
        <p:txBody>
          <a:bodyPr/>
          <a:lstStyle>
            <a:lvl1pPr marL="0" indent="0">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FD0C21-56B7-41F5-87F4-09CB38B82F8A}" type="datetime1">
              <a:rPr lang="en-US" smtClean="0"/>
              <a:pPr/>
              <a:t>5/15/2012</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4DE186-3112-4AB8-AF78-FDBC8ACE92CB}" type="slidenum">
              <a:rPr lang="en-US" smtClean="0"/>
              <a:pPr/>
              <a:t>‹#›</a:t>
            </a:fld>
            <a:endParaRPr lang="en-US"/>
          </a:p>
        </p:txBody>
      </p:sp>
    </p:spTree>
    <p:extLst>
      <p:ext uri="{BB962C8B-B14F-4D97-AF65-F5344CB8AC3E}">
        <p14:creationId xmlns="" xmlns:p14="http://schemas.microsoft.com/office/powerpoint/2010/main" val="269928127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657600" y="3535362"/>
            <a:ext cx="5486400" cy="838200"/>
          </a:xfrm>
        </p:spPr>
        <p:txBody>
          <a:bodyPr>
            <a:normAutofit/>
          </a:bodyPr>
          <a:lstStyle>
            <a:lvl1pPr marL="57150" indent="0">
              <a:buFontTx/>
              <a:buNone/>
              <a:defRPr sz="1800" baseline="0">
                <a:solidFill>
                  <a:schemeClr val="bg1">
                    <a:lumMod val="95000"/>
                  </a:schemeClr>
                </a:solidFill>
              </a:defRPr>
            </a:lvl1pPr>
          </a:lstStyle>
          <a:p>
            <a:pPr lvl="0"/>
            <a:r>
              <a:rPr lang="en-US" smtClean="0"/>
              <a:t>Click to edit Master text styles</a:t>
            </a:r>
          </a:p>
        </p:txBody>
      </p:sp>
      <p:sp>
        <p:nvSpPr>
          <p:cNvPr id="12" name="Text Placeholder 8"/>
          <p:cNvSpPr>
            <a:spLocks noGrp="1"/>
          </p:cNvSpPr>
          <p:nvPr>
            <p:ph type="body" sz="quarter" idx="16"/>
          </p:nvPr>
        </p:nvSpPr>
        <p:spPr>
          <a:xfrm>
            <a:off x="3352800" y="1706562"/>
            <a:ext cx="5486400" cy="838200"/>
          </a:xfrm>
        </p:spPr>
        <p:txBody>
          <a:bodyPr>
            <a:normAutofit/>
          </a:bodyPr>
          <a:lstStyle>
            <a:lvl1pPr marL="57150" indent="0">
              <a:buFontTx/>
              <a:buNone/>
              <a:defRPr sz="1800" baseline="0">
                <a:solidFill>
                  <a:schemeClr val="bg1">
                    <a:lumMod val="95000"/>
                  </a:schemeClr>
                </a:solidFill>
              </a:defRPr>
            </a:lvl1pPr>
          </a:lstStyle>
          <a:p>
            <a:pPr lvl="0"/>
            <a:r>
              <a:rPr lang="en-US" smtClean="0"/>
              <a:t>Click to edit Master text styles</a:t>
            </a:r>
          </a:p>
        </p:txBody>
      </p:sp>
      <p:sp>
        <p:nvSpPr>
          <p:cNvPr id="14" name="Text Placeholder 8"/>
          <p:cNvSpPr>
            <a:spLocks noGrp="1"/>
          </p:cNvSpPr>
          <p:nvPr>
            <p:ph type="body" sz="quarter" idx="17"/>
          </p:nvPr>
        </p:nvSpPr>
        <p:spPr>
          <a:xfrm>
            <a:off x="3505200" y="2620962"/>
            <a:ext cx="5486400" cy="838200"/>
          </a:xfrm>
        </p:spPr>
        <p:txBody>
          <a:bodyPr>
            <a:normAutofit/>
          </a:bodyPr>
          <a:lstStyle>
            <a:lvl1pPr marL="57150" indent="0">
              <a:buFontTx/>
              <a:buNone/>
              <a:defRPr sz="1800" baseline="0">
                <a:solidFill>
                  <a:schemeClr val="bg1">
                    <a:lumMod val="95000"/>
                  </a:schemeClr>
                </a:solidFill>
              </a:defRPr>
            </a:lvl1pPr>
          </a:lstStyle>
          <a:p>
            <a:pPr lvl="0"/>
            <a:r>
              <a:rPr lang="en-US" smtClean="0"/>
              <a:t>Click to edit Master text styles</a:t>
            </a:r>
          </a:p>
        </p:txBody>
      </p:sp>
      <p:sp>
        <p:nvSpPr>
          <p:cNvPr id="15" name="Text Placeholder 8"/>
          <p:cNvSpPr>
            <a:spLocks noGrp="1"/>
          </p:cNvSpPr>
          <p:nvPr>
            <p:ph type="body" sz="quarter" idx="18"/>
          </p:nvPr>
        </p:nvSpPr>
        <p:spPr>
          <a:xfrm>
            <a:off x="3810000" y="4449762"/>
            <a:ext cx="5486400" cy="838200"/>
          </a:xfrm>
        </p:spPr>
        <p:txBody>
          <a:bodyPr>
            <a:normAutofit/>
          </a:bodyPr>
          <a:lstStyle>
            <a:lvl1pPr marL="57150" indent="0">
              <a:buFontTx/>
              <a:buNone/>
              <a:defRPr sz="1800" baseline="0">
                <a:solidFill>
                  <a:schemeClr val="bg1">
                    <a:lumMod val="95000"/>
                  </a:schemeClr>
                </a:solidFill>
              </a:defRPr>
            </a:lvl1pPr>
          </a:lstStyle>
          <a:p>
            <a:pPr lvl="0"/>
            <a:r>
              <a:rPr lang="en-US" smtClean="0"/>
              <a:t>Click to edit Master text styles</a:t>
            </a:r>
          </a:p>
        </p:txBody>
      </p:sp>
      <p:sp>
        <p:nvSpPr>
          <p:cNvPr id="13" name="Text Placeholder 10"/>
          <p:cNvSpPr>
            <a:spLocks noGrp="1"/>
          </p:cNvSpPr>
          <p:nvPr>
            <p:ph type="body" sz="quarter" idx="13"/>
          </p:nvPr>
        </p:nvSpPr>
        <p:spPr>
          <a:xfrm>
            <a:off x="3276600" y="944562"/>
            <a:ext cx="5486400" cy="457200"/>
          </a:xfrm>
        </p:spPr>
        <p:txBody>
          <a:bodyPr>
            <a:normAutofit/>
          </a:bodyPr>
          <a:lstStyle>
            <a:lvl1pPr algn="l">
              <a:buFontTx/>
              <a:buNone/>
              <a:defRPr sz="2400" b="1">
                <a:ln>
                  <a:solidFill>
                    <a:schemeClr val="accent3">
                      <a:lumMod val="20000"/>
                      <a:lumOff val="80000"/>
                    </a:schemeClr>
                  </a:solidFill>
                </a:ln>
                <a:solidFill>
                  <a:schemeClr val="bg2">
                    <a:lumMod val="20000"/>
                    <a:lumOff val="80000"/>
                  </a:schemeClr>
                </a:solidFill>
              </a:defRPr>
            </a:lvl1pPr>
          </a:lstStyle>
          <a:p>
            <a:pPr lvl="0"/>
            <a:r>
              <a:rPr lang="en-US" smtClean="0"/>
              <a:t>Click to edit Master text styles</a:t>
            </a:r>
          </a:p>
        </p:txBody>
      </p:sp>
      <p:sp>
        <p:nvSpPr>
          <p:cNvPr id="11" name="Title 1"/>
          <p:cNvSpPr>
            <a:spLocks noGrp="1"/>
          </p:cNvSpPr>
          <p:nvPr>
            <p:ph type="title"/>
          </p:nvPr>
        </p:nvSpPr>
        <p:spPr>
          <a:xfrm>
            <a:off x="3048000" y="152400"/>
            <a:ext cx="6477000" cy="944562"/>
          </a:xfrm>
        </p:spPr>
        <p:txBody>
          <a:bodyPr/>
          <a:lstStyle>
            <a:lvl1pPr algn="l">
              <a:defRPr>
                <a:ln>
                  <a:solidFill>
                    <a:schemeClr val="accent3">
                      <a:lumMod val="75000"/>
                    </a:schemeClr>
                  </a:solidFill>
                </a:ln>
                <a:solidFill>
                  <a:schemeClr val="bg2">
                    <a:lumMod val="60000"/>
                    <a:lumOff val="40000"/>
                  </a:schemeClr>
                </a:solidFill>
              </a:defRPr>
            </a:lvl1pPr>
          </a:lstStyle>
          <a:p>
            <a:r>
              <a:rPr lang="en-US" smtClean="0"/>
              <a:t>Click to edit Master title style</a:t>
            </a:r>
            <a:endParaRPr lang="en-US"/>
          </a:p>
        </p:txBody>
      </p:sp>
    </p:spTree>
    <p:extLst>
      <p:ext uri="{BB962C8B-B14F-4D97-AF65-F5344CB8AC3E}">
        <p14:creationId xmlns="" xmlns:p14="http://schemas.microsoft.com/office/powerpoint/2010/main" val="109098235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3352800" y="762000"/>
            <a:ext cx="4648200" cy="1676400"/>
          </a:xfrm>
        </p:spPr>
        <p:txBody>
          <a:bodyPr lIns="274320" tIns="0" rIns="182880" anchor="ctr">
            <a:normAutofit/>
          </a:bodyPr>
          <a:lstStyle>
            <a:lvl1pPr>
              <a:lnSpc>
                <a:spcPts val="2000"/>
              </a:lnSpc>
              <a:defRPr sz="18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2"/>
          </p:nvPr>
        </p:nvSpPr>
        <p:spPr>
          <a:xfrm>
            <a:off x="3352800" y="2667000"/>
            <a:ext cx="4648200" cy="1676400"/>
          </a:xfrm>
        </p:spPr>
        <p:txBody>
          <a:bodyPr lIns="274320" tIns="0" rIns="182880" anchor="ctr">
            <a:normAutofit/>
          </a:bodyPr>
          <a:lstStyle>
            <a:lvl1pPr>
              <a:lnSpc>
                <a:spcPts val="2000"/>
              </a:lnSpc>
              <a:defRPr sz="18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Content Placeholder 3"/>
          <p:cNvSpPr>
            <a:spLocks noGrp="1"/>
          </p:cNvSpPr>
          <p:nvPr>
            <p:ph sz="half" idx="14"/>
          </p:nvPr>
        </p:nvSpPr>
        <p:spPr>
          <a:xfrm>
            <a:off x="3352800" y="4419600"/>
            <a:ext cx="4648200" cy="1600200"/>
          </a:xfrm>
        </p:spPr>
        <p:txBody>
          <a:bodyPr lIns="274320" tIns="0" rIns="182880" anchor="ctr">
            <a:normAutofit/>
          </a:bodyPr>
          <a:lstStyle>
            <a:lvl1pPr marL="0" marR="0" indent="0" algn="l" defTabSz="914400" rtl="0" eaLnBrk="1" fontAlgn="auto" latinLnBrk="0" hangingPunct="1">
              <a:lnSpc>
                <a:spcPts val="2000"/>
              </a:lnSpc>
              <a:spcBef>
                <a:spcPct val="20000"/>
              </a:spcBef>
              <a:spcAft>
                <a:spcPts val="0"/>
              </a:spcAft>
              <a:buClrTx/>
              <a:buSzTx/>
              <a:buFontTx/>
              <a:buNone/>
              <a:tabLst/>
              <a:defRPr lang="en-US" sz="1800" kern="1200" dirty="0" smtClean="0">
                <a:solidFill>
                  <a:schemeClr val="bg1">
                    <a:lumMod val="95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marR="0" lvl="0" indent="0" algn="l" defTabSz="914400" rtl="0" eaLnBrk="1" fontAlgn="auto" latinLnBrk="0" hangingPunct="1">
              <a:lnSpc>
                <a:spcPts val="2000"/>
              </a:lnSpc>
              <a:spcBef>
                <a:spcPct val="20000"/>
              </a:spcBef>
              <a:spcAft>
                <a:spcPts val="0"/>
              </a:spcAft>
              <a:buClrTx/>
              <a:buSzTx/>
              <a:buFontTx/>
              <a:buNone/>
              <a:tabLst/>
              <a:defRPr/>
            </a:pPr>
            <a:r>
              <a:rPr lang="en-US" smtClean="0"/>
              <a:t>Click to edit Master text styles</a:t>
            </a:r>
          </a:p>
        </p:txBody>
      </p:sp>
      <p:sp>
        <p:nvSpPr>
          <p:cNvPr id="15" name="Content Placeholder 2"/>
          <p:cNvSpPr>
            <a:spLocks noGrp="1"/>
          </p:cNvSpPr>
          <p:nvPr>
            <p:ph sz="half" idx="15"/>
          </p:nvPr>
        </p:nvSpPr>
        <p:spPr>
          <a:xfrm>
            <a:off x="2819400" y="762000"/>
            <a:ext cx="1981200" cy="1676401"/>
          </a:xfrm>
        </p:spPr>
        <p:txBody>
          <a:bodyPr>
            <a:no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6" name="Content Placeholder 3"/>
          <p:cNvSpPr>
            <a:spLocks noGrp="1"/>
          </p:cNvSpPr>
          <p:nvPr>
            <p:ph sz="half" idx="16"/>
          </p:nvPr>
        </p:nvSpPr>
        <p:spPr>
          <a:xfrm>
            <a:off x="2819400" y="2514600"/>
            <a:ext cx="1981200" cy="1676401"/>
          </a:xfrm>
        </p:spPr>
        <p:txBody>
          <a:bodyPr>
            <a:norm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4" name="Content Placeholder 3"/>
          <p:cNvSpPr>
            <a:spLocks noGrp="1"/>
          </p:cNvSpPr>
          <p:nvPr>
            <p:ph sz="half" idx="17"/>
          </p:nvPr>
        </p:nvSpPr>
        <p:spPr>
          <a:xfrm>
            <a:off x="2819400" y="4267200"/>
            <a:ext cx="1981200" cy="1600200"/>
          </a:xfrm>
        </p:spPr>
        <p:txBody>
          <a:bodyPr>
            <a:normAutofit/>
          </a:bodyPr>
          <a:lstStyle>
            <a:lvl1pPr algn="r">
              <a:defRPr sz="2000">
                <a:solidFill>
                  <a:schemeClr val="accent1">
                    <a:lumMod val="5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2" name="Title 1"/>
          <p:cNvSpPr>
            <a:spLocks noGrp="1"/>
          </p:cNvSpPr>
          <p:nvPr>
            <p:ph type="title"/>
          </p:nvPr>
        </p:nvSpPr>
        <p:spPr>
          <a:xfrm>
            <a:off x="3124200" y="-152400"/>
            <a:ext cx="6477000" cy="944562"/>
          </a:xfrm>
        </p:spPr>
        <p:txBody>
          <a:bodyPr/>
          <a:lstStyle>
            <a:lvl1pPr>
              <a:defRPr>
                <a:ln>
                  <a:solidFill>
                    <a:schemeClr val="accent3">
                      <a:lumMod val="75000"/>
                    </a:schemeClr>
                  </a:solidFill>
                </a:ln>
                <a:solidFill>
                  <a:schemeClr val="bg2">
                    <a:lumMod val="60000"/>
                    <a:lumOff val="40000"/>
                  </a:schemeClr>
                </a:solidFill>
              </a:defRPr>
            </a:lvl1pPr>
          </a:lstStyle>
          <a:p>
            <a:r>
              <a:rPr lang="en-US" smtClean="0"/>
              <a:t>Click to edit Master title style</a:t>
            </a:r>
            <a:endParaRPr lang="en-US"/>
          </a:p>
        </p:txBody>
      </p:sp>
    </p:spTree>
    <p:extLst>
      <p:ext uri="{BB962C8B-B14F-4D97-AF65-F5344CB8AC3E}">
        <p14:creationId xmlns="" xmlns:p14="http://schemas.microsoft.com/office/powerpoint/2010/main" val="62174243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1">
                    <a:lumMod val="95000"/>
                  </a:schemeClr>
                </a:solidFill>
              </a:defRPr>
            </a:lvl1pPr>
          </a:lstStyle>
          <a:p>
            <a:endParaRPr lang="en-US" dirty="0"/>
          </a:p>
        </p:txBody>
      </p:sp>
      <p:sp>
        <p:nvSpPr>
          <p:cNvPr id="4" name="Slide Number Placeholder 3"/>
          <p:cNvSpPr>
            <a:spLocks noGrp="1"/>
          </p:cNvSpPr>
          <p:nvPr>
            <p:ph type="sldNum" sz="quarter" idx="11"/>
          </p:nvPr>
        </p:nvSpPr>
        <p:spPr/>
        <p:txBody>
          <a:bodyPr/>
          <a:lstStyle>
            <a:lvl1pPr>
              <a:defRPr>
                <a:solidFill>
                  <a:schemeClr val="bg1">
                    <a:lumMod val="95000"/>
                  </a:schemeClr>
                </a:solidFill>
              </a:defRPr>
            </a:lvl1pPr>
          </a:lstStyle>
          <a:p>
            <a:fld id="{81582BD6-FC20-4557-852B-8433F8572D30}" type="slidenum">
              <a:rPr lang="en-US" smtClean="0"/>
              <a:pPr/>
              <a:t>‹#›</a:t>
            </a:fld>
            <a:endParaRPr lang="en-US" dirty="0"/>
          </a:p>
        </p:txBody>
      </p:sp>
      <p:sp>
        <p:nvSpPr>
          <p:cNvPr id="6" name="Content Placeholder 3"/>
          <p:cNvSpPr>
            <a:spLocks noGrp="1"/>
          </p:cNvSpPr>
          <p:nvPr>
            <p:ph sz="half" idx="2"/>
          </p:nvPr>
        </p:nvSpPr>
        <p:spPr>
          <a:xfrm>
            <a:off x="914400" y="1747838"/>
            <a:ext cx="5105400" cy="2366962"/>
          </a:xfrm>
        </p:spPr>
        <p:txBody>
          <a:bodyPr>
            <a:normAutofit/>
          </a:bodyPr>
          <a:lstStyle>
            <a:lvl1pPr marL="0" indent="0" algn="l">
              <a:buFontTx/>
              <a:buNone/>
              <a:defRPr lang="en-US" sz="2000" kern="1200" dirty="0">
                <a:ln w="3175">
                  <a:noFill/>
                </a:ln>
                <a:solidFill>
                  <a:schemeClr val="bg1">
                    <a:lumMod val="95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smtClean="0"/>
              <a:t>Click to edit Master text styles</a:t>
            </a:r>
          </a:p>
          <a:p>
            <a:pPr marL="0" lvl="1" indent="0" algn="l" defTabSz="914400" rtl="0" eaLnBrk="1" latinLnBrk="0" hangingPunct="1">
              <a:spcBef>
                <a:spcPct val="20000"/>
              </a:spcBef>
              <a:buFontTx/>
              <a:buNone/>
            </a:pPr>
            <a:r>
              <a:rPr lang="en-US" smtClean="0"/>
              <a:t>Second level</a:t>
            </a:r>
          </a:p>
          <a:p>
            <a:pPr marL="0" lvl="2" indent="0" algn="l" defTabSz="914400" rtl="0" eaLnBrk="1" latinLnBrk="0" hangingPunct="1">
              <a:spcBef>
                <a:spcPct val="20000"/>
              </a:spcBef>
              <a:buFontTx/>
              <a:buNone/>
            </a:pPr>
            <a:r>
              <a:rPr lang="en-US" smtClean="0"/>
              <a:t>Third level</a:t>
            </a:r>
          </a:p>
          <a:p>
            <a:pPr marL="0" lvl="3" indent="0" algn="l" defTabSz="914400" rtl="0" eaLnBrk="1" latinLnBrk="0" hangingPunct="1">
              <a:spcBef>
                <a:spcPct val="20000"/>
              </a:spcBef>
              <a:buFontTx/>
              <a:buNone/>
            </a:pPr>
            <a:r>
              <a:rPr lang="en-US" smtClean="0"/>
              <a:t>Fourth level</a:t>
            </a:r>
          </a:p>
          <a:p>
            <a:pPr marL="0" lvl="4" indent="0" algn="l" defTabSz="914400" rtl="0" eaLnBrk="1" latinLnBrk="0" hangingPunct="1">
              <a:spcBef>
                <a:spcPct val="20000"/>
              </a:spcBef>
              <a:buFontTx/>
              <a:buNone/>
            </a:pPr>
            <a:r>
              <a:rPr lang="en-US" smtClean="0"/>
              <a:t>Fifth level</a:t>
            </a:r>
            <a:endParaRPr lang="en-US" dirty="0"/>
          </a:p>
        </p:txBody>
      </p:sp>
      <p:sp>
        <p:nvSpPr>
          <p:cNvPr id="9" name="Content Placeholder 2"/>
          <p:cNvSpPr>
            <a:spLocks noGrp="1"/>
          </p:cNvSpPr>
          <p:nvPr>
            <p:ph sz="half" idx="14"/>
          </p:nvPr>
        </p:nvSpPr>
        <p:spPr>
          <a:xfrm>
            <a:off x="5638800" y="1447800"/>
            <a:ext cx="3124200" cy="2352675"/>
          </a:xfrm>
        </p:spPr>
        <p:txBody>
          <a:bodyPr>
            <a:normAutofit/>
          </a:bodyPr>
          <a:lstStyle>
            <a:lvl1pPr>
              <a:defRPr lang="en-US" sz="2000" kern="1200" dirty="0">
                <a:solidFill>
                  <a:schemeClr val="bg1">
                    <a:lumMod val="95000"/>
                  </a:schemeClr>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smtClean="0"/>
              <a:t>Click to edit Master text styles</a:t>
            </a:r>
          </a:p>
        </p:txBody>
      </p:sp>
      <p:sp>
        <p:nvSpPr>
          <p:cNvPr id="13" name="Content Placeholder 3"/>
          <p:cNvSpPr>
            <a:spLocks noGrp="1"/>
          </p:cNvSpPr>
          <p:nvPr>
            <p:ph sz="half" idx="15"/>
          </p:nvPr>
        </p:nvSpPr>
        <p:spPr>
          <a:xfrm>
            <a:off x="914400" y="4343400"/>
            <a:ext cx="5105400" cy="2362200"/>
          </a:xfrm>
        </p:spPr>
        <p:txBody>
          <a:bodyPr>
            <a:normAutofit/>
          </a:bodyPr>
          <a:lstStyle>
            <a:lvl1pPr marL="0" indent="0" algn="l">
              <a:buFontTx/>
              <a:buNone/>
              <a:defRPr lang="en-US" sz="2000" kern="1200" dirty="0">
                <a:ln w="3175">
                  <a:noFill/>
                </a:ln>
                <a:solidFill>
                  <a:schemeClr val="bg1">
                    <a:lumMod val="95000"/>
                  </a:schemeClr>
                </a:solidFill>
                <a:latin typeface="+mn-lt"/>
                <a:ea typeface="+mn-ea"/>
                <a:cs typeface="+mn-cs"/>
              </a:defRPr>
            </a:lvl1pPr>
            <a:lvl2pPr marL="0" indent="0" algn="l">
              <a:buFontTx/>
              <a:buNone/>
              <a:defRPr sz="1600">
                <a:solidFill>
                  <a:schemeClr val="bg1"/>
                </a:solidFill>
              </a:defRPr>
            </a:lvl2pPr>
            <a:lvl3pPr marL="0" indent="0" algn="l">
              <a:buFontTx/>
              <a:buNone/>
              <a:defRPr sz="1600">
                <a:solidFill>
                  <a:schemeClr val="bg1"/>
                </a:solidFill>
              </a:defRPr>
            </a:lvl3pPr>
            <a:lvl4pPr marL="0" indent="0" algn="l">
              <a:buFontTx/>
              <a:buNone/>
              <a:defRPr sz="1600">
                <a:solidFill>
                  <a:schemeClr val="bg1"/>
                </a:solidFill>
              </a:defRPr>
            </a:lvl4pPr>
            <a:lvl5pPr marL="0" indent="0" algn="l">
              <a:buFontTx/>
              <a:buNone/>
              <a:defRPr sz="1600">
                <a:solidFill>
                  <a:schemeClr val="bg1"/>
                </a:solidFill>
              </a:defRPr>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smtClean="0"/>
              <a:t>Click to edit Master text styles</a:t>
            </a:r>
          </a:p>
          <a:p>
            <a:pPr marL="0" lvl="1" indent="0" algn="l" defTabSz="914400" rtl="0" eaLnBrk="1" latinLnBrk="0" hangingPunct="1">
              <a:spcBef>
                <a:spcPct val="20000"/>
              </a:spcBef>
              <a:buFontTx/>
              <a:buNone/>
            </a:pPr>
            <a:r>
              <a:rPr lang="en-US" smtClean="0"/>
              <a:t>Second level</a:t>
            </a:r>
          </a:p>
          <a:p>
            <a:pPr marL="0" lvl="2" indent="0" algn="l" defTabSz="914400" rtl="0" eaLnBrk="1" latinLnBrk="0" hangingPunct="1">
              <a:spcBef>
                <a:spcPct val="20000"/>
              </a:spcBef>
              <a:buFontTx/>
              <a:buNone/>
            </a:pPr>
            <a:r>
              <a:rPr lang="en-US" smtClean="0"/>
              <a:t>Third level</a:t>
            </a:r>
          </a:p>
          <a:p>
            <a:pPr marL="0" lvl="3" indent="0" algn="l" defTabSz="914400" rtl="0" eaLnBrk="1" latinLnBrk="0" hangingPunct="1">
              <a:spcBef>
                <a:spcPct val="20000"/>
              </a:spcBef>
              <a:buFontTx/>
              <a:buNone/>
            </a:pPr>
            <a:r>
              <a:rPr lang="en-US" smtClean="0"/>
              <a:t>Fourth level</a:t>
            </a:r>
          </a:p>
          <a:p>
            <a:pPr marL="0" lvl="4" indent="0" algn="l" defTabSz="914400" rtl="0" eaLnBrk="1" latinLnBrk="0" hangingPunct="1">
              <a:spcBef>
                <a:spcPct val="20000"/>
              </a:spcBef>
              <a:buFontTx/>
              <a:buNone/>
            </a:pPr>
            <a:r>
              <a:rPr lang="en-US" smtClean="0"/>
              <a:t>Fifth level</a:t>
            </a:r>
            <a:endParaRPr lang="en-US" dirty="0"/>
          </a:p>
        </p:txBody>
      </p:sp>
      <p:sp>
        <p:nvSpPr>
          <p:cNvPr id="14" name="Content Placeholder 2"/>
          <p:cNvSpPr>
            <a:spLocks noGrp="1"/>
          </p:cNvSpPr>
          <p:nvPr>
            <p:ph sz="half" idx="16"/>
          </p:nvPr>
        </p:nvSpPr>
        <p:spPr>
          <a:xfrm>
            <a:off x="2286000" y="1457325"/>
            <a:ext cx="3124200" cy="2352675"/>
          </a:xfrm>
        </p:spPr>
        <p:txBody>
          <a:bodyPr>
            <a:normAutofit/>
          </a:bodyPr>
          <a:lstStyle>
            <a:lvl1pPr>
              <a:defRPr sz="2000">
                <a:solidFill>
                  <a:schemeClr val="bg1">
                    <a:lumMod val="95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Title 1"/>
          <p:cNvSpPr>
            <a:spLocks noGrp="1"/>
          </p:cNvSpPr>
          <p:nvPr>
            <p:ph type="title"/>
          </p:nvPr>
        </p:nvSpPr>
        <p:spPr>
          <a:xfrm>
            <a:off x="3200400" y="76200"/>
            <a:ext cx="6477000" cy="944562"/>
          </a:xfrm>
        </p:spPr>
        <p:txBody>
          <a:bodyPr/>
          <a:lstStyle>
            <a:lvl1pPr>
              <a:defRPr>
                <a:ln>
                  <a:solidFill>
                    <a:schemeClr val="accent3">
                      <a:lumMod val="75000"/>
                    </a:schemeClr>
                  </a:solidFill>
                </a:ln>
                <a:solidFill>
                  <a:schemeClr val="bg2">
                    <a:lumMod val="60000"/>
                    <a:lumOff val="40000"/>
                  </a:schemeClr>
                </a:solidFill>
              </a:defRPr>
            </a:lvl1pPr>
          </a:lstStyle>
          <a:p>
            <a:r>
              <a:rPr lang="en-US" smtClean="0"/>
              <a:t>Click to edit Master title style</a:t>
            </a:r>
            <a:endParaRPr lang="en-US"/>
          </a:p>
        </p:txBody>
      </p:sp>
    </p:spTree>
    <p:extLst>
      <p:ext uri="{BB962C8B-B14F-4D97-AF65-F5344CB8AC3E}">
        <p14:creationId xmlns="" xmlns:p14="http://schemas.microsoft.com/office/powerpoint/2010/main" val="202945370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038600" y="2438400"/>
            <a:ext cx="3048000" cy="3505200"/>
          </a:xfrm>
        </p:spPr>
        <p:txBody>
          <a:bodyPr/>
          <a:lstStyle>
            <a:lvl1pPr marL="0" indent="0" algn="ctr">
              <a:lnSpc>
                <a:spcPts val="1600"/>
              </a:lnSpc>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6" name="Title 1"/>
          <p:cNvSpPr>
            <a:spLocks noGrp="1"/>
          </p:cNvSpPr>
          <p:nvPr>
            <p:ph type="title"/>
          </p:nvPr>
        </p:nvSpPr>
        <p:spPr>
          <a:xfrm>
            <a:off x="3048000" y="304800"/>
            <a:ext cx="6477000" cy="944562"/>
          </a:xfrm>
        </p:spPr>
        <p:txBody>
          <a:bodyPr/>
          <a:lstStyle>
            <a:lvl1pPr>
              <a:defRPr>
                <a:ln>
                  <a:solidFill>
                    <a:schemeClr val="accent3">
                      <a:lumMod val="75000"/>
                    </a:schemeClr>
                  </a:solidFill>
                </a:ln>
                <a:solidFill>
                  <a:schemeClr val="bg2">
                    <a:lumMod val="60000"/>
                    <a:lumOff val="40000"/>
                  </a:schemeClr>
                </a:solidFill>
              </a:defRPr>
            </a:lvl1pPr>
          </a:lstStyle>
          <a:p>
            <a:r>
              <a:rPr lang="en-US" smtClean="0"/>
              <a:t>Click to edit Master title style</a:t>
            </a:r>
            <a:endParaRPr lang="en-US"/>
          </a:p>
        </p:txBody>
      </p:sp>
    </p:spTree>
    <p:extLst>
      <p:ext uri="{BB962C8B-B14F-4D97-AF65-F5344CB8AC3E}">
        <p14:creationId xmlns="" xmlns:p14="http://schemas.microsoft.com/office/powerpoint/2010/main" val="282370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00400" y="152400"/>
            <a:ext cx="5791200" cy="944562"/>
          </a:xfrm>
        </p:spPr>
        <p:txBody>
          <a:bodyPr/>
          <a:lstStyle>
            <a:lvl1pPr>
              <a:defRPr>
                <a:ln w="12700">
                  <a:solidFill>
                    <a:schemeClr val="accent3">
                      <a:lumMod val="75000"/>
                    </a:schemeClr>
                  </a:solidFill>
                </a:ln>
                <a:solidFill>
                  <a:schemeClr val="bg2">
                    <a:lumMod val="60000"/>
                    <a:lumOff val="40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200400" y="1096962"/>
            <a:ext cx="8534400" cy="4389437"/>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lgn="r" eaLnBrk="1" latinLnBrk="0" hangingPunct="1"/>
            <a:fld id="{E6F9B8CD-342D-4579-98EC-A8FD6B7370E1}" type="datetimeFigureOut">
              <a:rPr lang="en-US" smtClean="0"/>
              <a:pPr algn="r" eaLnBrk="1" latinLnBrk="0" hangingPunct="1"/>
              <a:t>5/15/2012</a:t>
            </a:fld>
            <a:endParaRPr lang="en-US" dirty="0">
              <a:solidFill>
                <a:schemeClr val="tx2"/>
              </a:solidFill>
            </a:endParaRPr>
          </a:p>
        </p:txBody>
      </p:sp>
      <p:sp>
        <p:nvSpPr>
          <p:cNvPr id="5" name="Footer Placeholder 4"/>
          <p:cNvSpPr>
            <a:spLocks noGrp="1"/>
          </p:cNvSpPr>
          <p:nvPr>
            <p:ph type="ftr" sz="quarter" idx="11"/>
          </p:nvPr>
        </p:nvSpPr>
        <p:spPr/>
        <p:txBody>
          <a:bodyPr/>
          <a:lstStyle/>
          <a:p>
            <a:pPr algn="l" eaLnBrk="1" latinLnBrk="0" hangingPunct="1"/>
            <a:endParaRPr kumimoji="0" lang="en-US" dirty="0">
              <a:solidFill>
                <a:schemeClr val="tx2"/>
              </a:solidFill>
            </a:endParaRPr>
          </a:p>
        </p:txBody>
      </p:sp>
      <p:sp>
        <p:nvSpPr>
          <p:cNvPr id="6" name="Slide Number Placeholder 5"/>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Tree>
    <p:extLst>
      <p:ext uri="{BB962C8B-B14F-4D97-AF65-F5344CB8AC3E}">
        <p14:creationId xmlns="" xmlns:p14="http://schemas.microsoft.com/office/powerpoint/2010/main" val="340291987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90800" y="433387"/>
            <a:ext cx="6284913" cy="1362075"/>
          </a:xfrm>
        </p:spPr>
        <p:txBody>
          <a:bodyPr anchor="t"/>
          <a:lstStyle>
            <a:lvl1pPr algn="r">
              <a:defRPr sz="4000" b="1" cap="all">
                <a:ln>
                  <a:solidFill>
                    <a:schemeClr val="accent3">
                      <a:lumMod val="75000"/>
                    </a:schemeClr>
                  </a:solidFill>
                </a:ln>
                <a:solidFill>
                  <a:schemeClr val="bg2">
                    <a:lumMod val="60000"/>
                    <a:lumOff val="40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2590800" y="-1066800"/>
            <a:ext cx="6284913" cy="1500187"/>
          </a:xfrm>
        </p:spPr>
        <p:txBody>
          <a:bodyPr anchor="b"/>
          <a:lstStyle>
            <a:lvl1pPr marL="0" indent="0" algn="r">
              <a:buNone/>
              <a:defRPr sz="2000">
                <a:solidFill>
                  <a:schemeClr val="bg1">
                    <a:lumMod val="9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F9B8CD-342D-4579-98EC-A8FD6B7370E1}" type="datetimeFigureOut">
              <a:rPr lang="en-US" smtClean="0"/>
              <a:pPr/>
              <a:t>5/15/2012</a:t>
            </a:fld>
            <a:endParaRPr lang="en-US"/>
          </a:p>
        </p:txBody>
      </p:sp>
      <p:sp>
        <p:nvSpPr>
          <p:cNvPr id="5" name="Footer Placeholder 4"/>
          <p:cNvSpPr>
            <a:spLocks noGrp="1"/>
          </p:cNvSpPr>
          <p:nvPr>
            <p:ph type="ftr" sz="quarter" idx="11"/>
          </p:nvPr>
        </p:nvSpPr>
        <p:spPr>
          <a:xfrm>
            <a:off x="3124200" y="6400800"/>
            <a:ext cx="2895600" cy="365125"/>
          </a:xfrm>
        </p:spPr>
        <p:txBody>
          <a:bodyPr/>
          <a:lstStyle/>
          <a:p>
            <a:endParaRPr kumimoji="0" lang="en-US"/>
          </a:p>
        </p:txBody>
      </p:sp>
      <p:sp>
        <p:nvSpPr>
          <p:cNvPr id="6" name="Slide Number Placeholder 5"/>
          <p:cNvSpPr>
            <a:spLocks noGrp="1"/>
          </p:cNvSpPr>
          <p:nvPr>
            <p:ph type="sldNum" sz="quarter" idx="12"/>
          </p:nvPr>
        </p:nvSpPr>
        <p:spPr>
          <a:xfrm>
            <a:off x="6553200" y="6400800"/>
            <a:ext cx="2133600" cy="365125"/>
          </a:xfrm>
        </p:spPr>
        <p:txBody>
          <a:bodyPr/>
          <a:lstStyle/>
          <a:p>
            <a:fld id="{2BBB5E19-F10A-4C2F-BF6F-11C513378A2E}" type="slidenum">
              <a:rPr kumimoji="0" lang="en-US" smtClean="0"/>
              <a:pPr/>
              <a:t>‹#›</a:t>
            </a:fld>
            <a:endParaRPr kumimoji="0" lang="en-US"/>
          </a:p>
        </p:txBody>
      </p:sp>
    </p:spTree>
    <p:extLst>
      <p:ext uri="{BB962C8B-B14F-4D97-AF65-F5344CB8AC3E}">
        <p14:creationId xmlns="" xmlns:p14="http://schemas.microsoft.com/office/powerpoint/2010/main" val="61078256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0"/>
            <a:ext cx="9144000" cy="4069080"/>
          </a:xfrm>
          <a:prstGeom prst="rect">
            <a:avLst/>
          </a:prstGeom>
        </p:spPr>
      </p:pic>
      <p:sp>
        <p:nvSpPr>
          <p:cNvPr id="11" name="Rectangle 10"/>
          <p:cNvSpPr/>
          <p:nvPr/>
        </p:nvSpPr>
        <p:spPr>
          <a:xfrm>
            <a:off x="-81024" y="1828800"/>
            <a:ext cx="9294471" cy="5077248"/>
          </a:xfrm>
          <a:custGeom>
            <a:avLst/>
            <a:gdLst>
              <a:gd name="connsiteX0" fmla="*/ 0 w 9144000"/>
              <a:gd name="connsiteY0" fmla="*/ 0 h 2895600"/>
              <a:gd name="connsiteX1" fmla="*/ 9144000 w 9144000"/>
              <a:gd name="connsiteY1" fmla="*/ 0 h 2895600"/>
              <a:gd name="connsiteX2" fmla="*/ 9144000 w 9144000"/>
              <a:gd name="connsiteY2" fmla="*/ 2895600 h 2895600"/>
              <a:gd name="connsiteX3" fmla="*/ 0 w 9144000"/>
              <a:gd name="connsiteY3" fmla="*/ 2895600 h 2895600"/>
              <a:gd name="connsiteX4" fmla="*/ 0 w 9144000"/>
              <a:gd name="connsiteY4" fmla="*/ 0 h 2895600"/>
              <a:gd name="connsiteX0" fmla="*/ 0 w 9144000"/>
              <a:gd name="connsiteY0" fmla="*/ 1229990 h 2895600"/>
              <a:gd name="connsiteX1" fmla="*/ 9144000 w 9144000"/>
              <a:gd name="connsiteY1" fmla="*/ 0 h 2895600"/>
              <a:gd name="connsiteX2" fmla="*/ 9144000 w 9144000"/>
              <a:gd name="connsiteY2" fmla="*/ 2895600 h 2895600"/>
              <a:gd name="connsiteX3" fmla="*/ 0 w 9144000"/>
              <a:gd name="connsiteY3" fmla="*/ 2895600 h 2895600"/>
              <a:gd name="connsiteX4" fmla="*/ 0 w 9144000"/>
              <a:gd name="connsiteY4" fmla="*/ 1229990 h 2895600"/>
              <a:gd name="connsiteX0" fmla="*/ 0 w 9144000"/>
              <a:gd name="connsiteY0" fmla="*/ 1229990 h 2895600"/>
              <a:gd name="connsiteX1" fmla="*/ 704007 w 9144000"/>
              <a:gd name="connsiteY1" fmla="*/ 1151766 h 2895600"/>
              <a:gd name="connsiteX2" fmla="*/ 9144000 w 9144000"/>
              <a:gd name="connsiteY2" fmla="*/ 0 h 2895600"/>
              <a:gd name="connsiteX3" fmla="*/ 9144000 w 9144000"/>
              <a:gd name="connsiteY3" fmla="*/ 2895600 h 2895600"/>
              <a:gd name="connsiteX4" fmla="*/ 0 w 9144000"/>
              <a:gd name="connsiteY4" fmla="*/ 2895600 h 2895600"/>
              <a:gd name="connsiteX5" fmla="*/ 0 w 9144000"/>
              <a:gd name="connsiteY5" fmla="*/ 1229990 h 2895600"/>
              <a:gd name="connsiteX0" fmla="*/ 0 w 9144000"/>
              <a:gd name="connsiteY0" fmla="*/ 1229990 h 2895600"/>
              <a:gd name="connsiteX1" fmla="*/ 2249586 w 9144000"/>
              <a:gd name="connsiteY1" fmla="*/ 1548276 h 2895600"/>
              <a:gd name="connsiteX2" fmla="*/ 9144000 w 9144000"/>
              <a:gd name="connsiteY2" fmla="*/ 0 h 2895600"/>
              <a:gd name="connsiteX3" fmla="*/ 9144000 w 9144000"/>
              <a:gd name="connsiteY3" fmla="*/ 2895600 h 2895600"/>
              <a:gd name="connsiteX4" fmla="*/ 0 w 9144000"/>
              <a:gd name="connsiteY4" fmla="*/ 2895600 h 2895600"/>
              <a:gd name="connsiteX5" fmla="*/ 0 w 9144000"/>
              <a:gd name="connsiteY5" fmla="*/ 1229990 h 2895600"/>
              <a:gd name="connsiteX0" fmla="*/ 0 w 9144000"/>
              <a:gd name="connsiteY0" fmla="*/ 1229990 h 2895600"/>
              <a:gd name="connsiteX1" fmla="*/ 2249586 w 9144000"/>
              <a:gd name="connsiteY1" fmla="*/ 1548276 h 2895600"/>
              <a:gd name="connsiteX2" fmla="*/ 5882910 w 9144000"/>
              <a:gd name="connsiteY2" fmla="*/ 730981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24000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24000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32092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32092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32092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67149"/>
              <a:gd name="connsiteY0" fmla="*/ 280865 h 1946475"/>
              <a:gd name="connsiteX1" fmla="*/ 2419519 w 9167149"/>
              <a:gd name="connsiteY1" fmla="*/ 582967 h 1946475"/>
              <a:gd name="connsiteX2" fmla="*/ 6546457 w 9167149"/>
              <a:gd name="connsiteY2" fmla="*/ 65078 h 1946475"/>
              <a:gd name="connsiteX3" fmla="*/ 9167149 w 9167149"/>
              <a:gd name="connsiteY3" fmla="*/ 0 h 1946475"/>
              <a:gd name="connsiteX4" fmla="*/ 9144000 w 9167149"/>
              <a:gd name="connsiteY4" fmla="*/ 1946475 h 1946475"/>
              <a:gd name="connsiteX5" fmla="*/ 0 w 9167149"/>
              <a:gd name="connsiteY5" fmla="*/ 1946475 h 1946475"/>
              <a:gd name="connsiteX6" fmla="*/ 0 w 9167149"/>
              <a:gd name="connsiteY6" fmla="*/ 280865 h 1946475"/>
              <a:gd name="connsiteX0" fmla="*/ 0 w 9167149"/>
              <a:gd name="connsiteY0" fmla="*/ 280865 h 1946475"/>
              <a:gd name="connsiteX1" fmla="*/ 2419519 w 9167149"/>
              <a:gd name="connsiteY1" fmla="*/ 582967 h 1946475"/>
              <a:gd name="connsiteX2" fmla="*/ 6523307 w 9167149"/>
              <a:gd name="connsiteY2" fmla="*/ 250273 h 1946475"/>
              <a:gd name="connsiteX3" fmla="*/ 9167149 w 9167149"/>
              <a:gd name="connsiteY3" fmla="*/ 0 h 1946475"/>
              <a:gd name="connsiteX4" fmla="*/ 9144000 w 9167149"/>
              <a:gd name="connsiteY4" fmla="*/ 1946475 h 1946475"/>
              <a:gd name="connsiteX5" fmla="*/ 0 w 9167149"/>
              <a:gd name="connsiteY5" fmla="*/ 1946475 h 1946475"/>
              <a:gd name="connsiteX6" fmla="*/ 0 w 9167149"/>
              <a:gd name="connsiteY6" fmla="*/ 280865 h 1946475"/>
              <a:gd name="connsiteX0" fmla="*/ 0 w 9167149"/>
              <a:gd name="connsiteY0" fmla="*/ 323019 h 1988629"/>
              <a:gd name="connsiteX1" fmla="*/ 2419519 w 9167149"/>
              <a:gd name="connsiteY1" fmla="*/ 625121 h 1988629"/>
              <a:gd name="connsiteX2" fmla="*/ 9167149 w 9167149"/>
              <a:gd name="connsiteY2" fmla="*/ 42154 h 1988629"/>
              <a:gd name="connsiteX3" fmla="*/ 9144000 w 9167149"/>
              <a:gd name="connsiteY3" fmla="*/ 1988629 h 1988629"/>
              <a:gd name="connsiteX4" fmla="*/ 0 w 9167149"/>
              <a:gd name="connsiteY4" fmla="*/ 1988629 h 1988629"/>
              <a:gd name="connsiteX5" fmla="*/ 0 w 9167149"/>
              <a:gd name="connsiteY5" fmla="*/ 323019 h 1988629"/>
              <a:gd name="connsiteX0" fmla="*/ 0 w 9155574"/>
              <a:gd name="connsiteY0" fmla="*/ 0 h 1665610"/>
              <a:gd name="connsiteX1" fmla="*/ 2419519 w 9155574"/>
              <a:gd name="connsiteY1" fmla="*/ 302102 h 1665610"/>
              <a:gd name="connsiteX2" fmla="*/ 9155574 w 9155574"/>
              <a:gd name="connsiteY2" fmla="*/ 251570 h 1665610"/>
              <a:gd name="connsiteX3" fmla="*/ 9144000 w 9155574"/>
              <a:gd name="connsiteY3" fmla="*/ 1665610 h 1665610"/>
              <a:gd name="connsiteX4" fmla="*/ 0 w 9155574"/>
              <a:gd name="connsiteY4" fmla="*/ 1665610 h 1665610"/>
              <a:gd name="connsiteX5" fmla="*/ 0 w 9155574"/>
              <a:gd name="connsiteY5" fmla="*/ 0 h 1665610"/>
              <a:gd name="connsiteX0" fmla="*/ 0 w 9167150"/>
              <a:gd name="connsiteY0" fmla="*/ 0 h 4848648"/>
              <a:gd name="connsiteX1" fmla="*/ 2419519 w 9167150"/>
              <a:gd name="connsiteY1" fmla="*/ 302102 h 4848648"/>
              <a:gd name="connsiteX2" fmla="*/ 9155574 w 9167150"/>
              <a:gd name="connsiteY2" fmla="*/ 251570 h 4848648"/>
              <a:gd name="connsiteX3" fmla="*/ 9167150 w 9167150"/>
              <a:gd name="connsiteY3" fmla="*/ 4848648 h 4848648"/>
              <a:gd name="connsiteX4" fmla="*/ 0 w 9167150"/>
              <a:gd name="connsiteY4" fmla="*/ 1665610 h 4848648"/>
              <a:gd name="connsiteX5" fmla="*/ 0 w 9167150"/>
              <a:gd name="connsiteY5" fmla="*/ 0 h 4848648"/>
              <a:gd name="connsiteX0" fmla="*/ 0 w 9167150"/>
              <a:gd name="connsiteY0" fmla="*/ 0 h 4848648"/>
              <a:gd name="connsiteX1" fmla="*/ 2419519 w 9167150"/>
              <a:gd name="connsiteY1" fmla="*/ 302102 h 4848648"/>
              <a:gd name="connsiteX2" fmla="*/ 9155574 w 9167150"/>
              <a:gd name="connsiteY2" fmla="*/ 251570 h 4848648"/>
              <a:gd name="connsiteX3" fmla="*/ 9167150 w 9167150"/>
              <a:gd name="connsiteY3" fmla="*/ 4848648 h 4848648"/>
              <a:gd name="connsiteX4" fmla="*/ 11575 w 9167150"/>
              <a:gd name="connsiteY4" fmla="*/ 4825499 h 4848648"/>
              <a:gd name="connsiteX5" fmla="*/ 0 w 9167150"/>
              <a:gd name="connsiteY5" fmla="*/ 0 h 4848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7150" h="4848648">
                <a:moveTo>
                  <a:pt x="0" y="0"/>
                </a:moveTo>
                <a:cubicBezTo>
                  <a:pt x="447759" y="74851"/>
                  <a:pt x="893590" y="260174"/>
                  <a:pt x="2419519" y="302102"/>
                </a:cubicBezTo>
                <a:cubicBezTo>
                  <a:pt x="3945448" y="344030"/>
                  <a:pt x="8034827" y="24319"/>
                  <a:pt x="9155574" y="251570"/>
                </a:cubicBezTo>
                <a:cubicBezTo>
                  <a:pt x="9159433" y="1783929"/>
                  <a:pt x="9163291" y="3316289"/>
                  <a:pt x="9167150" y="4848648"/>
                </a:cubicBezTo>
                <a:lnTo>
                  <a:pt x="11575" y="4825499"/>
                </a:lnTo>
                <a:cubicBezTo>
                  <a:pt x="7717" y="3216999"/>
                  <a:pt x="3858" y="1608500"/>
                  <a:pt x="0" y="0"/>
                </a:cubicBezTo>
                <a:close/>
              </a:path>
            </a:pathLst>
          </a:custGeom>
          <a:gradFill flip="none" rotWithShape="1">
            <a:gsLst>
              <a:gs pos="47101">
                <a:srgbClr val="090909"/>
              </a:gs>
              <a:gs pos="0">
                <a:schemeClr val="tx1">
                  <a:lumMod val="95000"/>
                  <a:lumOff val="5000"/>
                  <a:alpha val="70000"/>
                </a:schemeClr>
              </a:gs>
              <a:gs pos="23000">
                <a:schemeClr val="tx1">
                  <a:lumMod val="95000"/>
                  <a:lumOff val="5000"/>
                </a:schemeClr>
              </a:gs>
              <a:gs pos="19000">
                <a:schemeClr val="tx1">
                  <a:lumMod val="95000"/>
                  <a:lumOff val="5000"/>
                  <a:alpha val="98000"/>
                </a:schemeClr>
              </a:gs>
              <a:gs pos="100000">
                <a:schemeClr val="tx1">
                  <a:lumMod val="100000"/>
                </a:schemeClr>
              </a:gs>
            </a:gsLst>
            <a:lin ang="5400000" scaled="0"/>
            <a:tileRect/>
          </a:gradFill>
          <a:ln w="9525">
            <a:solidFill>
              <a:schemeClr val="accent3">
                <a:lumMod val="60000"/>
                <a:lumOff val="40000"/>
              </a:schemeClr>
            </a:solidFill>
          </a:ln>
          <a:scene3d>
            <a:camera prst="orthographicFront"/>
            <a:lightRig rig="threePt" dir="t"/>
          </a:scene3d>
          <a:sp3d extrusionH="120650">
            <a:bevelT/>
            <a:extrusionClr>
              <a:schemeClr val="accent1">
                <a:lumMod val="75000"/>
              </a:schemeClr>
            </a:extrusionClr>
            <a:contourClr>
              <a:schemeClr val="tx1">
                <a:lumMod val="95000"/>
                <a:lumOff val="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400800" y="2514600"/>
            <a:ext cx="2438400" cy="992167"/>
          </a:xfrm>
          <a:ln>
            <a:noFill/>
          </a:ln>
        </p:spPr>
        <p:txBody>
          <a:bodyPr anchor="b"/>
          <a:lstStyle>
            <a:lvl1pPr algn="l">
              <a:defRPr sz="2000" b="1">
                <a:ln w="3175">
                  <a:solidFill>
                    <a:schemeClr val="accent3">
                      <a:lumMod val="75000"/>
                    </a:schemeClr>
                  </a:solidFill>
                </a:ln>
                <a:solidFill>
                  <a:schemeClr val="bg2">
                    <a:lumMod val="60000"/>
                    <a:lumOff val="40000"/>
                  </a:schemeClr>
                </a:solidFill>
              </a:defRPr>
            </a:lvl1pPr>
          </a:lstStyle>
          <a:p>
            <a:r>
              <a:rPr lang="en-US" smtClean="0"/>
              <a:t>Click to edit Master title style</a:t>
            </a:r>
            <a:endParaRPr lang="en-US"/>
          </a:p>
        </p:txBody>
      </p:sp>
      <p:sp>
        <p:nvSpPr>
          <p:cNvPr id="3" name="Content Placeholder 2"/>
          <p:cNvSpPr>
            <a:spLocks noGrp="1"/>
          </p:cNvSpPr>
          <p:nvPr>
            <p:ph idx="1"/>
          </p:nvPr>
        </p:nvSpPr>
        <p:spPr>
          <a:xfrm>
            <a:off x="381000" y="381000"/>
            <a:ext cx="399010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400800" y="3538537"/>
            <a:ext cx="2438400" cy="3319463"/>
          </a:xfrm>
        </p:spPr>
        <p:txBody>
          <a:bodyPr/>
          <a:lstStyle>
            <a:lvl1pPr marL="0" indent="0">
              <a:buNone/>
              <a:defRPr sz="1400">
                <a:ln>
                  <a:solidFill>
                    <a:schemeClr val="bg1">
                      <a:lumMod val="95000"/>
                    </a:schemeClr>
                  </a:solidFill>
                </a:ln>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lgn="r" eaLnBrk="1" latinLnBrk="0" hangingPunct="1"/>
            <a:fld id="{E6F9B8CD-342D-4579-98EC-A8FD6B7370E1}" type="datetimeFigureOut">
              <a:rPr lang="en-US" smtClean="0"/>
              <a:pPr algn="r" eaLnBrk="1" latinLnBrk="0" hangingPunct="1"/>
              <a:t>5/15/2012</a:t>
            </a:fld>
            <a:endParaRPr lang="en-US" dirty="0"/>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a:t>
            </a:fld>
            <a:endParaRPr kumimoji="0" lang="en-US"/>
          </a:p>
        </p:txBody>
      </p:sp>
    </p:spTree>
    <p:extLst>
      <p:ext uri="{BB962C8B-B14F-4D97-AF65-F5344CB8AC3E}">
        <p14:creationId xmlns="" xmlns:p14="http://schemas.microsoft.com/office/powerpoint/2010/main" val="106695029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10"/>
          <p:cNvSpPr/>
          <p:nvPr/>
        </p:nvSpPr>
        <p:spPr>
          <a:xfrm rot="16200000">
            <a:off x="2544984" y="94044"/>
            <a:ext cx="7025832" cy="6629400"/>
          </a:xfrm>
          <a:custGeom>
            <a:avLst/>
            <a:gdLst>
              <a:gd name="connsiteX0" fmla="*/ 0 w 9144000"/>
              <a:gd name="connsiteY0" fmla="*/ 0 h 2895600"/>
              <a:gd name="connsiteX1" fmla="*/ 9144000 w 9144000"/>
              <a:gd name="connsiteY1" fmla="*/ 0 h 2895600"/>
              <a:gd name="connsiteX2" fmla="*/ 9144000 w 9144000"/>
              <a:gd name="connsiteY2" fmla="*/ 2895600 h 2895600"/>
              <a:gd name="connsiteX3" fmla="*/ 0 w 9144000"/>
              <a:gd name="connsiteY3" fmla="*/ 2895600 h 2895600"/>
              <a:gd name="connsiteX4" fmla="*/ 0 w 9144000"/>
              <a:gd name="connsiteY4" fmla="*/ 0 h 2895600"/>
              <a:gd name="connsiteX0" fmla="*/ 0 w 9144000"/>
              <a:gd name="connsiteY0" fmla="*/ 1229990 h 2895600"/>
              <a:gd name="connsiteX1" fmla="*/ 9144000 w 9144000"/>
              <a:gd name="connsiteY1" fmla="*/ 0 h 2895600"/>
              <a:gd name="connsiteX2" fmla="*/ 9144000 w 9144000"/>
              <a:gd name="connsiteY2" fmla="*/ 2895600 h 2895600"/>
              <a:gd name="connsiteX3" fmla="*/ 0 w 9144000"/>
              <a:gd name="connsiteY3" fmla="*/ 2895600 h 2895600"/>
              <a:gd name="connsiteX4" fmla="*/ 0 w 9144000"/>
              <a:gd name="connsiteY4" fmla="*/ 1229990 h 2895600"/>
              <a:gd name="connsiteX0" fmla="*/ 0 w 9144000"/>
              <a:gd name="connsiteY0" fmla="*/ 1229990 h 2895600"/>
              <a:gd name="connsiteX1" fmla="*/ 704007 w 9144000"/>
              <a:gd name="connsiteY1" fmla="*/ 1151766 h 2895600"/>
              <a:gd name="connsiteX2" fmla="*/ 9144000 w 9144000"/>
              <a:gd name="connsiteY2" fmla="*/ 0 h 2895600"/>
              <a:gd name="connsiteX3" fmla="*/ 9144000 w 9144000"/>
              <a:gd name="connsiteY3" fmla="*/ 2895600 h 2895600"/>
              <a:gd name="connsiteX4" fmla="*/ 0 w 9144000"/>
              <a:gd name="connsiteY4" fmla="*/ 2895600 h 2895600"/>
              <a:gd name="connsiteX5" fmla="*/ 0 w 9144000"/>
              <a:gd name="connsiteY5" fmla="*/ 1229990 h 2895600"/>
              <a:gd name="connsiteX0" fmla="*/ 0 w 9144000"/>
              <a:gd name="connsiteY0" fmla="*/ 1229990 h 2895600"/>
              <a:gd name="connsiteX1" fmla="*/ 2249586 w 9144000"/>
              <a:gd name="connsiteY1" fmla="*/ 1548276 h 2895600"/>
              <a:gd name="connsiteX2" fmla="*/ 9144000 w 9144000"/>
              <a:gd name="connsiteY2" fmla="*/ 0 h 2895600"/>
              <a:gd name="connsiteX3" fmla="*/ 9144000 w 9144000"/>
              <a:gd name="connsiteY3" fmla="*/ 2895600 h 2895600"/>
              <a:gd name="connsiteX4" fmla="*/ 0 w 9144000"/>
              <a:gd name="connsiteY4" fmla="*/ 2895600 h 2895600"/>
              <a:gd name="connsiteX5" fmla="*/ 0 w 9144000"/>
              <a:gd name="connsiteY5" fmla="*/ 1229990 h 2895600"/>
              <a:gd name="connsiteX0" fmla="*/ 0 w 9144000"/>
              <a:gd name="connsiteY0" fmla="*/ 1229990 h 2895600"/>
              <a:gd name="connsiteX1" fmla="*/ 2249586 w 9144000"/>
              <a:gd name="connsiteY1" fmla="*/ 1548276 h 2895600"/>
              <a:gd name="connsiteX2" fmla="*/ 5882910 w 9144000"/>
              <a:gd name="connsiteY2" fmla="*/ 730981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24000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24000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32092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32092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32092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67149"/>
              <a:gd name="connsiteY0" fmla="*/ 280865 h 1946475"/>
              <a:gd name="connsiteX1" fmla="*/ 2419519 w 9167149"/>
              <a:gd name="connsiteY1" fmla="*/ 582967 h 1946475"/>
              <a:gd name="connsiteX2" fmla="*/ 6546457 w 9167149"/>
              <a:gd name="connsiteY2" fmla="*/ 65078 h 1946475"/>
              <a:gd name="connsiteX3" fmla="*/ 9167149 w 9167149"/>
              <a:gd name="connsiteY3" fmla="*/ 0 h 1946475"/>
              <a:gd name="connsiteX4" fmla="*/ 9144000 w 9167149"/>
              <a:gd name="connsiteY4" fmla="*/ 1946475 h 1946475"/>
              <a:gd name="connsiteX5" fmla="*/ 0 w 9167149"/>
              <a:gd name="connsiteY5" fmla="*/ 1946475 h 1946475"/>
              <a:gd name="connsiteX6" fmla="*/ 0 w 9167149"/>
              <a:gd name="connsiteY6" fmla="*/ 280865 h 1946475"/>
              <a:gd name="connsiteX0" fmla="*/ 0 w 9167149"/>
              <a:gd name="connsiteY0" fmla="*/ 280865 h 1946475"/>
              <a:gd name="connsiteX1" fmla="*/ 2419519 w 9167149"/>
              <a:gd name="connsiteY1" fmla="*/ 582967 h 1946475"/>
              <a:gd name="connsiteX2" fmla="*/ 6523307 w 9167149"/>
              <a:gd name="connsiteY2" fmla="*/ 250273 h 1946475"/>
              <a:gd name="connsiteX3" fmla="*/ 9167149 w 9167149"/>
              <a:gd name="connsiteY3" fmla="*/ 0 h 1946475"/>
              <a:gd name="connsiteX4" fmla="*/ 9144000 w 9167149"/>
              <a:gd name="connsiteY4" fmla="*/ 1946475 h 1946475"/>
              <a:gd name="connsiteX5" fmla="*/ 0 w 9167149"/>
              <a:gd name="connsiteY5" fmla="*/ 1946475 h 1946475"/>
              <a:gd name="connsiteX6" fmla="*/ 0 w 9167149"/>
              <a:gd name="connsiteY6" fmla="*/ 280865 h 1946475"/>
              <a:gd name="connsiteX0" fmla="*/ 0 w 9167149"/>
              <a:gd name="connsiteY0" fmla="*/ 323019 h 1988629"/>
              <a:gd name="connsiteX1" fmla="*/ 2419519 w 9167149"/>
              <a:gd name="connsiteY1" fmla="*/ 625121 h 1988629"/>
              <a:gd name="connsiteX2" fmla="*/ 9167149 w 9167149"/>
              <a:gd name="connsiteY2" fmla="*/ 42154 h 1988629"/>
              <a:gd name="connsiteX3" fmla="*/ 9144000 w 9167149"/>
              <a:gd name="connsiteY3" fmla="*/ 1988629 h 1988629"/>
              <a:gd name="connsiteX4" fmla="*/ 0 w 9167149"/>
              <a:gd name="connsiteY4" fmla="*/ 1988629 h 1988629"/>
              <a:gd name="connsiteX5" fmla="*/ 0 w 9167149"/>
              <a:gd name="connsiteY5" fmla="*/ 323019 h 1988629"/>
              <a:gd name="connsiteX0" fmla="*/ 0 w 9155574"/>
              <a:gd name="connsiteY0" fmla="*/ 0 h 1665610"/>
              <a:gd name="connsiteX1" fmla="*/ 2419519 w 9155574"/>
              <a:gd name="connsiteY1" fmla="*/ 302102 h 1665610"/>
              <a:gd name="connsiteX2" fmla="*/ 9155574 w 9155574"/>
              <a:gd name="connsiteY2" fmla="*/ 251570 h 1665610"/>
              <a:gd name="connsiteX3" fmla="*/ 9144000 w 9155574"/>
              <a:gd name="connsiteY3" fmla="*/ 1665610 h 1665610"/>
              <a:gd name="connsiteX4" fmla="*/ 0 w 9155574"/>
              <a:gd name="connsiteY4" fmla="*/ 1665610 h 1665610"/>
              <a:gd name="connsiteX5" fmla="*/ 0 w 9155574"/>
              <a:gd name="connsiteY5" fmla="*/ 0 h 1665610"/>
              <a:gd name="connsiteX0" fmla="*/ 0 w 9167150"/>
              <a:gd name="connsiteY0" fmla="*/ 0 h 4848648"/>
              <a:gd name="connsiteX1" fmla="*/ 2419519 w 9167150"/>
              <a:gd name="connsiteY1" fmla="*/ 302102 h 4848648"/>
              <a:gd name="connsiteX2" fmla="*/ 9155574 w 9167150"/>
              <a:gd name="connsiteY2" fmla="*/ 251570 h 4848648"/>
              <a:gd name="connsiteX3" fmla="*/ 9167150 w 9167150"/>
              <a:gd name="connsiteY3" fmla="*/ 4848648 h 4848648"/>
              <a:gd name="connsiteX4" fmla="*/ 0 w 9167150"/>
              <a:gd name="connsiteY4" fmla="*/ 1665610 h 4848648"/>
              <a:gd name="connsiteX5" fmla="*/ 0 w 9167150"/>
              <a:gd name="connsiteY5" fmla="*/ 0 h 4848648"/>
              <a:gd name="connsiteX0" fmla="*/ 0 w 9167150"/>
              <a:gd name="connsiteY0" fmla="*/ 0 h 4848648"/>
              <a:gd name="connsiteX1" fmla="*/ 2419519 w 9167150"/>
              <a:gd name="connsiteY1" fmla="*/ 302102 h 4848648"/>
              <a:gd name="connsiteX2" fmla="*/ 9155574 w 9167150"/>
              <a:gd name="connsiteY2" fmla="*/ 251570 h 4848648"/>
              <a:gd name="connsiteX3" fmla="*/ 9167150 w 9167150"/>
              <a:gd name="connsiteY3" fmla="*/ 4848648 h 4848648"/>
              <a:gd name="connsiteX4" fmla="*/ 11575 w 9167150"/>
              <a:gd name="connsiteY4" fmla="*/ 4825499 h 4848648"/>
              <a:gd name="connsiteX5" fmla="*/ 0 w 9167150"/>
              <a:gd name="connsiteY5" fmla="*/ 0 h 4848648"/>
              <a:gd name="connsiteX0" fmla="*/ 3630 w 9170780"/>
              <a:gd name="connsiteY0" fmla="*/ 0 h 4852739"/>
              <a:gd name="connsiteX1" fmla="*/ 2423149 w 9170780"/>
              <a:gd name="connsiteY1" fmla="*/ 302102 h 4852739"/>
              <a:gd name="connsiteX2" fmla="*/ 9159204 w 9170780"/>
              <a:gd name="connsiteY2" fmla="*/ 251570 h 4852739"/>
              <a:gd name="connsiteX3" fmla="*/ 9170780 w 9170780"/>
              <a:gd name="connsiteY3" fmla="*/ 4848648 h 4852739"/>
              <a:gd name="connsiteX4" fmla="*/ 867 w 9170780"/>
              <a:gd name="connsiteY4" fmla="*/ 4852739 h 4852739"/>
              <a:gd name="connsiteX5" fmla="*/ 3630 w 9170780"/>
              <a:gd name="connsiteY5" fmla="*/ 0 h 485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0780" h="4852739">
                <a:moveTo>
                  <a:pt x="3630" y="0"/>
                </a:moveTo>
                <a:cubicBezTo>
                  <a:pt x="451389" y="74851"/>
                  <a:pt x="897220" y="260174"/>
                  <a:pt x="2423149" y="302102"/>
                </a:cubicBezTo>
                <a:cubicBezTo>
                  <a:pt x="3949078" y="344030"/>
                  <a:pt x="8038457" y="24319"/>
                  <a:pt x="9159204" y="251570"/>
                </a:cubicBezTo>
                <a:cubicBezTo>
                  <a:pt x="9163063" y="1783929"/>
                  <a:pt x="9166921" y="3316289"/>
                  <a:pt x="9170780" y="4848648"/>
                </a:cubicBezTo>
                <a:lnTo>
                  <a:pt x="867" y="4852739"/>
                </a:lnTo>
                <a:cubicBezTo>
                  <a:pt x="-2991" y="3244239"/>
                  <a:pt x="7488" y="1608500"/>
                  <a:pt x="3630" y="0"/>
                </a:cubicBezTo>
                <a:close/>
              </a:path>
            </a:pathLst>
          </a:custGeom>
          <a:gradFill flip="none" rotWithShape="1">
            <a:gsLst>
              <a:gs pos="0">
                <a:schemeClr val="bg1">
                  <a:lumMod val="75000"/>
                  <a:alpha val="90000"/>
                </a:schemeClr>
              </a:gs>
              <a:gs pos="32000">
                <a:schemeClr val="bg1"/>
              </a:gs>
              <a:gs pos="18000">
                <a:schemeClr val="bg1"/>
              </a:gs>
              <a:gs pos="100000">
                <a:schemeClr val="bg1"/>
              </a:gs>
            </a:gsLst>
            <a:lin ang="5400000" scaled="0"/>
            <a:tileRect/>
          </a:gradFill>
          <a:ln>
            <a:noFill/>
          </a:ln>
          <a:scene3d>
            <a:camera prst="orthographicFront"/>
            <a:lightRig rig="threePt" dir="t"/>
          </a:scene3d>
          <a:sp3d extrusionH="120650">
            <a:bevelT/>
            <a:extrusionClr>
              <a:schemeClr val="accent1">
                <a:lumMod val="75000"/>
              </a:schemeClr>
            </a:extrusionClr>
            <a:contourClr>
              <a:schemeClr val="tx1">
                <a:lumMod val="95000"/>
                <a:lumOff val="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200400" y="0"/>
            <a:ext cx="6477000" cy="944562"/>
          </a:xfrm>
          <a:noFill/>
        </p:spPr>
        <p:txBody>
          <a:bodyPr vert="horz" lIns="91440" tIns="45720" rIns="91440" bIns="45720" rtlCol="0" anchor="ctr">
            <a:normAutofit/>
          </a:bodyPr>
          <a:lstStyle>
            <a:lvl1pPr>
              <a:defRPr lang="en-US">
                <a:ln>
                  <a:solidFill>
                    <a:schemeClr val="tx1">
                      <a:lumMod val="95000"/>
                      <a:lumOff val="5000"/>
                    </a:schemeClr>
                  </a:solidFill>
                </a:ln>
                <a:solidFill>
                  <a:schemeClr val="accent3">
                    <a:lumMod val="60000"/>
                    <a:lumOff val="40000"/>
                  </a:schemeClr>
                </a:solidFill>
              </a:defRPr>
            </a:lvl1pPr>
          </a:lstStyle>
          <a:p>
            <a:pPr lvl="0"/>
            <a:r>
              <a:rPr lang="en-US" smtClean="0"/>
              <a:t>Click to edit Master title style</a:t>
            </a:r>
            <a:endParaRPr lang="en-US" dirty="0"/>
          </a:p>
        </p:txBody>
      </p:sp>
      <p:sp>
        <p:nvSpPr>
          <p:cNvPr id="3" name="Content Placeholder 2"/>
          <p:cNvSpPr>
            <a:spLocks noGrp="1"/>
          </p:cNvSpPr>
          <p:nvPr>
            <p:ph sz="half" idx="1"/>
          </p:nvPr>
        </p:nvSpPr>
        <p:spPr>
          <a:xfrm>
            <a:off x="2743200" y="1224310"/>
            <a:ext cx="3048000" cy="4754563"/>
          </a:xfrm>
          <a:noFill/>
        </p:spPr>
        <p:txBody>
          <a:bodyPr/>
          <a:lstStyle>
            <a:lvl1pPr>
              <a:defRPr sz="2800">
                <a:solidFill>
                  <a:schemeClr val="tx1">
                    <a:lumMod val="95000"/>
                    <a:lumOff val="5000"/>
                  </a:schemeClr>
                </a:solidFill>
              </a:defRPr>
            </a:lvl1pPr>
            <a:lvl2pPr>
              <a:defRPr sz="2400">
                <a:solidFill>
                  <a:schemeClr val="tx1">
                    <a:lumMod val="95000"/>
                    <a:lumOff val="5000"/>
                  </a:schemeClr>
                </a:solidFill>
              </a:defRPr>
            </a:lvl2pPr>
            <a:lvl3pPr>
              <a:defRPr sz="2000">
                <a:solidFill>
                  <a:schemeClr val="tx1">
                    <a:lumMod val="95000"/>
                    <a:lumOff val="5000"/>
                  </a:schemeClr>
                </a:solidFill>
              </a:defRPr>
            </a:lvl3pPr>
            <a:lvl4pPr>
              <a:defRPr sz="1800">
                <a:solidFill>
                  <a:schemeClr val="tx1">
                    <a:lumMod val="95000"/>
                    <a:lumOff val="5000"/>
                  </a:schemeClr>
                </a:solidFill>
              </a:defRPr>
            </a:lvl4pPr>
            <a:lvl5pPr>
              <a:defRPr sz="1800">
                <a:solidFill>
                  <a:schemeClr val="tx1">
                    <a:lumMod val="95000"/>
                    <a:lumOff val="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0" y="1224310"/>
            <a:ext cx="3048000" cy="4754563"/>
          </a:xfrm>
          <a:noFill/>
        </p:spPr>
        <p:txBody>
          <a:bodyPr/>
          <a:lstStyle>
            <a:lvl1pPr>
              <a:defRPr sz="2800">
                <a:solidFill>
                  <a:schemeClr val="tx1">
                    <a:lumMod val="95000"/>
                    <a:lumOff val="5000"/>
                  </a:schemeClr>
                </a:solidFill>
              </a:defRPr>
            </a:lvl1pPr>
            <a:lvl2pPr>
              <a:defRPr sz="2400">
                <a:solidFill>
                  <a:schemeClr val="tx1">
                    <a:lumMod val="95000"/>
                    <a:lumOff val="5000"/>
                  </a:schemeClr>
                </a:solidFill>
              </a:defRPr>
            </a:lvl2pPr>
            <a:lvl3pPr>
              <a:defRPr sz="2000">
                <a:solidFill>
                  <a:schemeClr val="tx1">
                    <a:lumMod val="95000"/>
                    <a:lumOff val="5000"/>
                  </a:schemeClr>
                </a:solidFill>
              </a:defRPr>
            </a:lvl3pPr>
            <a:lvl4pPr>
              <a:defRPr sz="1800">
                <a:solidFill>
                  <a:schemeClr val="tx1">
                    <a:lumMod val="95000"/>
                    <a:lumOff val="5000"/>
                  </a:schemeClr>
                </a:solidFill>
              </a:defRPr>
            </a:lvl4pPr>
            <a:lvl5pPr>
              <a:defRPr sz="1800">
                <a:solidFill>
                  <a:schemeClr val="tx1">
                    <a:lumMod val="95000"/>
                    <a:lumOff val="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6F9B8CD-342D-4579-98EC-A8FD6B7370E1}" type="datetimeFigureOut">
              <a:rPr lang="en-US" smtClean="0"/>
              <a:pPr/>
              <a:t>5/15/2012</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2BBB5E19-F10A-4C2F-BF6F-11C513378A2E}" type="slidenum">
              <a:rPr kumimoji="0" lang="en-US" smtClean="0"/>
              <a:pPr/>
              <a:t>‹#›</a:t>
            </a:fld>
            <a:endParaRPr kumimoji="0" lang="en-US"/>
          </a:p>
        </p:txBody>
      </p:sp>
    </p:spTree>
    <p:extLst>
      <p:ext uri="{BB962C8B-B14F-4D97-AF65-F5344CB8AC3E}">
        <p14:creationId xmlns="" xmlns:p14="http://schemas.microsoft.com/office/powerpoint/2010/main" val="117881215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00400" y="685800"/>
            <a:ext cx="4953000" cy="639762"/>
          </a:xfrm>
        </p:spPr>
        <p:txBody>
          <a:bodyPr anchor="b"/>
          <a:lstStyle>
            <a:lvl1pPr marL="0" indent="0">
              <a:buNone/>
              <a:defRPr sz="2400" b="1">
                <a:ln w="3175">
                  <a:solidFill>
                    <a:schemeClr val="accent3">
                      <a:lumMod val="20000"/>
                      <a:lumOff val="80000"/>
                    </a:schemeClr>
                  </a:solidFill>
                </a:ln>
                <a:solidFill>
                  <a:schemeClr val="bg1">
                    <a:lumMod val="9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 name="Title 1"/>
          <p:cNvSpPr>
            <a:spLocks noGrp="1"/>
          </p:cNvSpPr>
          <p:nvPr>
            <p:ph type="title"/>
          </p:nvPr>
        </p:nvSpPr>
        <p:spPr>
          <a:xfrm>
            <a:off x="3124200" y="152400"/>
            <a:ext cx="6477000" cy="944562"/>
          </a:xfrm>
        </p:spPr>
        <p:txBody>
          <a:bodyPr/>
          <a:lstStyle>
            <a:lvl1pPr algn="l">
              <a:defRPr>
                <a:ln>
                  <a:solidFill>
                    <a:schemeClr val="accent3">
                      <a:lumMod val="75000"/>
                    </a:schemeClr>
                  </a:solidFill>
                </a:ln>
                <a:solidFill>
                  <a:schemeClr val="bg2">
                    <a:lumMod val="60000"/>
                    <a:lumOff val="40000"/>
                  </a:schemeClr>
                </a:solidFill>
              </a:defRPr>
            </a:lvl1pPr>
          </a:lstStyle>
          <a:p>
            <a:r>
              <a:rPr lang="en-US" smtClean="0"/>
              <a:t>Click to edit Master title style</a:t>
            </a:r>
            <a:endParaRPr lang="en-US" dirty="0"/>
          </a:p>
        </p:txBody>
      </p:sp>
      <p:sp>
        <p:nvSpPr>
          <p:cNvPr id="4" name="Content Placeholder 3"/>
          <p:cNvSpPr>
            <a:spLocks noGrp="1"/>
          </p:cNvSpPr>
          <p:nvPr>
            <p:ph sz="half" idx="2"/>
          </p:nvPr>
        </p:nvSpPr>
        <p:spPr>
          <a:xfrm>
            <a:off x="2438400" y="1752600"/>
            <a:ext cx="6705600" cy="3951288"/>
          </a:xfrm>
        </p:spPr>
        <p:txBody>
          <a:bodyPr/>
          <a:lstStyle>
            <a:lvl1pPr>
              <a:defRPr sz="2400">
                <a:solidFill>
                  <a:schemeClr val="bg1">
                    <a:lumMod val="95000"/>
                  </a:schemeClr>
                </a:solidFill>
              </a:defRPr>
            </a:lvl1pPr>
            <a:lvl2pPr>
              <a:defRPr sz="2000">
                <a:solidFill>
                  <a:schemeClr val="bg1">
                    <a:lumMod val="95000"/>
                  </a:schemeClr>
                </a:solidFill>
              </a:defRPr>
            </a:lvl2pPr>
            <a:lvl3pPr>
              <a:defRPr sz="1800">
                <a:solidFill>
                  <a:schemeClr val="bg1">
                    <a:lumMod val="95000"/>
                  </a:schemeClr>
                </a:solidFill>
              </a:defRPr>
            </a:lvl3pPr>
            <a:lvl4pPr>
              <a:defRPr sz="1600">
                <a:solidFill>
                  <a:schemeClr val="bg1">
                    <a:lumMod val="95000"/>
                  </a:schemeClr>
                </a:solidFill>
              </a:defRPr>
            </a:lvl4pPr>
            <a:lvl5pPr>
              <a:defRPr sz="1600">
                <a:solidFill>
                  <a:schemeClr val="bg1">
                    <a:lumMod val="95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2286000" y="3551238"/>
            <a:ext cx="3200400" cy="639762"/>
          </a:xfrm>
        </p:spPr>
        <p:txBody>
          <a:bodyPr anchor="b"/>
          <a:lstStyle>
            <a:lvl1pPr marL="0" indent="0">
              <a:buNone/>
              <a:defRPr sz="2400" b="1">
                <a:ln w="3175">
                  <a:solidFill>
                    <a:schemeClr val="accent3">
                      <a:lumMod val="40000"/>
                      <a:lumOff val="60000"/>
                    </a:schemeClr>
                  </a:solidFill>
                </a:ln>
                <a:solidFill>
                  <a:schemeClr val="bg1">
                    <a:lumMod val="9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438400" y="4430712"/>
            <a:ext cx="6705600" cy="3951288"/>
          </a:xfrm>
        </p:spPr>
        <p:txBody>
          <a:bodyPr/>
          <a:lstStyle>
            <a:lvl1pPr>
              <a:defRPr sz="2400">
                <a:solidFill>
                  <a:schemeClr val="bg1">
                    <a:lumMod val="95000"/>
                  </a:schemeClr>
                </a:solidFill>
              </a:defRPr>
            </a:lvl1pPr>
            <a:lvl2pPr>
              <a:defRPr sz="2000">
                <a:solidFill>
                  <a:schemeClr val="bg1">
                    <a:lumMod val="95000"/>
                  </a:schemeClr>
                </a:solidFill>
              </a:defRPr>
            </a:lvl2pPr>
            <a:lvl3pPr>
              <a:defRPr sz="1800">
                <a:solidFill>
                  <a:schemeClr val="bg1">
                    <a:lumMod val="95000"/>
                  </a:schemeClr>
                </a:solidFill>
              </a:defRPr>
            </a:lvl3pPr>
            <a:lvl4pPr>
              <a:defRPr sz="1600">
                <a:solidFill>
                  <a:schemeClr val="bg1">
                    <a:lumMod val="95000"/>
                  </a:schemeClr>
                </a:solidFill>
              </a:defRPr>
            </a:lvl4pPr>
            <a:lvl5pPr>
              <a:defRPr sz="1600">
                <a:solidFill>
                  <a:schemeClr val="bg1">
                    <a:lumMod val="95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F9B8CD-342D-4579-98EC-A8FD6B7370E1}" type="datetimeFigureOut">
              <a:rPr lang="en-US" smtClean="0"/>
              <a:pPr/>
              <a:t>5/15/2012</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2BBB5E19-F10A-4C2F-BF6F-11C513378A2E}" type="slidenum">
              <a:rPr kumimoji="0" lang="en-US" smtClean="0"/>
              <a:pPr/>
              <a:t>‹#›</a:t>
            </a:fld>
            <a:endParaRPr kumimoji="0" lang="en-US"/>
          </a:p>
        </p:txBody>
      </p:sp>
    </p:spTree>
    <p:extLst>
      <p:ext uri="{BB962C8B-B14F-4D97-AF65-F5344CB8AC3E}">
        <p14:creationId xmlns="" xmlns:p14="http://schemas.microsoft.com/office/powerpoint/2010/main" val="267282837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124200" y="152400"/>
            <a:ext cx="6477000" cy="944562"/>
          </a:xfrm>
        </p:spPr>
        <p:txBody>
          <a:bodyPr/>
          <a:lstStyle>
            <a:lvl1pPr>
              <a:defRPr>
                <a:ln>
                  <a:solidFill>
                    <a:schemeClr val="accent3">
                      <a:lumMod val="75000"/>
                    </a:schemeClr>
                  </a:solidFill>
                </a:ln>
                <a:solidFill>
                  <a:schemeClr val="bg2">
                    <a:lumMod val="60000"/>
                    <a:lumOff val="40000"/>
                  </a:schemeClr>
                </a:solidFill>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lgn="r" eaLnBrk="1" latinLnBrk="0" hangingPunct="1"/>
            <a:fld id="{E6F9B8CD-342D-4579-98EC-A8FD6B7370E1}" type="datetimeFigureOut">
              <a:rPr lang="en-US" smtClean="0"/>
              <a:pPr algn="r" eaLnBrk="1" latinLnBrk="0" hangingPunct="1"/>
              <a:t>5/15/2012</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pPr algn="ctr" eaLnBrk="1" latinLnBrk="0" hangingPunct="1"/>
            <a:fld id="{2BBB5E19-F10A-4C2F-BF6F-11C513378A2E}" type="slidenum">
              <a:rPr kumimoji="0" lang="en-US" smtClean="0"/>
              <a:pPr algn="ctr" eaLnBrk="1" latinLnBrk="0" hangingPunct="1"/>
              <a:t>‹#›</a:t>
            </a:fld>
            <a:endParaRPr kumimoji="0" lang="en-US"/>
          </a:p>
        </p:txBody>
      </p:sp>
    </p:spTree>
    <p:extLst>
      <p:ext uri="{BB962C8B-B14F-4D97-AF65-F5344CB8AC3E}">
        <p14:creationId xmlns="" xmlns:p14="http://schemas.microsoft.com/office/powerpoint/2010/main" val="273136871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F9B8CD-342D-4579-98EC-A8FD6B7370E1}" type="datetimeFigureOut">
              <a:rPr lang="en-US" smtClean="0"/>
              <a:pPr/>
              <a:t>5/15/2012</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2BBB5E19-F10A-4C2F-BF6F-11C513378A2E}" type="slidenum">
              <a:rPr kumimoji="0" lang="en-US" smtClean="0"/>
              <a:pPr/>
              <a:t>‹#›</a:t>
            </a:fld>
            <a:endParaRPr kumimoji="0" lang="en-US"/>
          </a:p>
        </p:txBody>
      </p:sp>
    </p:spTree>
    <p:extLst>
      <p:ext uri="{BB962C8B-B14F-4D97-AF65-F5344CB8AC3E}">
        <p14:creationId xmlns="" xmlns:p14="http://schemas.microsoft.com/office/powerpoint/2010/main" val="263588555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1.pn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18"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rot="16200000">
            <a:off x="2541753" y="90807"/>
            <a:ext cx="7025831" cy="6635862"/>
          </a:xfrm>
          <a:custGeom>
            <a:avLst/>
            <a:gdLst>
              <a:gd name="connsiteX0" fmla="*/ 0 w 9144000"/>
              <a:gd name="connsiteY0" fmla="*/ 0 h 2895600"/>
              <a:gd name="connsiteX1" fmla="*/ 9144000 w 9144000"/>
              <a:gd name="connsiteY1" fmla="*/ 0 h 2895600"/>
              <a:gd name="connsiteX2" fmla="*/ 9144000 w 9144000"/>
              <a:gd name="connsiteY2" fmla="*/ 2895600 h 2895600"/>
              <a:gd name="connsiteX3" fmla="*/ 0 w 9144000"/>
              <a:gd name="connsiteY3" fmla="*/ 2895600 h 2895600"/>
              <a:gd name="connsiteX4" fmla="*/ 0 w 9144000"/>
              <a:gd name="connsiteY4" fmla="*/ 0 h 2895600"/>
              <a:gd name="connsiteX0" fmla="*/ 0 w 9144000"/>
              <a:gd name="connsiteY0" fmla="*/ 1229990 h 2895600"/>
              <a:gd name="connsiteX1" fmla="*/ 9144000 w 9144000"/>
              <a:gd name="connsiteY1" fmla="*/ 0 h 2895600"/>
              <a:gd name="connsiteX2" fmla="*/ 9144000 w 9144000"/>
              <a:gd name="connsiteY2" fmla="*/ 2895600 h 2895600"/>
              <a:gd name="connsiteX3" fmla="*/ 0 w 9144000"/>
              <a:gd name="connsiteY3" fmla="*/ 2895600 h 2895600"/>
              <a:gd name="connsiteX4" fmla="*/ 0 w 9144000"/>
              <a:gd name="connsiteY4" fmla="*/ 1229990 h 2895600"/>
              <a:gd name="connsiteX0" fmla="*/ 0 w 9144000"/>
              <a:gd name="connsiteY0" fmla="*/ 1229990 h 2895600"/>
              <a:gd name="connsiteX1" fmla="*/ 704007 w 9144000"/>
              <a:gd name="connsiteY1" fmla="*/ 1151766 h 2895600"/>
              <a:gd name="connsiteX2" fmla="*/ 9144000 w 9144000"/>
              <a:gd name="connsiteY2" fmla="*/ 0 h 2895600"/>
              <a:gd name="connsiteX3" fmla="*/ 9144000 w 9144000"/>
              <a:gd name="connsiteY3" fmla="*/ 2895600 h 2895600"/>
              <a:gd name="connsiteX4" fmla="*/ 0 w 9144000"/>
              <a:gd name="connsiteY4" fmla="*/ 2895600 h 2895600"/>
              <a:gd name="connsiteX5" fmla="*/ 0 w 9144000"/>
              <a:gd name="connsiteY5" fmla="*/ 1229990 h 2895600"/>
              <a:gd name="connsiteX0" fmla="*/ 0 w 9144000"/>
              <a:gd name="connsiteY0" fmla="*/ 1229990 h 2895600"/>
              <a:gd name="connsiteX1" fmla="*/ 2249586 w 9144000"/>
              <a:gd name="connsiteY1" fmla="*/ 1548276 h 2895600"/>
              <a:gd name="connsiteX2" fmla="*/ 9144000 w 9144000"/>
              <a:gd name="connsiteY2" fmla="*/ 0 h 2895600"/>
              <a:gd name="connsiteX3" fmla="*/ 9144000 w 9144000"/>
              <a:gd name="connsiteY3" fmla="*/ 2895600 h 2895600"/>
              <a:gd name="connsiteX4" fmla="*/ 0 w 9144000"/>
              <a:gd name="connsiteY4" fmla="*/ 2895600 h 2895600"/>
              <a:gd name="connsiteX5" fmla="*/ 0 w 9144000"/>
              <a:gd name="connsiteY5" fmla="*/ 1229990 h 2895600"/>
              <a:gd name="connsiteX0" fmla="*/ 0 w 9144000"/>
              <a:gd name="connsiteY0" fmla="*/ 1229990 h 2895600"/>
              <a:gd name="connsiteX1" fmla="*/ 2249586 w 9144000"/>
              <a:gd name="connsiteY1" fmla="*/ 1548276 h 2895600"/>
              <a:gd name="connsiteX2" fmla="*/ 5882910 w 9144000"/>
              <a:gd name="connsiteY2" fmla="*/ 730981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24000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24000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32092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32092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32092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67149"/>
              <a:gd name="connsiteY0" fmla="*/ 280865 h 1946475"/>
              <a:gd name="connsiteX1" fmla="*/ 2419519 w 9167149"/>
              <a:gd name="connsiteY1" fmla="*/ 582967 h 1946475"/>
              <a:gd name="connsiteX2" fmla="*/ 6546457 w 9167149"/>
              <a:gd name="connsiteY2" fmla="*/ 65078 h 1946475"/>
              <a:gd name="connsiteX3" fmla="*/ 9167149 w 9167149"/>
              <a:gd name="connsiteY3" fmla="*/ 0 h 1946475"/>
              <a:gd name="connsiteX4" fmla="*/ 9144000 w 9167149"/>
              <a:gd name="connsiteY4" fmla="*/ 1946475 h 1946475"/>
              <a:gd name="connsiteX5" fmla="*/ 0 w 9167149"/>
              <a:gd name="connsiteY5" fmla="*/ 1946475 h 1946475"/>
              <a:gd name="connsiteX6" fmla="*/ 0 w 9167149"/>
              <a:gd name="connsiteY6" fmla="*/ 280865 h 1946475"/>
              <a:gd name="connsiteX0" fmla="*/ 0 w 9167149"/>
              <a:gd name="connsiteY0" fmla="*/ 280865 h 1946475"/>
              <a:gd name="connsiteX1" fmla="*/ 2419519 w 9167149"/>
              <a:gd name="connsiteY1" fmla="*/ 582967 h 1946475"/>
              <a:gd name="connsiteX2" fmla="*/ 6523307 w 9167149"/>
              <a:gd name="connsiteY2" fmla="*/ 250273 h 1946475"/>
              <a:gd name="connsiteX3" fmla="*/ 9167149 w 9167149"/>
              <a:gd name="connsiteY3" fmla="*/ 0 h 1946475"/>
              <a:gd name="connsiteX4" fmla="*/ 9144000 w 9167149"/>
              <a:gd name="connsiteY4" fmla="*/ 1946475 h 1946475"/>
              <a:gd name="connsiteX5" fmla="*/ 0 w 9167149"/>
              <a:gd name="connsiteY5" fmla="*/ 1946475 h 1946475"/>
              <a:gd name="connsiteX6" fmla="*/ 0 w 9167149"/>
              <a:gd name="connsiteY6" fmla="*/ 280865 h 1946475"/>
              <a:gd name="connsiteX0" fmla="*/ 0 w 9167149"/>
              <a:gd name="connsiteY0" fmla="*/ 323019 h 1988629"/>
              <a:gd name="connsiteX1" fmla="*/ 2419519 w 9167149"/>
              <a:gd name="connsiteY1" fmla="*/ 625121 h 1988629"/>
              <a:gd name="connsiteX2" fmla="*/ 9167149 w 9167149"/>
              <a:gd name="connsiteY2" fmla="*/ 42154 h 1988629"/>
              <a:gd name="connsiteX3" fmla="*/ 9144000 w 9167149"/>
              <a:gd name="connsiteY3" fmla="*/ 1988629 h 1988629"/>
              <a:gd name="connsiteX4" fmla="*/ 0 w 9167149"/>
              <a:gd name="connsiteY4" fmla="*/ 1988629 h 1988629"/>
              <a:gd name="connsiteX5" fmla="*/ 0 w 9167149"/>
              <a:gd name="connsiteY5" fmla="*/ 323019 h 1988629"/>
              <a:gd name="connsiteX0" fmla="*/ 0 w 9155574"/>
              <a:gd name="connsiteY0" fmla="*/ 0 h 1665610"/>
              <a:gd name="connsiteX1" fmla="*/ 2419519 w 9155574"/>
              <a:gd name="connsiteY1" fmla="*/ 302102 h 1665610"/>
              <a:gd name="connsiteX2" fmla="*/ 9155574 w 9155574"/>
              <a:gd name="connsiteY2" fmla="*/ 251570 h 1665610"/>
              <a:gd name="connsiteX3" fmla="*/ 9144000 w 9155574"/>
              <a:gd name="connsiteY3" fmla="*/ 1665610 h 1665610"/>
              <a:gd name="connsiteX4" fmla="*/ 0 w 9155574"/>
              <a:gd name="connsiteY4" fmla="*/ 1665610 h 1665610"/>
              <a:gd name="connsiteX5" fmla="*/ 0 w 9155574"/>
              <a:gd name="connsiteY5" fmla="*/ 0 h 1665610"/>
              <a:gd name="connsiteX0" fmla="*/ 0 w 9167150"/>
              <a:gd name="connsiteY0" fmla="*/ 0 h 4848648"/>
              <a:gd name="connsiteX1" fmla="*/ 2419519 w 9167150"/>
              <a:gd name="connsiteY1" fmla="*/ 302102 h 4848648"/>
              <a:gd name="connsiteX2" fmla="*/ 9155574 w 9167150"/>
              <a:gd name="connsiteY2" fmla="*/ 251570 h 4848648"/>
              <a:gd name="connsiteX3" fmla="*/ 9167150 w 9167150"/>
              <a:gd name="connsiteY3" fmla="*/ 4848648 h 4848648"/>
              <a:gd name="connsiteX4" fmla="*/ 0 w 9167150"/>
              <a:gd name="connsiteY4" fmla="*/ 1665610 h 4848648"/>
              <a:gd name="connsiteX5" fmla="*/ 0 w 9167150"/>
              <a:gd name="connsiteY5" fmla="*/ 0 h 4848648"/>
              <a:gd name="connsiteX0" fmla="*/ 0 w 9167150"/>
              <a:gd name="connsiteY0" fmla="*/ 0 h 4848648"/>
              <a:gd name="connsiteX1" fmla="*/ 2419519 w 9167150"/>
              <a:gd name="connsiteY1" fmla="*/ 302102 h 4848648"/>
              <a:gd name="connsiteX2" fmla="*/ 9155574 w 9167150"/>
              <a:gd name="connsiteY2" fmla="*/ 251570 h 4848648"/>
              <a:gd name="connsiteX3" fmla="*/ 9167150 w 9167150"/>
              <a:gd name="connsiteY3" fmla="*/ 4848648 h 4848648"/>
              <a:gd name="connsiteX4" fmla="*/ 11575 w 9167150"/>
              <a:gd name="connsiteY4" fmla="*/ 4825499 h 4848648"/>
              <a:gd name="connsiteX5" fmla="*/ 0 w 9167150"/>
              <a:gd name="connsiteY5" fmla="*/ 0 h 4848648"/>
              <a:gd name="connsiteX0" fmla="*/ 3630 w 9170780"/>
              <a:gd name="connsiteY0" fmla="*/ 0 h 4852739"/>
              <a:gd name="connsiteX1" fmla="*/ 2423149 w 9170780"/>
              <a:gd name="connsiteY1" fmla="*/ 302102 h 4852739"/>
              <a:gd name="connsiteX2" fmla="*/ 9159204 w 9170780"/>
              <a:gd name="connsiteY2" fmla="*/ 251570 h 4852739"/>
              <a:gd name="connsiteX3" fmla="*/ 9170780 w 9170780"/>
              <a:gd name="connsiteY3" fmla="*/ 4848648 h 4852739"/>
              <a:gd name="connsiteX4" fmla="*/ 867 w 9170780"/>
              <a:gd name="connsiteY4" fmla="*/ 4852739 h 4852739"/>
              <a:gd name="connsiteX5" fmla="*/ 3630 w 9170780"/>
              <a:gd name="connsiteY5" fmla="*/ 0 h 485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0780" h="4852739">
                <a:moveTo>
                  <a:pt x="3630" y="0"/>
                </a:moveTo>
                <a:cubicBezTo>
                  <a:pt x="451389" y="74851"/>
                  <a:pt x="897220" y="260174"/>
                  <a:pt x="2423149" y="302102"/>
                </a:cubicBezTo>
                <a:cubicBezTo>
                  <a:pt x="3949078" y="344030"/>
                  <a:pt x="8038457" y="24319"/>
                  <a:pt x="9159204" y="251570"/>
                </a:cubicBezTo>
                <a:cubicBezTo>
                  <a:pt x="9163063" y="1783929"/>
                  <a:pt x="9166921" y="3316289"/>
                  <a:pt x="9170780" y="4848648"/>
                </a:cubicBezTo>
                <a:lnTo>
                  <a:pt x="867" y="4852739"/>
                </a:lnTo>
                <a:cubicBezTo>
                  <a:pt x="-2991" y="3244239"/>
                  <a:pt x="7488" y="1608500"/>
                  <a:pt x="3630" y="0"/>
                </a:cubicBezTo>
                <a:close/>
              </a:path>
            </a:pathLst>
          </a:custGeom>
          <a:gradFill flip="none" rotWithShape="1">
            <a:gsLst>
              <a:gs pos="0">
                <a:schemeClr val="tx1">
                  <a:lumMod val="95000"/>
                  <a:lumOff val="5000"/>
                </a:schemeClr>
              </a:gs>
              <a:gs pos="32000">
                <a:schemeClr val="tx1">
                  <a:lumMod val="95000"/>
                  <a:lumOff val="5000"/>
                </a:schemeClr>
              </a:gs>
              <a:gs pos="18000">
                <a:schemeClr val="tx1">
                  <a:lumMod val="95000"/>
                  <a:lumOff val="5000"/>
                </a:schemeClr>
              </a:gs>
              <a:gs pos="100000">
                <a:schemeClr val="tx1">
                  <a:lumMod val="95000"/>
                  <a:lumOff val="5000"/>
                </a:schemeClr>
              </a:gs>
            </a:gsLst>
            <a:lin ang="5400000" scaled="0"/>
            <a:tileRect/>
          </a:gradFill>
          <a:ln w="9525">
            <a:solidFill>
              <a:schemeClr val="accent3">
                <a:lumMod val="60000"/>
                <a:lumOff val="40000"/>
              </a:schemeClr>
            </a:solidFill>
          </a:ln>
          <a:scene3d>
            <a:camera prst="orthographicFront"/>
            <a:lightRig rig="threePt" dir="t"/>
          </a:scene3d>
          <a:sp3d extrusionH="120650" contourW="12700">
            <a:bevelT/>
            <a:extrusionClr>
              <a:schemeClr val="accent3">
                <a:lumMod val="60000"/>
                <a:lumOff val="40000"/>
              </a:schemeClr>
            </a:extrusionClr>
            <a:contourClr>
              <a:schemeClr val="tx1">
                <a:lumMod val="95000"/>
                <a:lumOff val="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eaLnBrk="1" latinLnBrk="0" hangingPunct="1"/>
            <a:fld id="{E6F9B8CD-342D-4579-98EC-A8FD6B7370E1}" type="datetimeFigureOut">
              <a:rPr lang="en-US" smtClean="0"/>
              <a:pPr algn="r" eaLnBrk="1" latinLnBrk="0" hangingPunct="1"/>
              <a:t>5/15/2012</a:t>
            </a:fld>
            <a:endParaRPr lang="en-US" dirty="0">
              <a:solidFill>
                <a:schemeClr val="tx2"/>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eaLnBrk="1" latinLnBrk="0" hangingPunct="1"/>
            <a:endParaRPr kumimoji="0" lang="en-US" dirty="0">
              <a:solidFill>
                <a:schemeClr val="tx2"/>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sp>
        <p:nvSpPr>
          <p:cNvPr id="2" name="Title Placeholder 1"/>
          <p:cNvSpPr>
            <a:spLocks noGrp="1"/>
          </p:cNvSpPr>
          <p:nvPr>
            <p:ph type="title"/>
          </p:nvPr>
        </p:nvSpPr>
        <p:spPr>
          <a:xfrm>
            <a:off x="3124200" y="304800"/>
            <a:ext cx="5715000" cy="944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276600" y="1554162"/>
            <a:ext cx="5638800" cy="4906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 xmlns:p14="http://schemas.microsoft.com/office/powerpoint/2010/main" val="179309724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Lst>
  <p:timing>
    <p:tnLst>
      <p:par>
        <p:cTn id="1" dur="indefinite" restart="never" nodeType="tmRoot"/>
      </p:par>
    </p:tnLst>
  </p:timing>
  <p:txStyles>
    <p:titleStyle>
      <a:lvl1pPr algn="l" defTabSz="914400" rtl="0" eaLnBrk="1" latinLnBrk="0" hangingPunct="1">
        <a:spcBef>
          <a:spcPct val="0"/>
        </a:spcBef>
        <a:buNone/>
        <a:defRPr sz="3600" kern="1200">
          <a:ln>
            <a:solidFill>
              <a:schemeClr val="accent3">
                <a:lumMod val="75000"/>
              </a:schemeClr>
            </a:solidFill>
          </a:ln>
          <a:solidFill>
            <a:schemeClr val="bg1">
              <a:lumMod val="95000"/>
            </a:schemeClr>
          </a:solidFill>
          <a:latin typeface="+mj-lt"/>
          <a:ea typeface="+mj-ea"/>
          <a:cs typeface="+mj-cs"/>
        </a:defRPr>
      </a:lvl1pPr>
    </p:titleStyle>
    <p:bodyStyle>
      <a:lvl1pPr marL="0" indent="0" algn="l" defTabSz="914400" rtl="0" eaLnBrk="1" latinLnBrk="0" hangingPunct="1">
        <a:spcBef>
          <a:spcPct val="20000"/>
        </a:spcBef>
        <a:buFontTx/>
        <a:buNone/>
        <a:defRPr sz="3200" kern="1200">
          <a:solidFill>
            <a:schemeClr val="bg2">
              <a:lumMod val="20000"/>
              <a:lumOff val="80000"/>
            </a:schemeClr>
          </a:solidFill>
          <a:latin typeface="+mn-lt"/>
          <a:ea typeface="+mn-ea"/>
          <a:cs typeface="+mn-cs"/>
        </a:defRPr>
      </a:lvl1pPr>
      <a:lvl2pPr marL="0" indent="0" algn="l" defTabSz="914400" rtl="0" eaLnBrk="1" latinLnBrk="0" hangingPunct="1">
        <a:spcBef>
          <a:spcPct val="20000"/>
        </a:spcBef>
        <a:buFontTx/>
        <a:buNone/>
        <a:defRPr sz="2800" kern="1200">
          <a:solidFill>
            <a:schemeClr val="bg2">
              <a:lumMod val="20000"/>
              <a:lumOff val="80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bg2">
              <a:lumMod val="20000"/>
              <a:lumOff val="80000"/>
            </a:schemeClr>
          </a:solidFill>
          <a:latin typeface="+mn-lt"/>
          <a:ea typeface="+mn-ea"/>
          <a:cs typeface="+mn-cs"/>
        </a:defRPr>
      </a:lvl3pPr>
      <a:lvl4pPr marL="0" indent="0" algn="l" defTabSz="914400" rtl="0" eaLnBrk="1" latinLnBrk="0" hangingPunct="1">
        <a:spcBef>
          <a:spcPct val="20000"/>
        </a:spcBef>
        <a:buFontTx/>
        <a:buNone/>
        <a:defRPr sz="2000" kern="1200">
          <a:solidFill>
            <a:schemeClr val="bg2">
              <a:lumMod val="20000"/>
              <a:lumOff val="80000"/>
            </a:schemeClr>
          </a:solidFill>
          <a:latin typeface="+mn-lt"/>
          <a:ea typeface="+mn-ea"/>
          <a:cs typeface="+mn-cs"/>
        </a:defRPr>
      </a:lvl4pPr>
      <a:lvl5pPr marL="0" indent="0" algn="l" defTabSz="914400" rtl="0" eaLnBrk="1" latinLnBrk="0" hangingPunct="1">
        <a:spcBef>
          <a:spcPct val="20000"/>
        </a:spcBef>
        <a:buFontTx/>
        <a:buNone/>
        <a:defRPr sz="2000" kern="1200">
          <a:solidFill>
            <a:schemeClr val="bg2">
              <a:lumMod val="20000"/>
              <a:lumOff val="8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15" cstate="print">
            <a:extLst>
              <a:ext uri="{28A0092B-C50C-407E-A947-70E740481C1C}">
                <a14:useLocalDpi xmlns=""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rot="16200000">
            <a:off x="2541753" y="90807"/>
            <a:ext cx="7025831" cy="6635862"/>
          </a:xfrm>
          <a:custGeom>
            <a:avLst/>
            <a:gdLst>
              <a:gd name="connsiteX0" fmla="*/ 0 w 9144000"/>
              <a:gd name="connsiteY0" fmla="*/ 0 h 2895600"/>
              <a:gd name="connsiteX1" fmla="*/ 9144000 w 9144000"/>
              <a:gd name="connsiteY1" fmla="*/ 0 h 2895600"/>
              <a:gd name="connsiteX2" fmla="*/ 9144000 w 9144000"/>
              <a:gd name="connsiteY2" fmla="*/ 2895600 h 2895600"/>
              <a:gd name="connsiteX3" fmla="*/ 0 w 9144000"/>
              <a:gd name="connsiteY3" fmla="*/ 2895600 h 2895600"/>
              <a:gd name="connsiteX4" fmla="*/ 0 w 9144000"/>
              <a:gd name="connsiteY4" fmla="*/ 0 h 2895600"/>
              <a:gd name="connsiteX0" fmla="*/ 0 w 9144000"/>
              <a:gd name="connsiteY0" fmla="*/ 1229990 h 2895600"/>
              <a:gd name="connsiteX1" fmla="*/ 9144000 w 9144000"/>
              <a:gd name="connsiteY1" fmla="*/ 0 h 2895600"/>
              <a:gd name="connsiteX2" fmla="*/ 9144000 w 9144000"/>
              <a:gd name="connsiteY2" fmla="*/ 2895600 h 2895600"/>
              <a:gd name="connsiteX3" fmla="*/ 0 w 9144000"/>
              <a:gd name="connsiteY3" fmla="*/ 2895600 h 2895600"/>
              <a:gd name="connsiteX4" fmla="*/ 0 w 9144000"/>
              <a:gd name="connsiteY4" fmla="*/ 1229990 h 2895600"/>
              <a:gd name="connsiteX0" fmla="*/ 0 w 9144000"/>
              <a:gd name="connsiteY0" fmla="*/ 1229990 h 2895600"/>
              <a:gd name="connsiteX1" fmla="*/ 704007 w 9144000"/>
              <a:gd name="connsiteY1" fmla="*/ 1151766 h 2895600"/>
              <a:gd name="connsiteX2" fmla="*/ 9144000 w 9144000"/>
              <a:gd name="connsiteY2" fmla="*/ 0 h 2895600"/>
              <a:gd name="connsiteX3" fmla="*/ 9144000 w 9144000"/>
              <a:gd name="connsiteY3" fmla="*/ 2895600 h 2895600"/>
              <a:gd name="connsiteX4" fmla="*/ 0 w 9144000"/>
              <a:gd name="connsiteY4" fmla="*/ 2895600 h 2895600"/>
              <a:gd name="connsiteX5" fmla="*/ 0 w 9144000"/>
              <a:gd name="connsiteY5" fmla="*/ 1229990 h 2895600"/>
              <a:gd name="connsiteX0" fmla="*/ 0 w 9144000"/>
              <a:gd name="connsiteY0" fmla="*/ 1229990 h 2895600"/>
              <a:gd name="connsiteX1" fmla="*/ 2249586 w 9144000"/>
              <a:gd name="connsiteY1" fmla="*/ 1548276 h 2895600"/>
              <a:gd name="connsiteX2" fmla="*/ 9144000 w 9144000"/>
              <a:gd name="connsiteY2" fmla="*/ 0 h 2895600"/>
              <a:gd name="connsiteX3" fmla="*/ 9144000 w 9144000"/>
              <a:gd name="connsiteY3" fmla="*/ 2895600 h 2895600"/>
              <a:gd name="connsiteX4" fmla="*/ 0 w 9144000"/>
              <a:gd name="connsiteY4" fmla="*/ 2895600 h 2895600"/>
              <a:gd name="connsiteX5" fmla="*/ 0 w 9144000"/>
              <a:gd name="connsiteY5" fmla="*/ 1229990 h 2895600"/>
              <a:gd name="connsiteX0" fmla="*/ 0 w 9144000"/>
              <a:gd name="connsiteY0" fmla="*/ 1229990 h 2895600"/>
              <a:gd name="connsiteX1" fmla="*/ 2249586 w 9144000"/>
              <a:gd name="connsiteY1" fmla="*/ 1548276 h 2895600"/>
              <a:gd name="connsiteX2" fmla="*/ 5882910 w 9144000"/>
              <a:gd name="connsiteY2" fmla="*/ 730981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249586 w 9144000"/>
              <a:gd name="connsiteY1" fmla="*/ 1548276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24000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24000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32092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32092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44000"/>
              <a:gd name="connsiteY0" fmla="*/ 1229990 h 2895600"/>
              <a:gd name="connsiteX1" fmla="*/ 2419519 w 9144000"/>
              <a:gd name="connsiteY1" fmla="*/ 1532092 h 2895600"/>
              <a:gd name="connsiteX2" fmla="*/ 6546457 w 9144000"/>
              <a:gd name="connsiteY2" fmla="*/ 1014203 h 2895600"/>
              <a:gd name="connsiteX3" fmla="*/ 9144000 w 9144000"/>
              <a:gd name="connsiteY3" fmla="*/ 0 h 2895600"/>
              <a:gd name="connsiteX4" fmla="*/ 9144000 w 9144000"/>
              <a:gd name="connsiteY4" fmla="*/ 2895600 h 2895600"/>
              <a:gd name="connsiteX5" fmla="*/ 0 w 9144000"/>
              <a:gd name="connsiteY5" fmla="*/ 2895600 h 2895600"/>
              <a:gd name="connsiteX6" fmla="*/ 0 w 9144000"/>
              <a:gd name="connsiteY6" fmla="*/ 1229990 h 2895600"/>
              <a:gd name="connsiteX0" fmla="*/ 0 w 9167149"/>
              <a:gd name="connsiteY0" fmla="*/ 280865 h 1946475"/>
              <a:gd name="connsiteX1" fmla="*/ 2419519 w 9167149"/>
              <a:gd name="connsiteY1" fmla="*/ 582967 h 1946475"/>
              <a:gd name="connsiteX2" fmla="*/ 6546457 w 9167149"/>
              <a:gd name="connsiteY2" fmla="*/ 65078 h 1946475"/>
              <a:gd name="connsiteX3" fmla="*/ 9167149 w 9167149"/>
              <a:gd name="connsiteY3" fmla="*/ 0 h 1946475"/>
              <a:gd name="connsiteX4" fmla="*/ 9144000 w 9167149"/>
              <a:gd name="connsiteY4" fmla="*/ 1946475 h 1946475"/>
              <a:gd name="connsiteX5" fmla="*/ 0 w 9167149"/>
              <a:gd name="connsiteY5" fmla="*/ 1946475 h 1946475"/>
              <a:gd name="connsiteX6" fmla="*/ 0 w 9167149"/>
              <a:gd name="connsiteY6" fmla="*/ 280865 h 1946475"/>
              <a:gd name="connsiteX0" fmla="*/ 0 w 9167149"/>
              <a:gd name="connsiteY0" fmla="*/ 280865 h 1946475"/>
              <a:gd name="connsiteX1" fmla="*/ 2419519 w 9167149"/>
              <a:gd name="connsiteY1" fmla="*/ 582967 h 1946475"/>
              <a:gd name="connsiteX2" fmla="*/ 6523307 w 9167149"/>
              <a:gd name="connsiteY2" fmla="*/ 250273 h 1946475"/>
              <a:gd name="connsiteX3" fmla="*/ 9167149 w 9167149"/>
              <a:gd name="connsiteY3" fmla="*/ 0 h 1946475"/>
              <a:gd name="connsiteX4" fmla="*/ 9144000 w 9167149"/>
              <a:gd name="connsiteY4" fmla="*/ 1946475 h 1946475"/>
              <a:gd name="connsiteX5" fmla="*/ 0 w 9167149"/>
              <a:gd name="connsiteY5" fmla="*/ 1946475 h 1946475"/>
              <a:gd name="connsiteX6" fmla="*/ 0 w 9167149"/>
              <a:gd name="connsiteY6" fmla="*/ 280865 h 1946475"/>
              <a:gd name="connsiteX0" fmla="*/ 0 w 9167149"/>
              <a:gd name="connsiteY0" fmla="*/ 323019 h 1988629"/>
              <a:gd name="connsiteX1" fmla="*/ 2419519 w 9167149"/>
              <a:gd name="connsiteY1" fmla="*/ 625121 h 1988629"/>
              <a:gd name="connsiteX2" fmla="*/ 9167149 w 9167149"/>
              <a:gd name="connsiteY2" fmla="*/ 42154 h 1988629"/>
              <a:gd name="connsiteX3" fmla="*/ 9144000 w 9167149"/>
              <a:gd name="connsiteY3" fmla="*/ 1988629 h 1988629"/>
              <a:gd name="connsiteX4" fmla="*/ 0 w 9167149"/>
              <a:gd name="connsiteY4" fmla="*/ 1988629 h 1988629"/>
              <a:gd name="connsiteX5" fmla="*/ 0 w 9167149"/>
              <a:gd name="connsiteY5" fmla="*/ 323019 h 1988629"/>
              <a:gd name="connsiteX0" fmla="*/ 0 w 9155574"/>
              <a:gd name="connsiteY0" fmla="*/ 0 h 1665610"/>
              <a:gd name="connsiteX1" fmla="*/ 2419519 w 9155574"/>
              <a:gd name="connsiteY1" fmla="*/ 302102 h 1665610"/>
              <a:gd name="connsiteX2" fmla="*/ 9155574 w 9155574"/>
              <a:gd name="connsiteY2" fmla="*/ 251570 h 1665610"/>
              <a:gd name="connsiteX3" fmla="*/ 9144000 w 9155574"/>
              <a:gd name="connsiteY3" fmla="*/ 1665610 h 1665610"/>
              <a:gd name="connsiteX4" fmla="*/ 0 w 9155574"/>
              <a:gd name="connsiteY4" fmla="*/ 1665610 h 1665610"/>
              <a:gd name="connsiteX5" fmla="*/ 0 w 9155574"/>
              <a:gd name="connsiteY5" fmla="*/ 0 h 1665610"/>
              <a:gd name="connsiteX0" fmla="*/ 0 w 9167150"/>
              <a:gd name="connsiteY0" fmla="*/ 0 h 4848648"/>
              <a:gd name="connsiteX1" fmla="*/ 2419519 w 9167150"/>
              <a:gd name="connsiteY1" fmla="*/ 302102 h 4848648"/>
              <a:gd name="connsiteX2" fmla="*/ 9155574 w 9167150"/>
              <a:gd name="connsiteY2" fmla="*/ 251570 h 4848648"/>
              <a:gd name="connsiteX3" fmla="*/ 9167150 w 9167150"/>
              <a:gd name="connsiteY3" fmla="*/ 4848648 h 4848648"/>
              <a:gd name="connsiteX4" fmla="*/ 0 w 9167150"/>
              <a:gd name="connsiteY4" fmla="*/ 1665610 h 4848648"/>
              <a:gd name="connsiteX5" fmla="*/ 0 w 9167150"/>
              <a:gd name="connsiteY5" fmla="*/ 0 h 4848648"/>
              <a:gd name="connsiteX0" fmla="*/ 0 w 9167150"/>
              <a:gd name="connsiteY0" fmla="*/ 0 h 4848648"/>
              <a:gd name="connsiteX1" fmla="*/ 2419519 w 9167150"/>
              <a:gd name="connsiteY1" fmla="*/ 302102 h 4848648"/>
              <a:gd name="connsiteX2" fmla="*/ 9155574 w 9167150"/>
              <a:gd name="connsiteY2" fmla="*/ 251570 h 4848648"/>
              <a:gd name="connsiteX3" fmla="*/ 9167150 w 9167150"/>
              <a:gd name="connsiteY3" fmla="*/ 4848648 h 4848648"/>
              <a:gd name="connsiteX4" fmla="*/ 11575 w 9167150"/>
              <a:gd name="connsiteY4" fmla="*/ 4825499 h 4848648"/>
              <a:gd name="connsiteX5" fmla="*/ 0 w 9167150"/>
              <a:gd name="connsiteY5" fmla="*/ 0 h 4848648"/>
              <a:gd name="connsiteX0" fmla="*/ 3630 w 9170780"/>
              <a:gd name="connsiteY0" fmla="*/ 0 h 4852739"/>
              <a:gd name="connsiteX1" fmla="*/ 2423149 w 9170780"/>
              <a:gd name="connsiteY1" fmla="*/ 302102 h 4852739"/>
              <a:gd name="connsiteX2" fmla="*/ 9159204 w 9170780"/>
              <a:gd name="connsiteY2" fmla="*/ 251570 h 4852739"/>
              <a:gd name="connsiteX3" fmla="*/ 9170780 w 9170780"/>
              <a:gd name="connsiteY3" fmla="*/ 4848648 h 4852739"/>
              <a:gd name="connsiteX4" fmla="*/ 867 w 9170780"/>
              <a:gd name="connsiteY4" fmla="*/ 4852739 h 4852739"/>
              <a:gd name="connsiteX5" fmla="*/ 3630 w 9170780"/>
              <a:gd name="connsiteY5" fmla="*/ 0 h 485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0780" h="4852739">
                <a:moveTo>
                  <a:pt x="3630" y="0"/>
                </a:moveTo>
                <a:cubicBezTo>
                  <a:pt x="451389" y="74851"/>
                  <a:pt x="897220" y="260174"/>
                  <a:pt x="2423149" y="302102"/>
                </a:cubicBezTo>
                <a:cubicBezTo>
                  <a:pt x="3949078" y="344030"/>
                  <a:pt x="8038457" y="24319"/>
                  <a:pt x="9159204" y="251570"/>
                </a:cubicBezTo>
                <a:cubicBezTo>
                  <a:pt x="9163063" y="1783929"/>
                  <a:pt x="9166921" y="3316289"/>
                  <a:pt x="9170780" y="4848648"/>
                </a:cubicBezTo>
                <a:lnTo>
                  <a:pt x="867" y="4852739"/>
                </a:lnTo>
                <a:cubicBezTo>
                  <a:pt x="-2991" y="3244239"/>
                  <a:pt x="7488" y="1608500"/>
                  <a:pt x="3630" y="0"/>
                </a:cubicBezTo>
                <a:close/>
              </a:path>
            </a:pathLst>
          </a:custGeom>
          <a:gradFill flip="none" rotWithShape="1">
            <a:gsLst>
              <a:gs pos="0">
                <a:schemeClr val="tx1">
                  <a:lumMod val="95000"/>
                  <a:lumOff val="5000"/>
                </a:schemeClr>
              </a:gs>
              <a:gs pos="32000">
                <a:schemeClr val="tx1">
                  <a:lumMod val="95000"/>
                  <a:lumOff val="5000"/>
                </a:schemeClr>
              </a:gs>
              <a:gs pos="18000">
                <a:schemeClr val="tx1">
                  <a:lumMod val="95000"/>
                  <a:lumOff val="5000"/>
                </a:schemeClr>
              </a:gs>
              <a:gs pos="100000">
                <a:schemeClr val="tx1">
                  <a:lumMod val="95000"/>
                  <a:lumOff val="5000"/>
                </a:schemeClr>
              </a:gs>
            </a:gsLst>
            <a:lin ang="5400000" scaled="0"/>
            <a:tileRect/>
          </a:gradFill>
          <a:ln w="9525">
            <a:solidFill>
              <a:schemeClr val="accent3">
                <a:lumMod val="60000"/>
                <a:lumOff val="40000"/>
              </a:schemeClr>
            </a:solidFill>
          </a:ln>
          <a:scene3d>
            <a:camera prst="orthographicFront"/>
            <a:lightRig rig="threePt" dir="t"/>
          </a:scene3d>
          <a:sp3d extrusionH="120650" contourW="12700">
            <a:bevelT/>
            <a:extrusionClr>
              <a:schemeClr val="accent3">
                <a:lumMod val="60000"/>
                <a:lumOff val="40000"/>
              </a:schemeClr>
            </a:extrusionClr>
            <a:contourClr>
              <a:schemeClr val="tx1">
                <a:lumMod val="95000"/>
                <a:lumOff val="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877B57-B008-4CE5-8338-37E128D97E12}" type="datetime1">
              <a:rPr lang="en-US" smtClean="0"/>
              <a:pPr/>
              <a:t>5/15/2012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4DE186-3112-4AB8-AF78-FDBC8ACE92CB}" type="slidenum">
              <a:rPr lang="en-US" smtClean="0"/>
              <a:pPr/>
              <a:t>‹#›</a:t>
            </a:fld>
            <a:endParaRPr lang="en-US"/>
          </a:p>
        </p:txBody>
      </p:sp>
      <p:sp>
        <p:nvSpPr>
          <p:cNvPr id="14" name="Rectangle 3" hidden="1"/>
          <p:cNvSpPr/>
          <p:nvPr/>
        </p:nvSpPr>
        <p:spPr>
          <a:xfrm rot="16200000">
            <a:off x="1618593" y="-667407"/>
            <a:ext cx="7010400" cy="8192814"/>
          </a:xfrm>
          <a:custGeom>
            <a:avLst/>
            <a:gdLst>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 name="connsiteX0" fmla="*/ 0 w 9144000"/>
              <a:gd name="connsiteY0" fmla="*/ 13138 h 1613338"/>
              <a:gd name="connsiteX1" fmla="*/ 4929352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13138 h 1613338"/>
              <a:gd name="connsiteX1" fmla="*/ 5076497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1072055 w 9144000"/>
              <a:gd name="connsiteY1" fmla="*/ 10510 h 1613338"/>
              <a:gd name="connsiteX2" fmla="*/ 5076497 w 9144000"/>
              <a:gd name="connsiteY2" fmla="*/ 10510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1156138 w 9144000"/>
              <a:gd name="connsiteY2" fmla="*/ 10510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076497 w 9144000"/>
              <a:gd name="connsiteY3" fmla="*/ 10510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39559 w 9144000"/>
              <a:gd name="connsiteY3" fmla="*/ 809296 h 1613338"/>
              <a:gd name="connsiteX4" fmla="*/ 5129048 w 9144000"/>
              <a:gd name="connsiteY4" fmla="*/ 0 h 1613338"/>
              <a:gd name="connsiteX5" fmla="*/ 9144000 w 9144000"/>
              <a:gd name="connsiteY5" fmla="*/ 13138 h 1613338"/>
              <a:gd name="connsiteX6" fmla="*/ 9144000 w 9144000"/>
              <a:gd name="connsiteY6" fmla="*/ 1613338 h 1613338"/>
              <a:gd name="connsiteX7" fmla="*/ 0 w 9144000"/>
              <a:gd name="connsiteY7" fmla="*/ 1613338 h 1613338"/>
              <a:gd name="connsiteX8" fmla="*/ 0 w 9144000"/>
              <a:gd name="connsiteY8" fmla="*/ 13138 h 1613338"/>
              <a:gd name="connsiteX0" fmla="*/ 0 w 9144000"/>
              <a:gd name="connsiteY0" fmla="*/ 13138 h 1613338"/>
              <a:gd name="connsiteX1" fmla="*/ 1072055 w 9144000"/>
              <a:gd name="connsiteY1" fmla="*/ 10510 h 1613338"/>
              <a:gd name="connsiteX2" fmla="*/ 1072055 w 9144000"/>
              <a:gd name="connsiteY2" fmla="*/ 830317 h 1613338"/>
              <a:gd name="connsiteX3" fmla="*/ 5129048 w 9144000"/>
              <a:gd name="connsiteY3" fmla="*/ 0 h 1613338"/>
              <a:gd name="connsiteX4" fmla="*/ 9144000 w 9144000"/>
              <a:gd name="connsiteY4" fmla="*/ 13138 h 1613338"/>
              <a:gd name="connsiteX5" fmla="*/ 9144000 w 9144000"/>
              <a:gd name="connsiteY5" fmla="*/ 1613338 h 1613338"/>
              <a:gd name="connsiteX6" fmla="*/ 0 w 9144000"/>
              <a:gd name="connsiteY6" fmla="*/ 1613338 h 1613338"/>
              <a:gd name="connsiteX7" fmla="*/ 0 w 9144000"/>
              <a:gd name="connsiteY7" fmla="*/ 13138 h 1613338"/>
              <a:gd name="connsiteX0" fmla="*/ 0 w 9144000"/>
              <a:gd name="connsiteY0" fmla="*/ 13138 h 1613338"/>
              <a:gd name="connsiteX1" fmla="*/ 1072055 w 9144000"/>
              <a:gd name="connsiteY1" fmla="*/ 10510 h 1613338"/>
              <a:gd name="connsiteX2" fmla="*/ 5129048 w 9144000"/>
              <a:gd name="connsiteY2" fmla="*/ 0 h 1613338"/>
              <a:gd name="connsiteX3" fmla="*/ 9144000 w 9144000"/>
              <a:gd name="connsiteY3" fmla="*/ 13138 h 1613338"/>
              <a:gd name="connsiteX4" fmla="*/ 9144000 w 9144000"/>
              <a:gd name="connsiteY4" fmla="*/ 1613338 h 1613338"/>
              <a:gd name="connsiteX5" fmla="*/ 0 w 9144000"/>
              <a:gd name="connsiteY5" fmla="*/ 1613338 h 1613338"/>
              <a:gd name="connsiteX6" fmla="*/ 0 w 9144000"/>
              <a:gd name="connsiteY6" fmla="*/ 13138 h 1613338"/>
              <a:gd name="connsiteX0" fmla="*/ 0 w 9144000"/>
              <a:gd name="connsiteY0" fmla="*/ 13138 h 1613338"/>
              <a:gd name="connsiteX1" fmla="*/ 5129048 w 9144000"/>
              <a:gd name="connsiteY1" fmla="*/ 0 h 1613338"/>
              <a:gd name="connsiteX2" fmla="*/ 9144000 w 9144000"/>
              <a:gd name="connsiteY2" fmla="*/ 13138 h 1613338"/>
              <a:gd name="connsiteX3" fmla="*/ 9144000 w 9144000"/>
              <a:gd name="connsiteY3" fmla="*/ 1613338 h 1613338"/>
              <a:gd name="connsiteX4" fmla="*/ 0 w 9144000"/>
              <a:gd name="connsiteY4" fmla="*/ 1613338 h 1613338"/>
              <a:gd name="connsiteX5" fmla="*/ 0 w 9144000"/>
              <a:gd name="connsiteY5" fmla="*/ 13138 h 1613338"/>
              <a:gd name="connsiteX0" fmla="*/ 0 w 9144000"/>
              <a:gd name="connsiteY0" fmla="*/ 0 h 1600200"/>
              <a:gd name="connsiteX1" fmla="*/ 9144000 w 9144000"/>
              <a:gd name="connsiteY1" fmla="*/ 0 h 1600200"/>
              <a:gd name="connsiteX2" fmla="*/ 9144000 w 9144000"/>
              <a:gd name="connsiteY2" fmla="*/ 1600200 h 1600200"/>
              <a:gd name="connsiteX3" fmla="*/ 0 w 9144000"/>
              <a:gd name="connsiteY3" fmla="*/ 1600200 h 1600200"/>
              <a:gd name="connsiteX4" fmla="*/ 0 w 9144000"/>
              <a:gd name="connsiteY4" fmla="*/ 0 h 160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600200">
                <a:moveTo>
                  <a:pt x="0" y="0"/>
                </a:moveTo>
                <a:lnTo>
                  <a:pt x="9144000" y="0"/>
                </a:lnTo>
                <a:lnTo>
                  <a:pt x="9144000" y="1600200"/>
                </a:lnTo>
                <a:lnTo>
                  <a:pt x="0" y="1600200"/>
                </a:lnTo>
                <a:lnTo>
                  <a:pt x="0" y="0"/>
                </a:lnTo>
                <a:close/>
              </a:path>
            </a:pathLst>
          </a:custGeom>
          <a:gradFill>
            <a:gsLst>
              <a:gs pos="12000">
                <a:schemeClr val="tx1">
                  <a:lumMod val="95000"/>
                  <a:lumOff val="5000"/>
                  <a:alpha val="95000"/>
                </a:schemeClr>
              </a:gs>
              <a:gs pos="1000">
                <a:schemeClr val="tx1">
                  <a:lumMod val="95000"/>
                  <a:lumOff val="5000"/>
                  <a:alpha val="0"/>
                </a:schemeClr>
              </a:gs>
              <a:gs pos="100000">
                <a:schemeClr val="tx1">
                  <a:lumMod val="95000"/>
                  <a:lumOff val="5000"/>
                  <a:alpha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124200" y="304800"/>
            <a:ext cx="5715000" cy="944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276600" y="1554162"/>
            <a:ext cx="5638800" cy="4906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 xmlns:p14="http://schemas.microsoft.com/office/powerpoint/2010/main" val="213113554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Lst>
  <p:timing>
    <p:tnLst>
      <p:par>
        <p:cTn id="1" dur="indefinite" restart="never" nodeType="tmRoot"/>
      </p:par>
    </p:tnLst>
  </p:timing>
  <p:hf sldNum="0" hdr="0" ftr="0" dt="0"/>
  <p:txStyles>
    <p:titleStyle>
      <a:lvl1pPr algn="l" defTabSz="914400" rtl="0" eaLnBrk="1" latinLnBrk="0" hangingPunct="1">
        <a:spcBef>
          <a:spcPct val="0"/>
        </a:spcBef>
        <a:buNone/>
        <a:defRPr sz="3600" kern="1200">
          <a:ln>
            <a:solidFill>
              <a:schemeClr val="accent3">
                <a:lumMod val="75000"/>
              </a:schemeClr>
            </a:solidFill>
          </a:ln>
          <a:solidFill>
            <a:schemeClr val="bg1">
              <a:lumMod val="95000"/>
            </a:schemeClr>
          </a:solidFill>
          <a:latin typeface="+mj-lt"/>
          <a:ea typeface="+mj-ea"/>
          <a:cs typeface="+mj-cs"/>
        </a:defRPr>
      </a:lvl1pPr>
    </p:titleStyle>
    <p:bodyStyle>
      <a:lvl1pPr marL="0" indent="0" algn="l" defTabSz="914400" rtl="0" eaLnBrk="1" latinLnBrk="0" hangingPunct="1">
        <a:spcBef>
          <a:spcPct val="20000"/>
        </a:spcBef>
        <a:buFontTx/>
        <a:buNone/>
        <a:defRPr sz="3200" kern="1200">
          <a:solidFill>
            <a:schemeClr val="bg2">
              <a:lumMod val="20000"/>
              <a:lumOff val="80000"/>
            </a:schemeClr>
          </a:solidFill>
          <a:latin typeface="+mn-lt"/>
          <a:ea typeface="+mn-ea"/>
          <a:cs typeface="+mn-cs"/>
        </a:defRPr>
      </a:lvl1pPr>
      <a:lvl2pPr marL="0" indent="0" algn="l" defTabSz="914400" rtl="0" eaLnBrk="1" latinLnBrk="0" hangingPunct="1">
        <a:spcBef>
          <a:spcPct val="20000"/>
        </a:spcBef>
        <a:buFontTx/>
        <a:buNone/>
        <a:defRPr sz="2800" kern="1200">
          <a:solidFill>
            <a:schemeClr val="bg2">
              <a:lumMod val="20000"/>
              <a:lumOff val="80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bg2">
              <a:lumMod val="20000"/>
              <a:lumOff val="80000"/>
            </a:schemeClr>
          </a:solidFill>
          <a:latin typeface="+mn-lt"/>
          <a:ea typeface="+mn-ea"/>
          <a:cs typeface="+mn-cs"/>
        </a:defRPr>
      </a:lvl3pPr>
      <a:lvl4pPr marL="0" indent="0" algn="l" defTabSz="914400" rtl="0" eaLnBrk="1" latinLnBrk="0" hangingPunct="1">
        <a:spcBef>
          <a:spcPct val="20000"/>
        </a:spcBef>
        <a:buFontTx/>
        <a:buNone/>
        <a:defRPr sz="2000" kern="1200">
          <a:solidFill>
            <a:schemeClr val="bg2">
              <a:lumMod val="20000"/>
              <a:lumOff val="80000"/>
            </a:schemeClr>
          </a:solidFill>
          <a:latin typeface="+mn-lt"/>
          <a:ea typeface="+mn-ea"/>
          <a:cs typeface="+mn-cs"/>
        </a:defRPr>
      </a:lvl4pPr>
      <a:lvl5pPr marL="0" indent="0" algn="l" defTabSz="914400" rtl="0" eaLnBrk="1" latinLnBrk="0" hangingPunct="1">
        <a:spcBef>
          <a:spcPct val="20000"/>
        </a:spcBef>
        <a:buFontTx/>
        <a:buNone/>
        <a:defRPr sz="2000" kern="1200">
          <a:solidFill>
            <a:schemeClr val="bg2">
              <a:lumMod val="20000"/>
              <a:lumOff val="8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0.xml"/><Relationship Id="rId1" Type="http://schemas.openxmlformats.org/officeDocument/2006/relationships/slideLayout" Target="../slideLayouts/slideLayout9.xml"/><Relationship Id="rId4" Type="http://schemas.openxmlformats.org/officeDocument/2006/relationships/image" Target="../media/image46.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9.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8.xml"/><Relationship Id="rId5" Type="http://schemas.openxmlformats.org/officeDocument/2006/relationships/image" Target="../media/image54.jpeg"/><Relationship Id="rId4" Type="http://schemas.openxmlformats.org/officeDocument/2006/relationships/image" Target="../media/image53.jpeg"/></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4.xml"/><Relationship Id="rId1" Type="http://schemas.openxmlformats.org/officeDocument/2006/relationships/slideLayout" Target="../slideLayouts/slideLayout8.xml"/><Relationship Id="rId4" Type="http://schemas.openxmlformats.org/officeDocument/2006/relationships/image" Target="../media/image56.jpeg"/></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5.xml"/><Relationship Id="rId1" Type="http://schemas.openxmlformats.org/officeDocument/2006/relationships/slideLayout" Target="../slideLayouts/slideLayout8.xml"/><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6.xml"/><Relationship Id="rId1" Type="http://schemas.openxmlformats.org/officeDocument/2006/relationships/slideLayout" Target="../slideLayouts/slideLayout8.xml"/><Relationship Id="rId4" Type="http://schemas.openxmlformats.org/officeDocument/2006/relationships/image" Target="../media/image60.jpeg"/></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0.xml"/><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4.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image" Target="../media/image70.jpeg"/></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7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9.xml"/><Relationship Id="rId1" Type="http://schemas.openxmlformats.org/officeDocument/2006/relationships/slideLayout" Target="../slideLayouts/slideLayout8.xml"/><Relationship Id="rId4" Type="http://schemas.openxmlformats.org/officeDocument/2006/relationships/image" Target="../media/image76.jpeg"/></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0.xml"/><Relationship Id="rId1" Type="http://schemas.openxmlformats.org/officeDocument/2006/relationships/slideLayout" Target="../slideLayouts/slideLayout9.xml"/><Relationship Id="rId4" Type="http://schemas.openxmlformats.org/officeDocument/2006/relationships/image" Target="../media/image85.jpeg"/></Relationships>
</file>

<file path=ppt/slides/_rels/slide8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1.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124200"/>
            <a:ext cx="6172200" cy="1143000"/>
          </a:xfrm>
        </p:spPr>
        <p:txBody>
          <a:bodyPr>
            <a:noAutofit/>
          </a:bodyPr>
          <a:lstStyle/>
          <a:p>
            <a:pPr algn="ctr"/>
            <a:r>
              <a:rPr lang="en-US" sz="4400" dirty="0" smtClean="0">
                <a:solidFill>
                  <a:srgbClr val="663300"/>
                </a:solidFill>
              </a:rPr>
              <a:t>Introduction to pediatric nursing </a:t>
            </a:r>
            <a:endParaRPr lang="en-US" sz="4400" dirty="0">
              <a:solidFill>
                <a:srgbClr val="663300"/>
              </a:solidFill>
            </a:endParaRPr>
          </a:p>
        </p:txBody>
      </p:sp>
      <p:sp>
        <p:nvSpPr>
          <p:cNvPr id="3" name="Subtitle 2"/>
          <p:cNvSpPr>
            <a:spLocks noGrp="1"/>
          </p:cNvSpPr>
          <p:nvPr>
            <p:ph type="subTitle" idx="1"/>
          </p:nvPr>
        </p:nvSpPr>
        <p:spPr>
          <a:xfrm>
            <a:off x="609600" y="4343400"/>
            <a:ext cx="7854696" cy="1752600"/>
          </a:xfrm>
        </p:spPr>
        <p:txBody>
          <a:bodyPr>
            <a:normAutofit fontScale="92500" lnSpcReduction="20000"/>
          </a:bodyPr>
          <a:lstStyle/>
          <a:p>
            <a:r>
              <a:rPr lang="en-US" dirty="0" smtClean="0">
                <a:solidFill>
                  <a:schemeClr val="tx1"/>
                </a:solidFill>
              </a:rPr>
              <a:t>Kim Martin, RN, MSN,</a:t>
            </a:r>
          </a:p>
          <a:p>
            <a:r>
              <a:rPr lang="en-US" dirty="0" smtClean="0">
                <a:solidFill>
                  <a:schemeClr val="tx1"/>
                </a:solidFill>
              </a:rPr>
              <a:t>Nursing Instructor</a:t>
            </a:r>
          </a:p>
          <a:p>
            <a:endParaRPr lang="en-US" dirty="0" smtClean="0">
              <a:solidFill>
                <a:schemeClr val="tx1"/>
              </a:solidFill>
            </a:endParaRPr>
          </a:p>
          <a:p>
            <a:r>
              <a:rPr lang="en-US" dirty="0" smtClean="0">
                <a:solidFill>
                  <a:schemeClr val="accent3">
                    <a:lumMod val="60000"/>
                    <a:lumOff val="40000"/>
                  </a:schemeClr>
                </a:solidFill>
              </a:rPr>
              <a:t>Central Pennsylvania’s Community College HACC</a:t>
            </a:r>
          </a:p>
          <a:p>
            <a:r>
              <a:rPr lang="en-US" dirty="0" smtClean="0">
                <a:solidFill>
                  <a:schemeClr val="accent3">
                    <a:lumMod val="60000"/>
                    <a:lumOff val="40000"/>
                  </a:schemeClr>
                </a:solidFill>
              </a:rPr>
              <a:t>Nursing 101; Summer 2012</a:t>
            </a:r>
            <a:endParaRPr lang="en-US" dirty="0">
              <a:solidFill>
                <a:schemeClr val="accent3">
                  <a:lumMod val="60000"/>
                  <a:lumOff val="40000"/>
                </a:schemeClr>
              </a:solidFill>
            </a:endParaRPr>
          </a:p>
        </p:txBody>
      </p:sp>
      <p:pic>
        <p:nvPicPr>
          <p:cNvPr id="4" name="Picture 3" descr="5 month old.jpg"/>
          <p:cNvPicPr>
            <a:picLocks noChangeAspect="1"/>
          </p:cNvPicPr>
          <p:nvPr/>
        </p:nvPicPr>
        <p:blipFill>
          <a:blip r:embed="rId2" cstate="print"/>
          <a:stretch>
            <a:fillRect/>
          </a:stretch>
        </p:blipFill>
        <p:spPr>
          <a:xfrm>
            <a:off x="0" y="381000"/>
            <a:ext cx="2438400" cy="1828800"/>
          </a:xfrm>
          <a:prstGeom prst="ellipse">
            <a:avLst/>
          </a:prstGeom>
        </p:spPr>
      </p:pic>
      <p:pic>
        <p:nvPicPr>
          <p:cNvPr id="5" name="Picture 4" descr="3 yr old gi.jpg"/>
          <p:cNvPicPr>
            <a:picLocks noChangeAspect="1"/>
          </p:cNvPicPr>
          <p:nvPr/>
        </p:nvPicPr>
        <p:blipFill>
          <a:blip r:embed="rId3" cstate="print"/>
          <a:srcRect r="4768" b="4843"/>
          <a:stretch>
            <a:fillRect/>
          </a:stretch>
        </p:blipFill>
        <p:spPr>
          <a:xfrm>
            <a:off x="6553200" y="1371600"/>
            <a:ext cx="2374900" cy="3504552"/>
          </a:xfrm>
          <a:prstGeom prst="roundRect">
            <a:avLst/>
          </a:prstGeom>
        </p:spPr>
      </p:pic>
      <p:pic>
        <p:nvPicPr>
          <p:cNvPr id="6" name="Picture 5" descr="5 yr olds.jpg"/>
          <p:cNvPicPr>
            <a:picLocks noChangeAspect="1"/>
          </p:cNvPicPr>
          <p:nvPr/>
        </p:nvPicPr>
        <p:blipFill>
          <a:blip r:embed="rId4" cstate="print"/>
          <a:stretch>
            <a:fillRect/>
          </a:stretch>
        </p:blipFill>
        <p:spPr>
          <a:xfrm>
            <a:off x="4495800" y="228600"/>
            <a:ext cx="1905000" cy="2201333"/>
          </a:xfrm>
          <a:prstGeom prst="round2SameRect">
            <a:avLst/>
          </a:prstGeom>
        </p:spPr>
      </p:pic>
      <p:pic>
        <p:nvPicPr>
          <p:cNvPr id="7" name="Picture 6" descr="adolescent2.bmp"/>
          <p:cNvPicPr>
            <a:picLocks noChangeAspect="1"/>
          </p:cNvPicPr>
          <p:nvPr/>
        </p:nvPicPr>
        <p:blipFill>
          <a:blip r:embed="rId5" cstate="print"/>
          <a:stretch>
            <a:fillRect/>
          </a:stretch>
        </p:blipFill>
        <p:spPr>
          <a:xfrm>
            <a:off x="2590800" y="838200"/>
            <a:ext cx="1752600" cy="2208276"/>
          </a:xfrm>
          <a:prstGeom prst="diamond">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200400" y="228600"/>
            <a:ext cx="6172199" cy="1431925"/>
          </a:xfrm>
        </p:spPr>
        <p:txBody>
          <a:bodyPr>
            <a:noAutofit/>
          </a:bodyPr>
          <a:lstStyle/>
          <a:p>
            <a:r>
              <a:rPr lang="en-US" dirty="0">
                <a:solidFill>
                  <a:srgbClr val="FFC000"/>
                </a:solidFill>
              </a:rPr>
              <a:t>Psychosocial Development  </a:t>
            </a:r>
            <a:br>
              <a:rPr lang="en-US" dirty="0">
                <a:solidFill>
                  <a:srgbClr val="FFC000"/>
                </a:solidFill>
              </a:rPr>
            </a:br>
            <a:r>
              <a:rPr lang="en-US" dirty="0">
                <a:solidFill>
                  <a:srgbClr val="FFC000"/>
                </a:solidFill>
              </a:rPr>
              <a:t>Erik </a:t>
            </a:r>
            <a:r>
              <a:rPr lang="en-US" dirty="0" smtClean="0">
                <a:solidFill>
                  <a:srgbClr val="FFC000"/>
                </a:solidFill>
              </a:rPr>
              <a:t>Erikson’s Developmental Tasks</a:t>
            </a:r>
            <a:endParaRPr lang="en-US" dirty="0">
              <a:solidFill>
                <a:srgbClr val="FFC000"/>
              </a:solidFill>
            </a:endParaRPr>
          </a:p>
        </p:txBody>
      </p:sp>
      <p:sp>
        <p:nvSpPr>
          <p:cNvPr id="22531" name="Rectangle 3"/>
          <p:cNvSpPr>
            <a:spLocks noGrp="1" noChangeArrowheads="1"/>
          </p:cNvSpPr>
          <p:nvPr>
            <p:ph idx="1"/>
          </p:nvPr>
        </p:nvSpPr>
        <p:spPr>
          <a:xfrm>
            <a:off x="3124200" y="1827212"/>
            <a:ext cx="6019800" cy="4725987"/>
          </a:xfrm>
        </p:spPr>
        <p:txBody>
          <a:bodyPr>
            <a:normAutofit fontScale="92500" lnSpcReduction="10000"/>
          </a:bodyPr>
          <a:lstStyle/>
          <a:p>
            <a:r>
              <a:rPr lang="en-US" sz="2800" dirty="0">
                <a:solidFill>
                  <a:schemeClr val="accent4">
                    <a:lumMod val="75000"/>
                  </a:schemeClr>
                </a:solidFill>
              </a:rPr>
              <a:t>Trust vs. Mistrust</a:t>
            </a:r>
            <a:r>
              <a:rPr lang="en-US" sz="2800" dirty="0"/>
              <a:t>		</a:t>
            </a:r>
            <a:r>
              <a:rPr lang="en-US" sz="2800" dirty="0" smtClean="0"/>
              <a:t>0 </a:t>
            </a:r>
            <a:r>
              <a:rPr lang="en-US" sz="2800" dirty="0"/>
              <a:t>– 12 months</a:t>
            </a:r>
          </a:p>
          <a:p>
            <a:r>
              <a:rPr lang="en-US" sz="2800" dirty="0">
                <a:solidFill>
                  <a:schemeClr val="accent4">
                    <a:lumMod val="75000"/>
                  </a:schemeClr>
                </a:solidFill>
              </a:rPr>
              <a:t>Autonomy vs. </a:t>
            </a:r>
            <a:r>
              <a:rPr lang="en-US" sz="2800" dirty="0" smtClean="0">
                <a:solidFill>
                  <a:schemeClr val="accent4">
                    <a:lumMod val="75000"/>
                  </a:schemeClr>
                </a:solidFill>
              </a:rPr>
              <a:t>Shame  </a:t>
            </a:r>
            <a:r>
              <a:rPr lang="en-US" sz="2800" dirty="0" smtClean="0"/>
              <a:t>	12 </a:t>
            </a:r>
            <a:r>
              <a:rPr lang="en-US" sz="2800" dirty="0"/>
              <a:t>mo – 3 yrs.</a:t>
            </a:r>
          </a:p>
          <a:p>
            <a:pPr>
              <a:buFont typeface="Wingdings" pitchFamily="2" charset="2"/>
              <a:buNone/>
            </a:pPr>
            <a:r>
              <a:rPr lang="en-US" sz="2800" dirty="0"/>
              <a:t>	</a:t>
            </a:r>
            <a:r>
              <a:rPr lang="en-US" sz="2800" dirty="0">
                <a:solidFill>
                  <a:schemeClr val="accent4">
                    <a:lumMod val="75000"/>
                  </a:schemeClr>
                </a:solidFill>
              </a:rPr>
              <a:t>and </a:t>
            </a:r>
            <a:r>
              <a:rPr lang="en-US" sz="2800" dirty="0" smtClean="0">
                <a:solidFill>
                  <a:schemeClr val="accent4">
                    <a:lumMod val="75000"/>
                  </a:schemeClr>
                </a:solidFill>
              </a:rPr>
              <a:t>Doubt</a:t>
            </a:r>
          </a:p>
          <a:p>
            <a:pPr>
              <a:buFont typeface="Wingdings" pitchFamily="2" charset="2"/>
              <a:buNone/>
            </a:pPr>
            <a:endParaRPr lang="en-US" sz="2800" dirty="0">
              <a:solidFill>
                <a:schemeClr val="accent4">
                  <a:lumMod val="75000"/>
                </a:schemeClr>
              </a:solidFill>
            </a:endParaRPr>
          </a:p>
          <a:p>
            <a:r>
              <a:rPr lang="en-US" sz="2800" dirty="0">
                <a:solidFill>
                  <a:schemeClr val="accent4">
                    <a:lumMod val="75000"/>
                  </a:schemeClr>
                </a:solidFill>
              </a:rPr>
              <a:t>Initiative vs. Guilt</a:t>
            </a:r>
            <a:r>
              <a:rPr lang="en-US" sz="2800" dirty="0"/>
              <a:t>		</a:t>
            </a:r>
            <a:r>
              <a:rPr lang="en-US" sz="2800" dirty="0" smtClean="0"/>
              <a:t>3 </a:t>
            </a:r>
            <a:r>
              <a:rPr lang="en-US" sz="2800" dirty="0"/>
              <a:t>– 6 yrs</a:t>
            </a:r>
            <a:r>
              <a:rPr lang="en-US" sz="2800" dirty="0" smtClean="0"/>
              <a:t>.</a:t>
            </a:r>
          </a:p>
          <a:p>
            <a:endParaRPr lang="en-US" sz="2800" dirty="0"/>
          </a:p>
          <a:p>
            <a:r>
              <a:rPr lang="en-US" sz="2800" dirty="0">
                <a:solidFill>
                  <a:schemeClr val="accent4">
                    <a:lumMod val="75000"/>
                  </a:schemeClr>
                </a:solidFill>
              </a:rPr>
              <a:t>Industry vs. Inferiority  </a:t>
            </a:r>
            <a:r>
              <a:rPr lang="en-US" sz="2800" dirty="0" smtClean="0"/>
              <a:t>	6 </a:t>
            </a:r>
            <a:r>
              <a:rPr lang="en-US" sz="2800" dirty="0"/>
              <a:t>– 12 yrs</a:t>
            </a:r>
            <a:r>
              <a:rPr lang="en-US" sz="2800" dirty="0" smtClean="0"/>
              <a:t>.</a:t>
            </a:r>
          </a:p>
          <a:p>
            <a:endParaRPr lang="en-US" sz="2800" dirty="0"/>
          </a:p>
          <a:p>
            <a:r>
              <a:rPr lang="en-US" sz="2800" dirty="0">
                <a:solidFill>
                  <a:schemeClr val="accent4">
                    <a:lumMod val="75000"/>
                  </a:schemeClr>
                </a:solidFill>
              </a:rPr>
              <a:t>Identity vs. Role	</a:t>
            </a:r>
            <a:r>
              <a:rPr lang="en-US" sz="2800" dirty="0" smtClean="0">
                <a:solidFill>
                  <a:schemeClr val="accent4">
                    <a:lumMod val="75000"/>
                  </a:schemeClr>
                </a:solidFill>
              </a:rPr>
              <a:t>  </a:t>
            </a:r>
            <a:r>
              <a:rPr lang="en-US" sz="2800" dirty="0" smtClean="0"/>
              <a:t>	12 </a:t>
            </a:r>
            <a:r>
              <a:rPr lang="en-US" sz="2800" dirty="0"/>
              <a:t>– 18 yrs.</a:t>
            </a:r>
          </a:p>
          <a:p>
            <a:pPr>
              <a:buFont typeface="Wingdings" pitchFamily="2" charset="2"/>
              <a:buNone/>
            </a:pPr>
            <a:r>
              <a:rPr lang="en-US" sz="2800" dirty="0"/>
              <a:t>	</a:t>
            </a:r>
            <a:r>
              <a:rPr lang="en-US" sz="2800" dirty="0">
                <a:solidFill>
                  <a:schemeClr val="accent4">
                    <a:lumMod val="75000"/>
                  </a:schemeClr>
                </a:solidFill>
              </a:rPr>
              <a:t>Confusion</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0"/>
            <a:ext cx="5791200" cy="1524000"/>
          </a:xfrm>
        </p:spPr>
        <p:txBody>
          <a:bodyPr>
            <a:noAutofit/>
          </a:bodyPr>
          <a:lstStyle/>
          <a:p>
            <a:r>
              <a:rPr lang="en-US" sz="4400" dirty="0" smtClean="0">
                <a:solidFill>
                  <a:srgbClr val="FFC000"/>
                </a:solidFill>
              </a:rPr>
              <a:t>Cognitive Development</a:t>
            </a:r>
            <a:r>
              <a:rPr lang="en-US" sz="3600" dirty="0" smtClean="0"/>
              <a:t/>
            </a:r>
            <a:br>
              <a:rPr lang="en-US" sz="3600" dirty="0" smtClean="0"/>
            </a:br>
            <a:r>
              <a:rPr lang="en-US" sz="4400" dirty="0" smtClean="0">
                <a:solidFill>
                  <a:srgbClr val="FFC000"/>
                </a:solidFill>
              </a:rPr>
              <a:t>Jean Piaget</a:t>
            </a:r>
            <a:endParaRPr lang="en-US" sz="4400" dirty="0">
              <a:solidFill>
                <a:srgbClr val="FFC000"/>
              </a:solidFill>
            </a:endParaRPr>
          </a:p>
        </p:txBody>
      </p:sp>
      <p:sp>
        <p:nvSpPr>
          <p:cNvPr id="3" name="Content Placeholder 2"/>
          <p:cNvSpPr>
            <a:spLocks noGrp="1"/>
          </p:cNvSpPr>
          <p:nvPr>
            <p:ph idx="1"/>
          </p:nvPr>
        </p:nvSpPr>
        <p:spPr>
          <a:xfrm>
            <a:off x="3352800" y="1524000"/>
            <a:ext cx="5791200" cy="4949952"/>
          </a:xfrm>
        </p:spPr>
        <p:txBody>
          <a:bodyPr>
            <a:normAutofit fontScale="85000" lnSpcReduction="10000"/>
          </a:bodyPr>
          <a:lstStyle/>
          <a:p>
            <a:r>
              <a:rPr lang="en-US" sz="2800" dirty="0" smtClean="0">
                <a:solidFill>
                  <a:schemeClr val="accent4">
                    <a:lumMod val="75000"/>
                  </a:schemeClr>
                </a:solidFill>
              </a:rPr>
              <a:t>Stage I: </a:t>
            </a:r>
            <a:r>
              <a:rPr lang="en-US" sz="2800" dirty="0" err="1" smtClean="0">
                <a:solidFill>
                  <a:schemeClr val="accent4">
                    <a:lumMod val="75000"/>
                  </a:schemeClr>
                </a:solidFill>
              </a:rPr>
              <a:t>Sensorimotor</a:t>
            </a:r>
            <a:r>
              <a:rPr lang="en-US" sz="2800" dirty="0" smtClean="0">
                <a:solidFill>
                  <a:schemeClr val="accent4">
                    <a:lumMod val="75000"/>
                  </a:schemeClr>
                </a:solidFill>
              </a:rPr>
              <a:t> Phase</a:t>
            </a:r>
            <a:r>
              <a:rPr lang="en-US" sz="2800" dirty="0" smtClean="0">
                <a:solidFill>
                  <a:schemeClr val="accent4"/>
                </a:solidFill>
              </a:rPr>
              <a:t>	</a:t>
            </a:r>
            <a:r>
              <a:rPr lang="en-US" sz="2800" dirty="0" smtClean="0"/>
              <a:t>(0 – 2 yrs.)</a:t>
            </a:r>
          </a:p>
          <a:p>
            <a:pPr lvl="1"/>
            <a:r>
              <a:rPr lang="en-US" dirty="0" smtClean="0"/>
              <a:t>Object permanence</a:t>
            </a:r>
          </a:p>
          <a:p>
            <a:pPr lvl="1"/>
            <a:r>
              <a:rPr lang="en-US" dirty="0" smtClean="0"/>
              <a:t>Separation anxiety</a:t>
            </a:r>
          </a:p>
          <a:p>
            <a:r>
              <a:rPr lang="en-US" sz="2800" dirty="0" smtClean="0">
                <a:solidFill>
                  <a:schemeClr val="accent4">
                    <a:lumMod val="75000"/>
                  </a:schemeClr>
                </a:solidFill>
              </a:rPr>
              <a:t>Stage II: Pre-Operational</a:t>
            </a:r>
            <a:r>
              <a:rPr lang="en-US" sz="2800" dirty="0" smtClean="0"/>
              <a:t>          (2 – 7 yrs)</a:t>
            </a:r>
          </a:p>
          <a:p>
            <a:pPr lvl="1"/>
            <a:r>
              <a:rPr lang="en-US" dirty="0" smtClean="0"/>
              <a:t>Egocentric</a:t>
            </a:r>
          </a:p>
          <a:p>
            <a:pPr lvl="1"/>
            <a:r>
              <a:rPr lang="en-US" dirty="0" smtClean="0"/>
              <a:t>Symbolism </a:t>
            </a:r>
          </a:p>
          <a:p>
            <a:pPr lvl="1"/>
            <a:r>
              <a:rPr lang="en-US" dirty="0" smtClean="0"/>
              <a:t>Magical thinking</a:t>
            </a:r>
          </a:p>
          <a:p>
            <a:r>
              <a:rPr lang="en-US" sz="2800" dirty="0" smtClean="0">
                <a:solidFill>
                  <a:schemeClr val="accent4">
                    <a:lumMod val="75000"/>
                  </a:schemeClr>
                </a:solidFill>
              </a:rPr>
              <a:t>Stage III: Concrete Operation  </a:t>
            </a:r>
            <a:r>
              <a:rPr lang="en-US" sz="2800" dirty="0" smtClean="0"/>
              <a:t>(7 – 11 yrs)</a:t>
            </a:r>
          </a:p>
          <a:p>
            <a:pPr lvl="1"/>
            <a:r>
              <a:rPr lang="en-US" dirty="0" smtClean="0"/>
              <a:t>Concept of conservation</a:t>
            </a:r>
          </a:p>
          <a:p>
            <a:pPr lvl="1"/>
            <a:r>
              <a:rPr lang="en-US" dirty="0" smtClean="0"/>
              <a:t>Concrete thinking</a:t>
            </a:r>
          </a:p>
          <a:p>
            <a:r>
              <a:rPr lang="en-US" sz="2800" dirty="0" smtClean="0">
                <a:solidFill>
                  <a:schemeClr val="accent4">
                    <a:lumMod val="75000"/>
                  </a:schemeClr>
                </a:solidFill>
              </a:rPr>
              <a:t>Stage IV: Formal Operations    </a:t>
            </a:r>
            <a:r>
              <a:rPr lang="en-US" sz="2800" dirty="0" smtClean="0"/>
              <a:t>12 – 15 yrs)</a:t>
            </a:r>
          </a:p>
          <a:p>
            <a:pPr lvl="1"/>
            <a:r>
              <a:rPr lang="en-US" dirty="0" smtClean="0"/>
              <a:t>Abstract thinking</a:t>
            </a:r>
          </a:p>
          <a:p>
            <a:endParaRPr lang="en-US" sz="2800" dirty="0" smtClean="0">
              <a:solidFill>
                <a:schemeClr val="accent4"/>
              </a:solidFill>
            </a:endParaRPr>
          </a:p>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819400" y="304800"/>
            <a:ext cx="6324600" cy="1143000"/>
          </a:xfrm>
        </p:spPr>
        <p:txBody>
          <a:bodyPr>
            <a:noAutofit/>
          </a:bodyPr>
          <a:lstStyle/>
          <a:p>
            <a:r>
              <a:rPr lang="en-US" sz="4000" dirty="0">
                <a:solidFill>
                  <a:srgbClr val="FFC000"/>
                </a:solidFill>
              </a:rPr>
              <a:t>Psychosexual Development</a:t>
            </a:r>
            <a:br>
              <a:rPr lang="en-US" sz="4000" dirty="0">
                <a:solidFill>
                  <a:srgbClr val="FFC000"/>
                </a:solidFill>
              </a:rPr>
            </a:br>
            <a:r>
              <a:rPr lang="en-US" sz="4000" dirty="0">
                <a:solidFill>
                  <a:srgbClr val="FFC000"/>
                </a:solidFill>
              </a:rPr>
              <a:t>Sigmund Freud</a:t>
            </a:r>
          </a:p>
        </p:txBody>
      </p:sp>
      <p:sp>
        <p:nvSpPr>
          <p:cNvPr id="27651" name="Rectangle 3"/>
          <p:cNvSpPr>
            <a:spLocks noGrp="1" noChangeArrowheads="1"/>
          </p:cNvSpPr>
          <p:nvPr>
            <p:ph idx="1"/>
          </p:nvPr>
        </p:nvSpPr>
        <p:spPr>
          <a:xfrm>
            <a:off x="3429000" y="1600200"/>
            <a:ext cx="5715000" cy="4419600"/>
          </a:xfrm>
        </p:spPr>
        <p:txBody>
          <a:bodyPr>
            <a:normAutofit/>
          </a:bodyPr>
          <a:lstStyle/>
          <a:p>
            <a:r>
              <a:rPr lang="en-US" sz="3200" dirty="0">
                <a:solidFill>
                  <a:schemeClr val="accent4">
                    <a:lumMod val="75000"/>
                  </a:schemeClr>
                </a:solidFill>
              </a:rPr>
              <a:t>Psychosexual </a:t>
            </a:r>
            <a:r>
              <a:rPr lang="en-US" sz="3200" dirty="0" smtClean="0">
                <a:solidFill>
                  <a:schemeClr val="accent4">
                    <a:lumMod val="75000"/>
                  </a:schemeClr>
                </a:solidFill>
              </a:rPr>
              <a:t>Stages</a:t>
            </a:r>
            <a:endParaRPr lang="en-US" sz="3200" dirty="0">
              <a:solidFill>
                <a:schemeClr val="accent4"/>
              </a:solidFill>
            </a:endParaRPr>
          </a:p>
          <a:p>
            <a:pPr lvl="1"/>
            <a:r>
              <a:rPr lang="en-US" sz="2800" dirty="0"/>
              <a:t>Oral			(0 – </a:t>
            </a:r>
            <a:r>
              <a:rPr lang="en-US" sz="2800" dirty="0" smtClean="0"/>
              <a:t>18 months.)</a:t>
            </a:r>
            <a:endParaRPr lang="en-US" sz="2800" dirty="0"/>
          </a:p>
          <a:p>
            <a:pPr lvl="1"/>
            <a:r>
              <a:rPr lang="en-US" sz="2800" dirty="0"/>
              <a:t>Anal			</a:t>
            </a:r>
            <a:r>
              <a:rPr lang="en-US" sz="2800" dirty="0" smtClean="0"/>
              <a:t>(18 months </a:t>
            </a:r>
            <a:r>
              <a:rPr lang="en-US" sz="2800" dirty="0"/>
              <a:t>– 3 yrs.)</a:t>
            </a:r>
          </a:p>
          <a:p>
            <a:pPr lvl="1"/>
            <a:r>
              <a:rPr lang="en-US" sz="2800" dirty="0" smtClean="0"/>
              <a:t>Phallic			(</a:t>
            </a:r>
            <a:r>
              <a:rPr lang="en-US" sz="2800" dirty="0"/>
              <a:t>3 – 6 yrs.)</a:t>
            </a:r>
          </a:p>
          <a:p>
            <a:pPr lvl="1"/>
            <a:r>
              <a:rPr lang="en-US" sz="2800" dirty="0"/>
              <a:t>Latency		</a:t>
            </a:r>
            <a:r>
              <a:rPr lang="en-US" sz="2800" dirty="0" smtClean="0"/>
              <a:t>(</a:t>
            </a:r>
            <a:r>
              <a:rPr lang="en-US" sz="2800" dirty="0"/>
              <a:t>6 – </a:t>
            </a:r>
            <a:r>
              <a:rPr lang="en-US" sz="2800" dirty="0" smtClean="0"/>
              <a:t>12 </a:t>
            </a:r>
            <a:r>
              <a:rPr lang="en-US" sz="2800" dirty="0"/>
              <a:t>yrs.)</a:t>
            </a:r>
          </a:p>
          <a:p>
            <a:pPr lvl="1"/>
            <a:r>
              <a:rPr lang="en-US" sz="2800" dirty="0"/>
              <a:t>Genital 		</a:t>
            </a:r>
            <a:r>
              <a:rPr lang="en-US" sz="2800" dirty="0" smtClean="0"/>
              <a:t>(12 yrs. </a:t>
            </a:r>
            <a:r>
              <a:rPr lang="en-US" sz="2800" dirty="0"/>
              <a:t>– </a:t>
            </a:r>
            <a:r>
              <a:rPr lang="en-US" sz="2800" dirty="0" smtClean="0"/>
              <a:t>adult)</a:t>
            </a:r>
            <a:endParaRPr lang="en-US" sz="28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895600" y="1"/>
            <a:ext cx="6248400" cy="1600200"/>
          </a:xfrm>
        </p:spPr>
        <p:txBody>
          <a:bodyPr>
            <a:noAutofit/>
          </a:bodyPr>
          <a:lstStyle/>
          <a:p>
            <a:r>
              <a:rPr lang="en-US" sz="4000" dirty="0">
                <a:solidFill>
                  <a:srgbClr val="FFC000"/>
                </a:solidFill>
              </a:rPr>
              <a:t>Psychosexual Development</a:t>
            </a:r>
            <a:br>
              <a:rPr lang="en-US" sz="4000" dirty="0">
                <a:solidFill>
                  <a:srgbClr val="FFC000"/>
                </a:solidFill>
              </a:rPr>
            </a:br>
            <a:r>
              <a:rPr lang="en-US" sz="4000" dirty="0">
                <a:solidFill>
                  <a:srgbClr val="FFC000"/>
                </a:solidFill>
              </a:rPr>
              <a:t>Sigmund Freud</a:t>
            </a:r>
          </a:p>
        </p:txBody>
      </p:sp>
      <p:sp>
        <p:nvSpPr>
          <p:cNvPr id="26627" name="Rectangle 3"/>
          <p:cNvSpPr>
            <a:spLocks noGrp="1" noChangeArrowheads="1"/>
          </p:cNvSpPr>
          <p:nvPr>
            <p:ph idx="1"/>
          </p:nvPr>
        </p:nvSpPr>
        <p:spPr>
          <a:xfrm>
            <a:off x="3581400" y="1752600"/>
            <a:ext cx="4343400" cy="4721352"/>
          </a:xfrm>
        </p:spPr>
        <p:txBody>
          <a:bodyPr>
            <a:normAutofit/>
          </a:bodyPr>
          <a:lstStyle/>
          <a:p>
            <a:r>
              <a:rPr lang="en-US" sz="3200" dirty="0"/>
              <a:t>Three </a:t>
            </a:r>
            <a:r>
              <a:rPr lang="en-US" sz="3200" dirty="0" smtClean="0"/>
              <a:t>Components of Personality</a:t>
            </a:r>
            <a:endParaRPr lang="en-US" sz="3200" dirty="0"/>
          </a:p>
          <a:p>
            <a:pPr lvl="1"/>
            <a:r>
              <a:rPr lang="en-US" sz="2800" dirty="0">
                <a:solidFill>
                  <a:schemeClr val="accent4">
                    <a:lumMod val="75000"/>
                  </a:schemeClr>
                </a:solidFill>
              </a:rPr>
              <a:t>Id</a:t>
            </a:r>
          </a:p>
          <a:p>
            <a:pPr lvl="1"/>
            <a:r>
              <a:rPr lang="en-US" sz="2800" dirty="0">
                <a:solidFill>
                  <a:schemeClr val="accent4">
                    <a:lumMod val="75000"/>
                  </a:schemeClr>
                </a:solidFill>
              </a:rPr>
              <a:t>Ego</a:t>
            </a:r>
          </a:p>
          <a:p>
            <a:pPr lvl="1"/>
            <a:r>
              <a:rPr lang="en-US" sz="2800" dirty="0">
                <a:solidFill>
                  <a:schemeClr val="accent4">
                    <a:lumMod val="75000"/>
                  </a:schemeClr>
                </a:solidFill>
              </a:rPr>
              <a:t>Superego</a:t>
            </a:r>
          </a:p>
        </p:txBody>
      </p:sp>
      <p:pic>
        <p:nvPicPr>
          <p:cNvPr id="4" name="Picture 3" descr="Partenaire_sexuel_a_l_adolescentlove.jpg"/>
          <p:cNvPicPr>
            <a:picLocks noChangeAspect="1"/>
          </p:cNvPicPr>
          <p:nvPr/>
        </p:nvPicPr>
        <p:blipFill>
          <a:blip r:embed="rId3" cstate="print"/>
          <a:stretch>
            <a:fillRect/>
          </a:stretch>
        </p:blipFill>
        <p:spPr>
          <a:xfrm>
            <a:off x="5638800" y="2743200"/>
            <a:ext cx="2971800" cy="32004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819400" y="301625"/>
            <a:ext cx="5864225" cy="1143000"/>
          </a:xfrm>
        </p:spPr>
        <p:txBody>
          <a:bodyPr>
            <a:noAutofit/>
          </a:bodyPr>
          <a:lstStyle/>
          <a:p>
            <a:r>
              <a:rPr lang="en-US" sz="4400" dirty="0">
                <a:solidFill>
                  <a:srgbClr val="FFC000"/>
                </a:solidFill>
              </a:rPr>
              <a:t>Moral Development</a:t>
            </a:r>
            <a:br>
              <a:rPr lang="en-US" sz="4400" dirty="0">
                <a:solidFill>
                  <a:srgbClr val="FFC000"/>
                </a:solidFill>
              </a:rPr>
            </a:br>
            <a:r>
              <a:rPr lang="en-US" sz="4400" dirty="0">
                <a:solidFill>
                  <a:srgbClr val="FFC000"/>
                </a:solidFill>
              </a:rPr>
              <a:t>Lawrence Kohlberg</a:t>
            </a:r>
          </a:p>
        </p:txBody>
      </p:sp>
      <p:sp>
        <p:nvSpPr>
          <p:cNvPr id="28675" name="Rectangle 3"/>
          <p:cNvSpPr>
            <a:spLocks noGrp="1" noChangeArrowheads="1"/>
          </p:cNvSpPr>
          <p:nvPr>
            <p:ph idx="1"/>
          </p:nvPr>
        </p:nvSpPr>
        <p:spPr>
          <a:xfrm>
            <a:off x="3581400" y="1447800"/>
            <a:ext cx="5264150" cy="4876800"/>
          </a:xfrm>
        </p:spPr>
        <p:txBody>
          <a:bodyPr>
            <a:normAutofit/>
          </a:bodyPr>
          <a:lstStyle/>
          <a:p>
            <a:r>
              <a:rPr lang="en-US" sz="3200" dirty="0" smtClean="0"/>
              <a:t>Three </a:t>
            </a:r>
            <a:r>
              <a:rPr lang="en-US" sz="3200" dirty="0"/>
              <a:t>Levels of Development</a:t>
            </a:r>
          </a:p>
          <a:p>
            <a:pPr lvl="1"/>
            <a:r>
              <a:rPr lang="en-US" sz="2800" dirty="0">
                <a:solidFill>
                  <a:schemeClr val="accent4">
                    <a:lumMod val="75000"/>
                  </a:schemeClr>
                </a:solidFill>
              </a:rPr>
              <a:t>Pre-conventional Stage (pre-moral)</a:t>
            </a:r>
          </a:p>
          <a:p>
            <a:pPr lvl="2"/>
            <a:r>
              <a:rPr lang="en-US" sz="2400" dirty="0"/>
              <a:t>4 – 7 years</a:t>
            </a:r>
          </a:p>
          <a:p>
            <a:pPr lvl="1"/>
            <a:r>
              <a:rPr lang="en-US" sz="2800" dirty="0">
                <a:solidFill>
                  <a:schemeClr val="accent4">
                    <a:lumMod val="75000"/>
                  </a:schemeClr>
                </a:solidFill>
              </a:rPr>
              <a:t>Conventional Stage</a:t>
            </a:r>
          </a:p>
          <a:p>
            <a:pPr lvl="2"/>
            <a:r>
              <a:rPr lang="en-US" sz="2400" dirty="0"/>
              <a:t>7 – 12 </a:t>
            </a:r>
            <a:r>
              <a:rPr lang="en-US" sz="2400" dirty="0" smtClean="0"/>
              <a:t>years     Conscious </a:t>
            </a:r>
            <a:r>
              <a:rPr lang="en-US" sz="2400" dirty="0"/>
              <a:t>Developed</a:t>
            </a:r>
          </a:p>
          <a:p>
            <a:pPr lvl="1"/>
            <a:r>
              <a:rPr lang="en-US" sz="2800" dirty="0">
                <a:solidFill>
                  <a:schemeClr val="accent4">
                    <a:lumMod val="75000"/>
                  </a:schemeClr>
                </a:solidFill>
              </a:rPr>
              <a:t>Post-conventional Stage (principled level)</a:t>
            </a:r>
          </a:p>
          <a:p>
            <a:pPr lvl="2"/>
            <a:r>
              <a:rPr lang="en-US" sz="2400" dirty="0"/>
              <a:t>12 years and up </a:t>
            </a:r>
            <a:r>
              <a:rPr lang="en-US" sz="2400" dirty="0" smtClean="0"/>
              <a:t>   Internalized </a:t>
            </a:r>
            <a:r>
              <a:rPr lang="en-US" sz="2400" dirty="0"/>
              <a:t>ethical </a:t>
            </a:r>
            <a:r>
              <a:rPr lang="en-US" sz="2400" dirty="0" smtClean="0"/>
              <a:t>                   standards</a:t>
            </a:r>
            <a:endParaRPr lang="en-US" sz="2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971800" y="704088"/>
            <a:ext cx="5715000" cy="667512"/>
          </a:xfrm>
        </p:spPr>
        <p:txBody>
          <a:bodyPr>
            <a:noAutofit/>
          </a:bodyPr>
          <a:lstStyle/>
          <a:p>
            <a:r>
              <a:rPr lang="en-US" sz="4000" dirty="0">
                <a:solidFill>
                  <a:srgbClr val="FFC000"/>
                </a:solidFill>
              </a:rPr>
              <a:t>Growth and Development</a:t>
            </a:r>
          </a:p>
        </p:txBody>
      </p:sp>
      <p:sp>
        <p:nvSpPr>
          <p:cNvPr id="15363" name="Rectangle 3"/>
          <p:cNvSpPr>
            <a:spLocks noGrp="1" noChangeArrowheads="1"/>
          </p:cNvSpPr>
          <p:nvPr>
            <p:ph idx="1"/>
          </p:nvPr>
        </p:nvSpPr>
        <p:spPr>
          <a:xfrm>
            <a:off x="3429000" y="1600200"/>
            <a:ext cx="5257800" cy="4724400"/>
          </a:xfrm>
        </p:spPr>
        <p:txBody>
          <a:bodyPr/>
          <a:lstStyle/>
          <a:p>
            <a:r>
              <a:rPr lang="en-US" sz="3200" dirty="0">
                <a:solidFill>
                  <a:schemeClr val="accent4">
                    <a:lumMod val="75000"/>
                  </a:schemeClr>
                </a:solidFill>
              </a:rPr>
              <a:t>Influencing </a:t>
            </a:r>
            <a:r>
              <a:rPr lang="en-US" sz="3200" dirty="0" smtClean="0">
                <a:solidFill>
                  <a:schemeClr val="accent4">
                    <a:lumMod val="75000"/>
                  </a:schemeClr>
                </a:solidFill>
              </a:rPr>
              <a:t>Factors</a:t>
            </a:r>
            <a:endParaRPr lang="en-US" sz="3200" dirty="0" smtClean="0">
              <a:solidFill>
                <a:schemeClr val="accent4"/>
              </a:solidFill>
            </a:endParaRPr>
          </a:p>
          <a:p>
            <a:pPr lvl="1"/>
            <a:r>
              <a:rPr lang="en-US" sz="2800" dirty="0" smtClean="0"/>
              <a:t>Culture</a:t>
            </a:r>
            <a:endParaRPr lang="en-US" sz="2800" dirty="0"/>
          </a:p>
          <a:p>
            <a:pPr lvl="1"/>
            <a:r>
              <a:rPr lang="en-US" sz="2800" dirty="0" smtClean="0"/>
              <a:t>Heredity/Sex</a:t>
            </a:r>
          </a:p>
          <a:p>
            <a:pPr lvl="1"/>
            <a:r>
              <a:rPr lang="en-US" sz="2800" dirty="0" smtClean="0"/>
              <a:t>Family dynamics</a:t>
            </a:r>
            <a:endParaRPr lang="en-US" sz="2800" dirty="0"/>
          </a:p>
          <a:p>
            <a:pPr lvl="1"/>
            <a:r>
              <a:rPr lang="en-US" sz="2800" dirty="0" smtClean="0"/>
              <a:t>Environment</a:t>
            </a:r>
            <a:endParaRPr lang="en-US" sz="2800" dirty="0"/>
          </a:p>
          <a:p>
            <a:pPr lvl="1"/>
            <a:r>
              <a:rPr lang="en-US" sz="2800" dirty="0"/>
              <a:t>Nutrition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819400" y="704088"/>
            <a:ext cx="5867400" cy="743712"/>
          </a:xfrm>
        </p:spPr>
        <p:txBody>
          <a:bodyPr>
            <a:normAutofit/>
          </a:bodyPr>
          <a:lstStyle/>
          <a:p>
            <a:r>
              <a:rPr lang="en-US" sz="4000" dirty="0">
                <a:solidFill>
                  <a:srgbClr val="FFC000"/>
                </a:solidFill>
              </a:rPr>
              <a:t>Culture and the Child</a:t>
            </a:r>
          </a:p>
        </p:txBody>
      </p:sp>
      <p:sp>
        <p:nvSpPr>
          <p:cNvPr id="7171" name="Rectangle 3"/>
          <p:cNvSpPr>
            <a:spLocks noGrp="1" noChangeArrowheads="1"/>
          </p:cNvSpPr>
          <p:nvPr>
            <p:ph idx="1"/>
          </p:nvPr>
        </p:nvSpPr>
        <p:spPr>
          <a:xfrm>
            <a:off x="3352800" y="1600200"/>
            <a:ext cx="5791200" cy="4724400"/>
          </a:xfrm>
        </p:spPr>
        <p:txBody>
          <a:bodyPr>
            <a:normAutofit/>
          </a:bodyPr>
          <a:lstStyle/>
          <a:p>
            <a:r>
              <a:rPr lang="en-US" sz="3200" dirty="0" smtClean="0"/>
              <a:t>Individuals share</a:t>
            </a:r>
            <a:endParaRPr lang="en-US" sz="3200" dirty="0"/>
          </a:p>
          <a:p>
            <a:pPr lvl="1"/>
            <a:r>
              <a:rPr lang="en-US" sz="2800" dirty="0" smtClean="0">
                <a:solidFill>
                  <a:schemeClr val="accent4">
                    <a:lumMod val="75000"/>
                  </a:schemeClr>
                </a:solidFill>
              </a:rPr>
              <a:t>	Values</a:t>
            </a:r>
            <a:endParaRPr lang="en-US" sz="2800" dirty="0">
              <a:solidFill>
                <a:schemeClr val="accent4">
                  <a:lumMod val="75000"/>
                </a:schemeClr>
              </a:solidFill>
            </a:endParaRPr>
          </a:p>
          <a:p>
            <a:pPr lvl="1"/>
            <a:r>
              <a:rPr lang="en-US" sz="2800" dirty="0" smtClean="0">
                <a:solidFill>
                  <a:schemeClr val="accent4">
                    <a:lumMod val="75000"/>
                  </a:schemeClr>
                </a:solidFill>
              </a:rPr>
              <a:t>	Beliefs</a:t>
            </a:r>
            <a:endParaRPr lang="en-US" sz="2800" dirty="0">
              <a:solidFill>
                <a:schemeClr val="accent4">
                  <a:lumMod val="75000"/>
                </a:schemeClr>
              </a:solidFill>
            </a:endParaRPr>
          </a:p>
          <a:p>
            <a:pPr lvl="1"/>
            <a:r>
              <a:rPr lang="en-US" sz="2800" dirty="0" smtClean="0">
                <a:solidFill>
                  <a:schemeClr val="accent4">
                    <a:lumMod val="75000"/>
                  </a:schemeClr>
                </a:solidFill>
              </a:rPr>
              <a:t>	Information</a:t>
            </a:r>
            <a:endParaRPr lang="en-US" sz="2800" dirty="0">
              <a:solidFill>
                <a:schemeClr val="accent4">
                  <a:lumMod val="75000"/>
                </a:schemeClr>
              </a:solidFill>
            </a:endParaRPr>
          </a:p>
          <a:p>
            <a:r>
              <a:rPr lang="en-US" sz="3200" dirty="0" smtClean="0"/>
              <a:t>Ingrained </a:t>
            </a:r>
            <a:r>
              <a:rPr lang="en-US" sz="3200" dirty="0"/>
              <a:t>orientation to life</a:t>
            </a:r>
          </a:p>
          <a:p>
            <a:r>
              <a:rPr lang="en-US" sz="3200" dirty="0"/>
              <a:t>Serves as frame of reference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124200" y="704088"/>
            <a:ext cx="5562600" cy="743712"/>
          </a:xfrm>
        </p:spPr>
        <p:txBody>
          <a:bodyPr>
            <a:normAutofit/>
          </a:bodyPr>
          <a:lstStyle/>
          <a:p>
            <a:r>
              <a:rPr lang="en-US" sz="4000" dirty="0">
                <a:solidFill>
                  <a:srgbClr val="FFC000"/>
                </a:solidFill>
              </a:rPr>
              <a:t>Culture and the Child</a:t>
            </a:r>
          </a:p>
        </p:txBody>
      </p:sp>
      <p:sp>
        <p:nvSpPr>
          <p:cNvPr id="8195" name="Rectangle 3"/>
          <p:cNvSpPr>
            <a:spLocks noGrp="1" noChangeArrowheads="1"/>
          </p:cNvSpPr>
          <p:nvPr>
            <p:ph idx="1"/>
          </p:nvPr>
        </p:nvSpPr>
        <p:spPr>
          <a:xfrm>
            <a:off x="3581400" y="1905000"/>
            <a:ext cx="5562600" cy="4572000"/>
          </a:xfrm>
        </p:spPr>
        <p:txBody>
          <a:bodyPr>
            <a:normAutofit/>
          </a:bodyPr>
          <a:lstStyle/>
          <a:p>
            <a:r>
              <a:rPr lang="en-US" sz="3200" dirty="0"/>
              <a:t>People </a:t>
            </a:r>
            <a:r>
              <a:rPr lang="en-US" sz="3200" dirty="0" smtClean="0"/>
              <a:t>differ </a:t>
            </a:r>
            <a:r>
              <a:rPr lang="en-US" sz="3200" dirty="0"/>
              <a:t>from </a:t>
            </a:r>
            <a:r>
              <a:rPr lang="en-US" sz="3200" dirty="0" smtClean="0"/>
              <a:t>another</a:t>
            </a:r>
            <a:endParaRPr lang="en-US" sz="3200" dirty="0"/>
          </a:p>
          <a:p>
            <a:pPr lvl="1"/>
            <a:r>
              <a:rPr lang="en-US" sz="2800" dirty="0"/>
              <a:t>Way they think</a:t>
            </a:r>
          </a:p>
          <a:p>
            <a:pPr lvl="1"/>
            <a:r>
              <a:rPr lang="en-US" sz="2800" dirty="0"/>
              <a:t>Way they solve problems</a:t>
            </a:r>
          </a:p>
          <a:p>
            <a:pPr lvl="1"/>
            <a:r>
              <a:rPr lang="en-US" sz="2800" dirty="0"/>
              <a:t>Way they perceive </a:t>
            </a:r>
            <a:r>
              <a:rPr lang="en-US" sz="2800" dirty="0" smtClean="0"/>
              <a:t>structure </a:t>
            </a:r>
            <a:r>
              <a:rPr lang="en-US" sz="2800" dirty="0"/>
              <a:t>of </a:t>
            </a:r>
            <a:r>
              <a:rPr lang="en-US" sz="2800" dirty="0" smtClean="0"/>
              <a:t>world</a:t>
            </a:r>
          </a:p>
          <a:p>
            <a:pPr lvl="1"/>
            <a:r>
              <a:rPr lang="en-US" sz="2800" dirty="0" smtClean="0"/>
              <a:t>Definition of health</a:t>
            </a:r>
          </a:p>
          <a:p>
            <a:pPr lvl="1"/>
            <a:r>
              <a:rPr lang="en-US" sz="2800" dirty="0" smtClean="0"/>
              <a:t>Causes of health problems</a:t>
            </a:r>
            <a:endParaRPr lang="en-US" sz="28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819400" y="704088"/>
            <a:ext cx="5867400" cy="896112"/>
          </a:xfrm>
        </p:spPr>
        <p:txBody>
          <a:bodyPr>
            <a:normAutofit/>
          </a:bodyPr>
          <a:lstStyle/>
          <a:p>
            <a:r>
              <a:rPr lang="en-US" sz="4400" dirty="0" smtClean="0">
                <a:solidFill>
                  <a:srgbClr val="FFC000"/>
                </a:solidFill>
              </a:rPr>
              <a:t>Culture </a:t>
            </a:r>
            <a:r>
              <a:rPr lang="en-US" sz="4400" dirty="0">
                <a:solidFill>
                  <a:srgbClr val="FFC000"/>
                </a:solidFill>
              </a:rPr>
              <a:t>and the Child</a:t>
            </a:r>
          </a:p>
        </p:txBody>
      </p:sp>
      <p:sp>
        <p:nvSpPr>
          <p:cNvPr id="9219" name="Rectangle 3"/>
          <p:cNvSpPr>
            <a:spLocks noGrp="1" noChangeArrowheads="1"/>
          </p:cNvSpPr>
          <p:nvPr>
            <p:ph idx="1"/>
          </p:nvPr>
        </p:nvSpPr>
        <p:spPr>
          <a:xfrm>
            <a:off x="3581400" y="2362200"/>
            <a:ext cx="5562600" cy="4191000"/>
          </a:xfrm>
        </p:spPr>
        <p:txBody>
          <a:bodyPr>
            <a:normAutofit/>
          </a:bodyPr>
          <a:lstStyle/>
          <a:p>
            <a:r>
              <a:rPr lang="en-US" dirty="0" smtClean="0"/>
              <a:t>Will determine child’s</a:t>
            </a:r>
            <a:endParaRPr lang="en-US" dirty="0"/>
          </a:p>
          <a:p>
            <a:pPr lvl="1"/>
            <a:r>
              <a:rPr lang="en-US" sz="3200" dirty="0" smtClean="0"/>
              <a:t>Food </a:t>
            </a:r>
            <a:r>
              <a:rPr lang="en-US" sz="3200" dirty="0"/>
              <a:t>they eat</a:t>
            </a:r>
          </a:p>
          <a:p>
            <a:pPr lvl="1"/>
            <a:r>
              <a:rPr lang="en-US" sz="3200" dirty="0"/>
              <a:t>Language they speak</a:t>
            </a:r>
          </a:p>
          <a:p>
            <a:pPr lvl="1"/>
            <a:r>
              <a:rPr lang="en-US" sz="3200" dirty="0"/>
              <a:t>Clothing they wear</a:t>
            </a:r>
          </a:p>
          <a:p>
            <a:pPr lvl="1"/>
            <a:r>
              <a:rPr lang="en-US" sz="3200" dirty="0"/>
              <a:t>Ideals of behavior</a:t>
            </a:r>
          </a:p>
          <a:p>
            <a:pPr lvl="1"/>
            <a:r>
              <a:rPr lang="en-US" sz="3200" dirty="0"/>
              <a:t>Religious preferences</a:t>
            </a:r>
          </a:p>
          <a:p>
            <a:pPr lvl="1"/>
            <a:r>
              <a:rPr lang="en-US" sz="3200" dirty="0" smtClean="0"/>
              <a:t>Current and future social roles</a:t>
            </a:r>
            <a:endParaRPr lang="en-US" sz="32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amish family"/>
          <p:cNvPicPr>
            <a:picLocks noChangeAspect="1" noChangeArrowheads="1"/>
          </p:cNvPicPr>
          <p:nvPr/>
        </p:nvPicPr>
        <p:blipFill>
          <a:blip r:embed="rId3" cstate="print"/>
          <a:srcRect/>
          <a:stretch>
            <a:fillRect/>
          </a:stretch>
        </p:blipFill>
        <p:spPr bwMode="auto">
          <a:xfrm>
            <a:off x="4419600" y="3124200"/>
            <a:ext cx="4724400" cy="3773488"/>
          </a:xfrm>
          <a:prstGeom prst="rect">
            <a:avLst/>
          </a:prstGeom>
          <a:noFill/>
        </p:spPr>
      </p:pic>
      <p:pic>
        <p:nvPicPr>
          <p:cNvPr id="10245" name="Picture 5" descr="asianFamily"/>
          <p:cNvPicPr>
            <a:picLocks noChangeAspect="1" noChangeArrowheads="1"/>
          </p:cNvPicPr>
          <p:nvPr/>
        </p:nvPicPr>
        <p:blipFill>
          <a:blip r:embed="rId4" cstate="print"/>
          <a:srcRect/>
          <a:stretch>
            <a:fillRect/>
          </a:stretch>
        </p:blipFill>
        <p:spPr bwMode="auto">
          <a:xfrm>
            <a:off x="0" y="0"/>
            <a:ext cx="5181600" cy="3429000"/>
          </a:xfrm>
          <a:prstGeom prst="rect">
            <a:avLst/>
          </a:prstGeom>
          <a:noFill/>
        </p:spPr>
      </p:pic>
      <p:pic>
        <p:nvPicPr>
          <p:cNvPr id="10246" name="Picture 6" descr="black family"/>
          <p:cNvPicPr>
            <a:picLocks noChangeAspect="1" noChangeArrowheads="1"/>
          </p:cNvPicPr>
          <p:nvPr/>
        </p:nvPicPr>
        <p:blipFill>
          <a:blip r:embed="rId5" cstate="print"/>
          <a:srcRect t="9259"/>
          <a:stretch>
            <a:fillRect/>
          </a:stretch>
        </p:blipFill>
        <p:spPr bwMode="auto">
          <a:xfrm>
            <a:off x="0" y="3276600"/>
            <a:ext cx="4495800" cy="3581400"/>
          </a:xfrm>
          <a:prstGeom prst="rect">
            <a:avLst/>
          </a:prstGeom>
          <a:noFill/>
        </p:spPr>
      </p:pic>
      <p:pic>
        <p:nvPicPr>
          <p:cNvPr id="10248" name="Picture 8" descr="baptism"/>
          <p:cNvPicPr>
            <a:picLocks noChangeAspect="1" noChangeArrowheads="1"/>
          </p:cNvPicPr>
          <p:nvPr/>
        </p:nvPicPr>
        <p:blipFill>
          <a:blip r:embed="rId6" cstate="print"/>
          <a:srcRect/>
          <a:stretch>
            <a:fillRect/>
          </a:stretch>
        </p:blipFill>
        <p:spPr bwMode="auto">
          <a:xfrm>
            <a:off x="5181600" y="0"/>
            <a:ext cx="3962400" cy="41910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fontScale="90000"/>
          </a:bodyPr>
          <a:lstStyle/>
          <a:p>
            <a:r>
              <a:rPr lang="en-US" sz="4000" dirty="0">
                <a:solidFill>
                  <a:srgbClr val="FFC000"/>
                </a:solidFill>
              </a:rPr>
              <a:t>Growth and Development</a:t>
            </a:r>
          </a:p>
        </p:txBody>
      </p:sp>
      <p:sp>
        <p:nvSpPr>
          <p:cNvPr id="13315" name="Rectangle 3"/>
          <p:cNvSpPr>
            <a:spLocks noGrp="1" noChangeArrowheads="1"/>
          </p:cNvSpPr>
          <p:nvPr>
            <p:ph idx="1"/>
          </p:nvPr>
        </p:nvSpPr>
        <p:spPr/>
        <p:txBody>
          <a:bodyPr/>
          <a:lstStyle/>
          <a:p>
            <a:r>
              <a:rPr lang="en-US" sz="2800" dirty="0">
                <a:solidFill>
                  <a:schemeClr val="accent4">
                    <a:lumMod val="75000"/>
                  </a:schemeClr>
                </a:solidFill>
              </a:rPr>
              <a:t>Growth </a:t>
            </a:r>
            <a:r>
              <a:rPr lang="en-US" sz="2800" dirty="0"/>
              <a:t>= increase in physical size of whole or any parts measured by inches/centimeters or </a:t>
            </a:r>
            <a:r>
              <a:rPr lang="en-US" sz="2800" dirty="0" smtClean="0"/>
              <a:t>pounds/kilograms</a:t>
            </a:r>
          </a:p>
          <a:p>
            <a:endParaRPr lang="en-US" sz="2800" dirty="0" smtClean="0"/>
          </a:p>
          <a:p>
            <a:pPr>
              <a:buNone/>
            </a:pPr>
            <a:endParaRPr lang="en-US" sz="2800" dirty="0"/>
          </a:p>
          <a:p>
            <a:r>
              <a:rPr lang="en-US" sz="2800" dirty="0">
                <a:solidFill>
                  <a:schemeClr val="accent4">
                    <a:lumMod val="75000"/>
                  </a:schemeClr>
                </a:solidFill>
              </a:rPr>
              <a:t>Development</a:t>
            </a:r>
            <a:r>
              <a:rPr lang="en-US" sz="2800" dirty="0">
                <a:solidFill>
                  <a:schemeClr val="accent1"/>
                </a:solidFill>
              </a:rPr>
              <a:t> </a:t>
            </a:r>
            <a:r>
              <a:rPr lang="en-US" sz="2800" dirty="0"/>
              <a:t>= progressive increase in skill and capacity of function</a:t>
            </a:r>
          </a:p>
          <a:p>
            <a:pPr>
              <a:buNone/>
            </a:pP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rgbClr val="FFC000"/>
                </a:solidFill>
              </a:rPr>
              <a:t>Heredity/gender</a:t>
            </a:r>
            <a:endParaRPr lang="en-US" sz="4000" dirty="0">
              <a:solidFill>
                <a:srgbClr val="FFC000"/>
              </a:solidFill>
            </a:endParaRPr>
          </a:p>
        </p:txBody>
      </p:sp>
      <p:sp>
        <p:nvSpPr>
          <p:cNvPr id="3" name="Content Placeholder 2"/>
          <p:cNvSpPr>
            <a:spLocks noGrp="1"/>
          </p:cNvSpPr>
          <p:nvPr>
            <p:ph sz="half" idx="1"/>
          </p:nvPr>
        </p:nvSpPr>
        <p:spPr>
          <a:xfrm>
            <a:off x="3276600" y="1224310"/>
            <a:ext cx="2895600" cy="4754563"/>
          </a:xfrm>
        </p:spPr>
        <p:txBody>
          <a:bodyPr>
            <a:normAutofit/>
          </a:bodyPr>
          <a:lstStyle/>
          <a:p>
            <a:r>
              <a:rPr lang="en-US" sz="3200" dirty="0" smtClean="0"/>
              <a:t>Born with 23 pairs of chromosomes </a:t>
            </a:r>
          </a:p>
          <a:p>
            <a:r>
              <a:rPr lang="en-US" sz="3200" dirty="0" smtClean="0"/>
              <a:t>Our genotype makes us who we are</a:t>
            </a:r>
          </a:p>
          <a:p>
            <a:r>
              <a:rPr lang="en-US" sz="3200" dirty="0" smtClean="0"/>
              <a:t>Boy vs. girl</a:t>
            </a:r>
          </a:p>
          <a:p>
            <a:endParaRPr lang="en-US" sz="3200" dirty="0"/>
          </a:p>
        </p:txBody>
      </p:sp>
      <p:sp>
        <p:nvSpPr>
          <p:cNvPr id="5" name="Content Placeholder 4"/>
          <p:cNvSpPr>
            <a:spLocks noGrp="1"/>
          </p:cNvSpPr>
          <p:nvPr>
            <p:ph sz="half" idx="2"/>
          </p:nvPr>
        </p:nvSpPr>
        <p:spPr/>
        <p:txBody>
          <a:bodyPr/>
          <a:lstStyle/>
          <a:p>
            <a:endParaRPr lang="en-US"/>
          </a:p>
        </p:txBody>
      </p:sp>
      <p:pic>
        <p:nvPicPr>
          <p:cNvPr id="4" name="Picture 3" descr="cell_genes.jpg"/>
          <p:cNvPicPr>
            <a:picLocks noChangeAspect="1"/>
          </p:cNvPicPr>
          <p:nvPr/>
        </p:nvPicPr>
        <p:blipFill>
          <a:blip r:embed="rId3" cstate="print"/>
          <a:stretch>
            <a:fillRect/>
          </a:stretch>
        </p:blipFill>
        <p:spPr>
          <a:xfrm>
            <a:off x="6096000" y="1219200"/>
            <a:ext cx="3048000" cy="53340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Autofit/>
          </a:bodyPr>
          <a:lstStyle/>
          <a:p>
            <a:r>
              <a:rPr lang="en-US" sz="4000" dirty="0">
                <a:solidFill>
                  <a:srgbClr val="FFC000"/>
                </a:solidFill>
              </a:rPr>
              <a:t>Childhood </a:t>
            </a:r>
            <a:r>
              <a:rPr lang="en-US" sz="4000" dirty="0" smtClean="0">
                <a:solidFill>
                  <a:srgbClr val="FFC000"/>
                </a:solidFill>
              </a:rPr>
              <a:t>Disorders and ethnicity </a:t>
            </a:r>
            <a:endParaRPr lang="en-US" sz="4000" dirty="0">
              <a:solidFill>
                <a:srgbClr val="FFC000"/>
              </a:solidFill>
            </a:endParaRPr>
          </a:p>
        </p:txBody>
      </p:sp>
      <p:sp>
        <p:nvSpPr>
          <p:cNvPr id="11267" name="Rectangle 3"/>
          <p:cNvSpPr>
            <a:spLocks noGrp="1" noChangeArrowheads="1"/>
          </p:cNvSpPr>
          <p:nvPr>
            <p:ph idx="1"/>
          </p:nvPr>
        </p:nvSpPr>
        <p:spPr/>
        <p:txBody>
          <a:bodyPr>
            <a:normAutofit/>
          </a:bodyPr>
          <a:lstStyle/>
          <a:p>
            <a:r>
              <a:rPr lang="en-US" sz="2800" dirty="0"/>
              <a:t>Black American = Sickle Cell</a:t>
            </a:r>
          </a:p>
          <a:p>
            <a:r>
              <a:rPr lang="en-US" sz="2800" dirty="0"/>
              <a:t>European American = Cystic Fibrosis</a:t>
            </a:r>
          </a:p>
          <a:p>
            <a:r>
              <a:rPr lang="en-US" sz="2800" dirty="0"/>
              <a:t>Jewish = </a:t>
            </a:r>
            <a:r>
              <a:rPr lang="en-US" sz="2800" dirty="0" err="1"/>
              <a:t>Tay</a:t>
            </a:r>
            <a:r>
              <a:rPr lang="en-US" sz="2800" dirty="0"/>
              <a:t>-Sachs</a:t>
            </a:r>
          </a:p>
          <a:p>
            <a:r>
              <a:rPr lang="en-US" sz="2800" dirty="0"/>
              <a:t>Amish = </a:t>
            </a:r>
            <a:r>
              <a:rPr lang="en-US" sz="2800" dirty="0" err="1"/>
              <a:t>Hemophillia</a:t>
            </a:r>
            <a:r>
              <a:rPr lang="en-US" sz="2800" dirty="0"/>
              <a:t> B, MSUD, Ellis-Van </a:t>
            </a:r>
            <a:r>
              <a:rPr lang="en-US" sz="2800" dirty="0" err="1"/>
              <a:t>Creveld</a:t>
            </a:r>
            <a:endParaRPr lang="en-US" sz="2800" dirty="0"/>
          </a:p>
          <a:p>
            <a:r>
              <a:rPr lang="en-US" sz="2800" dirty="0"/>
              <a:t>Northern European = PKU</a:t>
            </a:r>
          </a:p>
          <a:p>
            <a:r>
              <a:rPr lang="en-US" sz="2800" dirty="0"/>
              <a:t>Japanese = cleft </a:t>
            </a:r>
            <a:r>
              <a:rPr lang="en-US" sz="2800" dirty="0" smtClean="0"/>
              <a:t>lip/palate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a:bodyPr>
          <a:lstStyle/>
          <a:p>
            <a:r>
              <a:rPr lang="en-US" sz="4000" dirty="0" smtClean="0">
                <a:solidFill>
                  <a:srgbClr val="FFC000"/>
                </a:solidFill>
              </a:rPr>
              <a:t>Family dynamics</a:t>
            </a:r>
            <a:endParaRPr lang="en-US" sz="4000" dirty="0">
              <a:solidFill>
                <a:srgbClr val="FFC000"/>
              </a:solidFill>
            </a:endParaRPr>
          </a:p>
        </p:txBody>
      </p:sp>
      <p:sp>
        <p:nvSpPr>
          <p:cNvPr id="12291" name="Rectangle 3"/>
          <p:cNvSpPr>
            <a:spLocks noGrp="1" noChangeArrowheads="1"/>
          </p:cNvSpPr>
          <p:nvPr>
            <p:ph idx="1"/>
          </p:nvPr>
        </p:nvSpPr>
        <p:spPr/>
        <p:txBody>
          <a:bodyPr>
            <a:normAutofit lnSpcReduction="10000"/>
          </a:bodyPr>
          <a:lstStyle/>
          <a:p>
            <a:pPr>
              <a:lnSpc>
                <a:spcPct val="90000"/>
              </a:lnSpc>
            </a:pPr>
            <a:r>
              <a:rPr lang="en-US" sz="3200" dirty="0"/>
              <a:t>Family size</a:t>
            </a:r>
          </a:p>
          <a:p>
            <a:pPr>
              <a:lnSpc>
                <a:spcPct val="90000"/>
              </a:lnSpc>
            </a:pPr>
            <a:r>
              <a:rPr lang="en-US" sz="3200" dirty="0"/>
              <a:t>Birth order</a:t>
            </a:r>
          </a:p>
          <a:p>
            <a:pPr>
              <a:lnSpc>
                <a:spcPct val="90000"/>
              </a:lnSpc>
            </a:pPr>
            <a:r>
              <a:rPr lang="en-US" sz="3200" dirty="0"/>
              <a:t>Type of family</a:t>
            </a:r>
          </a:p>
          <a:p>
            <a:pPr lvl="1">
              <a:lnSpc>
                <a:spcPct val="90000"/>
              </a:lnSpc>
            </a:pPr>
            <a:r>
              <a:rPr lang="en-US" sz="2800" dirty="0"/>
              <a:t>Nuclear</a:t>
            </a:r>
          </a:p>
          <a:p>
            <a:pPr lvl="1">
              <a:lnSpc>
                <a:spcPct val="90000"/>
              </a:lnSpc>
            </a:pPr>
            <a:r>
              <a:rPr lang="en-US" sz="2800" dirty="0"/>
              <a:t>Blended</a:t>
            </a:r>
          </a:p>
          <a:p>
            <a:pPr lvl="1">
              <a:lnSpc>
                <a:spcPct val="90000"/>
              </a:lnSpc>
            </a:pPr>
            <a:r>
              <a:rPr lang="en-US" sz="2800" dirty="0"/>
              <a:t>Single parent</a:t>
            </a:r>
          </a:p>
          <a:p>
            <a:pPr lvl="1">
              <a:lnSpc>
                <a:spcPct val="90000"/>
              </a:lnSpc>
            </a:pPr>
            <a:r>
              <a:rPr lang="en-US" sz="2800" dirty="0"/>
              <a:t>Homosexual</a:t>
            </a:r>
          </a:p>
          <a:p>
            <a:pPr lvl="1">
              <a:lnSpc>
                <a:spcPct val="90000"/>
              </a:lnSpc>
            </a:pPr>
            <a:r>
              <a:rPr lang="en-US" sz="2800" dirty="0"/>
              <a:t>Cohabitation </a:t>
            </a:r>
            <a:endParaRPr lang="en-US" sz="2800" dirty="0" smtClean="0"/>
          </a:p>
          <a:p>
            <a:pPr lvl="1">
              <a:lnSpc>
                <a:spcPct val="90000"/>
              </a:lnSpc>
            </a:pPr>
            <a:r>
              <a:rPr lang="en-US" sz="2800" dirty="0" smtClean="0"/>
              <a:t>Extended </a:t>
            </a:r>
            <a:endParaRPr lang="en-US" sz="28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descr="family life"/>
          <p:cNvPicPr>
            <a:picLocks noChangeAspect="1" noChangeArrowheads="1"/>
          </p:cNvPicPr>
          <p:nvPr/>
        </p:nvPicPr>
        <p:blipFill>
          <a:blip r:embed="rId3" cstate="print"/>
          <a:srcRect/>
          <a:stretch>
            <a:fillRect/>
          </a:stretch>
        </p:blipFill>
        <p:spPr bwMode="auto">
          <a:xfrm>
            <a:off x="0" y="4114800"/>
            <a:ext cx="3048000" cy="2743200"/>
          </a:xfrm>
          <a:prstGeom prst="rect">
            <a:avLst/>
          </a:prstGeom>
          <a:noFill/>
        </p:spPr>
      </p:pic>
      <p:pic>
        <p:nvPicPr>
          <p:cNvPr id="38917" name="Picture 5" descr="family life2"/>
          <p:cNvPicPr>
            <a:picLocks noChangeAspect="1" noChangeArrowheads="1"/>
          </p:cNvPicPr>
          <p:nvPr/>
        </p:nvPicPr>
        <p:blipFill>
          <a:blip r:embed="rId4" cstate="print"/>
          <a:srcRect/>
          <a:stretch>
            <a:fillRect/>
          </a:stretch>
        </p:blipFill>
        <p:spPr bwMode="auto">
          <a:xfrm>
            <a:off x="0" y="1600200"/>
            <a:ext cx="3048000" cy="2540000"/>
          </a:xfrm>
          <a:prstGeom prst="rect">
            <a:avLst/>
          </a:prstGeom>
          <a:noFill/>
        </p:spPr>
      </p:pic>
      <p:pic>
        <p:nvPicPr>
          <p:cNvPr id="38919" name="Picture 7" descr="siblings"/>
          <p:cNvPicPr>
            <a:picLocks noChangeAspect="1" noChangeArrowheads="1"/>
          </p:cNvPicPr>
          <p:nvPr/>
        </p:nvPicPr>
        <p:blipFill>
          <a:blip r:embed="rId5" cstate="print"/>
          <a:srcRect/>
          <a:stretch>
            <a:fillRect/>
          </a:stretch>
        </p:blipFill>
        <p:spPr bwMode="auto">
          <a:xfrm>
            <a:off x="3048000" y="4673600"/>
            <a:ext cx="3276600" cy="2184400"/>
          </a:xfrm>
          <a:prstGeom prst="rect">
            <a:avLst/>
          </a:prstGeom>
          <a:noFill/>
        </p:spPr>
      </p:pic>
      <p:pic>
        <p:nvPicPr>
          <p:cNvPr id="38920" name="Picture 8" descr="siblings2"/>
          <p:cNvPicPr>
            <a:picLocks noChangeAspect="1" noChangeArrowheads="1"/>
          </p:cNvPicPr>
          <p:nvPr/>
        </p:nvPicPr>
        <p:blipFill>
          <a:blip r:embed="rId6" cstate="print"/>
          <a:srcRect/>
          <a:stretch>
            <a:fillRect/>
          </a:stretch>
        </p:blipFill>
        <p:spPr bwMode="auto">
          <a:xfrm>
            <a:off x="6319838" y="0"/>
            <a:ext cx="2824162" cy="3962400"/>
          </a:xfrm>
          <a:prstGeom prst="rect">
            <a:avLst/>
          </a:prstGeom>
          <a:noFill/>
        </p:spPr>
      </p:pic>
      <p:pic>
        <p:nvPicPr>
          <p:cNvPr id="38921" name="Picture 9" descr="muslim family"/>
          <p:cNvPicPr>
            <a:picLocks noChangeAspect="1" noChangeArrowheads="1"/>
          </p:cNvPicPr>
          <p:nvPr/>
        </p:nvPicPr>
        <p:blipFill>
          <a:blip r:embed="rId7" cstate="print"/>
          <a:srcRect r="2000" b="2954"/>
          <a:stretch>
            <a:fillRect/>
          </a:stretch>
        </p:blipFill>
        <p:spPr bwMode="auto">
          <a:xfrm>
            <a:off x="2743200" y="0"/>
            <a:ext cx="3657600" cy="2286000"/>
          </a:xfrm>
          <a:prstGeom prst="rect">
            <a:avLst/>
          </a:prstGeom>
          <a:noFill/>
        </p:spPr>
      </p:pic>
      <p:pic>
        <p:nvPicPr>
          <p:cNvPr id="38922" name="Picture 10" descr="hispanic family"/>
          <p:cNvPicPr>
            <a:picLocks noChangeAspect="1" noChangeArrowheads="1"/>
          </p:cNvPicPr>
          <p:nvPr/>
        </p:nvPicPr>
        <p:blipFill>
          <a:blip r:embed="rId8" cstate="print"/>
          <a:srcRect/>
          <a:stretch>
            <a:fillRect/>
          </a:stretch>
        </p:blipFill>
        <p:spPr bwMode="auto">
          <a:xfrm>
            <a:off x="2971800" y="2249488"/>
            <a:ext cx="3352800" cy="2474912"/>
          </a:xfrm>
          <a:prstGeom prst="rect">
            <a:avLst/>
          </a:prstGeom>
          <a:noFill/>
        </p:spPr>
      </p:pic>
      <p:pic>
        <p:nvPicPr>
          <p:cNvPr id="38923" name="Picture 11" descr="jewish family"/>
          <p:cNvPicPr>
            <a:picLocks noChangeAspect="1" noChangeArrowheads="1"/>
          </p:cNvPicPr>
          <p:nvPr/>
        </p:nvPicPr>
        <p:blipFill>
          <a:blip r:embed="rId9" cstate="print"/>
          <a:srcRect b="5853"/>
          <a:stretch>
            <a:fillRect/>
          </a:stretch>
        </p:blipFill>
        <p:spPr bwMode="auto">
          <a:xfrm>
            <a:off x="0" y="0"/>
            <a:ext cx="2743200" cy="1752600"/>
          </a:xfrm>
          <a:prstGeom prst="rect">
            <a:avLst/>
          </a:prstGeom>
          <a:noFill/>
        </p:spPr>
      </p:pic>
      <p:pic>
        <p:nvPicPr>
          <p:cNvPr id="10" name="Picture 6" descr="fatherChild"/>
          <p:cNvPicPr>
            <a:picLocks noChangeAspect="1" noChangeArrowheads="1"/>
          </p:cNvPicPr>
          <p:nvPr/>
        </p:nvPicPr>
        <p:blipFill>
          <a:blip r:embed="rId10" cstate="print"/>
          <a:srcRect l="10001" t="7855" r="10001" b="15709"/>
          <a:stretch>
            <a:fillRect/>
          </a:stretch>
        </p:blipFill>
        <p:spPr bwMode="auto">
          <a:xfrm>
            <a:off x="6324600" y="3429000"/>
            <a:ext cx="2819400" cy="34290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rgbClr val="FFC000"/>
                </a:solidFill>
              </a:rPr>
              <a:t>Environment</a:t>
            </a:r>
            <a:endParaRPr lang="en-US" sz="4000" dirty="0">
              <a:solidFill>
                <a:srgbClr val="FFC000"/>
              </a:solidFill>
            </a:endParaRPr>
          </a:p>
        </p:txBody>
      </p:sp>
      <p:sp>
        <p:nvSpPr>
          <p:cNvPr id="3" name="Content Placeholder 2"/>
          <p:cNvSpPr>
            <a:spLocks noGrp="1"/>
          </p:cNvSpPr>
          <p:nvPr>
            <p:ph idx="1"/>
          </p:nvPr>
        </p:nvSpPr>
        <p:spPr/>
        <p:txBody>
          <a:bodyPr/>
          <a:lstStyle/>
          <a:p>
            <a:r>
              <a:rPr lang="en-US" sz="3200" dirty="0" smtClean="0"/>
              <a:t>Prenatal</a:t>
            </a:r>
            <a:r>
              <a:rPr lang="en-US" dirty="0" smtClean="0"/>
              <a:t> </a:t>
            </a:r>
            <a:r>
              <a:rPr lang="en-US" sz="3200" dirty="0" smtClean="0"/>
              <a:t>and Perinatal</a:t>
            </a:r>
            <a:endParaRPr lang="en-US" dirty="0" smtClean="0"/>
          </a:p>
          <a:p>
            <a:r>
              <a:rPr lang="en-US" sz="3200" dirty="0" smtClean="0"/>
              <a:t>Socioeconomic status</a:t>
            </a:r>
          </a:p>
          <a:p>
            <a:r>
              <a:rPr lang="en-US" sz="3200" dirty="0" smtClean="0"/>
              <a:t>Family interaction</a:t>
            </a:r>
          </a:p>
          <a:p>
            <a:r>
              <a:rPr lang="en-US" sz="3200" dirty="0" smtClean="0"/>
              <a:t>Home location</a:t>
            </a:r>
          </a:p>
          <a:p>
            <a:r>
              <a:rPr lang="en-US" sz="3200" dirty="0" smtClean="0"/>
              <a:t>Exposure</a:t>
            </a:r>
          </a:p>
          <a:p>
            <a:endParaRPr lang="en-US" sz="32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rgbClr val="FFC000"/>
                </a:solidFill>
              </a:rPr>
              <a:t>Nutrition </a:t>
            </a:r>
            <a:endParaRPr lang="en-US" sz="4000" dirty="0">
              <a:solidFill>
                <a:srgbClr val="FFC000"/>
              </a:solidFill>
            </a:endParaRPr>
          </a:p>
        </p:txBody>
      </p:sp>
      <p:sp>
        <p:nvSpPr>
          <p:cNvPr id="3" name="Content Placeholder 2"/>
          <p:cNvSpPr>
            <a:spLocks noGrp="1"/>
          </p:cNvSpPr>
          <p:nvPr>
            <p:ph idx="1"/>
          </p:nvPr>
        </p:nvSpPr>
        <p:spPr>
          <a:xfrm>
            <a:off x="3581400" y="1219200"/>
            <a:ext cx="5562600" cy="3962401"/>
          </a:xfrm>
        </p:spPr>
        <p:txBody>
          <a:bodyPr/>
          <a:lstStyle/>
          <a:p>
            <a:r>
              <a:rPr lang="en-US" sz="3200" dirty="0" smtClean="0"/>
              <a:t>Supports normal growth and development</a:t>
            </a:r>
          </a:p>
          <a:p>
            <a:r>
              <a:rPr lang="en-US" sz="3200" dirty="0" smtClean="0"/>
              <a:t>Important to both physical and emotional development</a:t>
            </a:r>
          </a:p>
          <a:p>
            <a:r>
              <a:rPr lang="en-US" sz="3200" dirty="0" smtClean="0"/>
              <a:t>Each period presents unique challenges </a:t>
            </a:r>
            <a:endParaRPr lang="en-US" dirty="0"/>
          </a:p>
        </p:txBody>
      </p:sp>
      <p:pic>
        <p:nvPicPr>
          <p:cNvPr id="4" name="Picture 3" descr="childeating.bmp"/>
          <p:cNvPicPr>
            <a:picLocks noChangeAspect="1"/>
          </p:cNvPicPr>
          <p:nvPr/>
        </p:nvPicPr>
        <p:blipFill>
          <a:blip r:embed="rId3" cstate="print"/>
          <a:stretch>
            <a:fillRect/>
          </a:stretch>
        </p:blipFill>
        <p:spPr>
          <a:xfrm>
            <a:off x="2971800" y="4648200"/>
            <a:ext cx="3038475" cy="2209800"/>
          </a:xfrm>
          <a:prstGeom prst="flowChartAlternateProcess">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childeating1.jpg"/>
          <p:cNvPicPr>
            <a:picLocks noChangeAspect="1"/>
          </p:cNvPicPr>
          <p:nvPr/>
        </p:nvPicPr>
        <p:blipFill>
          <a:blip r:embed="rId4" cstate="print"/>
          <a:stretch>
            <a:fillRect/>
          </a:stretch>
        </p:blipFill>
        <p:spPr>
          <a:xfrm>
            <a:off x="533400" y="4800600"/>
            <a:ext cx="1905000" cy="1905000"/>
          </a:xfrm>
          <a:prstGeom prst="snip2Diag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infantbreastfeeding.jpg"/>
          <p:cNvPicPr>
            <a:picLocks noChangeAspect="1"/>
          </p:cNvPicPr>
          <p:nvPr/>
        </p:nvPicPr>
        <p:blipFill>
          <a:blip r:embed="rId5" cstate="print"/>
          <a:stretch>
            <a:fillRect/>
          </a:stretch>
        </p:blipFill>
        <p:spPr>
          <a:xfrm>
            <a:off x="228600" y="0"/>
            <a:ext cx="2525730" cy="1981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teeneating.jpg"/>
          <p:cNvPicPr>
            <a:picLocks noChangeAspect="1"/>
          </p:cNvPicPr>
          <p:nvPr/>
        </p:nvPicPr>
        <p:blipFill>
          <a:blip r:embed="rId6" cstate="print"/>
          <a:stretch>
            <a:fillRect/>
          </a:stretch>
        </p:blipFill>
        <p:spPr>
          <a:xfrm>
            <a:off x="6629400" y="4572000"/>
            <a:ext cx="2347509" cy="2114550"/>
          </a:xfrm>
          <a:prstGeom prst="hexagon">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infant feeding.jpg"/>
          <p:cNvPicPr>
            <a:picLocks noChangeAspect="1"/>
          </p:cNvPicPr>
          <p:nvPr/>
        </p:nvPicPr>
        <p:blipFill>
          <a:blip r:embed="rId7" cstate="print"/>
          <a:stretch>
            <a:fillRect/>
          </a:stretch>
        </p:blipFill>
        <p:spPr>
          <a:xfrm>
            <a:off x="609600" y="2133600"/>
            <a:ext cx="2057400" cy="2057400"/>
          </a:xfrm>
          <a:prstGeom prst="flowChartPunchedTape">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3048000" y="228600"/>
            <a:ext cx="6324600" cy="1371600"/>
          </a:xfrm>
        </p:spPr>
        <p:txBody>
          <a:bodyPr>
            <a:noAutofit/>
          </a:bodyPr>
          <a:lstStyle/>
          <a:p>
            <a:pPr algn="ctr"/>
            <a:r>
              <a:rPr lang="en-US" sz="4000" dirty="0">
                <a:solidFill>
                  <a:srgbClr val="FFC000"/>
                </a:solidFill>
              </a:rPr>
              <a:t>Hospitalization </a:t>
            </a:r>
            <a:r>
              <a:rPr lang="en-US" sz="4000" dirty="0" smtClean="0">
                <a:solidFill>
                  <a:srgbClr val="FFC000"/>
                </a:solidFill>
              </a:rPr>
              <a:t>of Infant </a:t>
            </a:r>
            <a:r>
              <a:rPr lang="en-US" sz="4000" dirty="0" smtClean="0">
                <a:solidFill>
                  <a:srgbClr val="FFC000"/>
                </a:solidFill>
              </a:rPr>
              <a:t/>
            </a:r>
            <a:br>
              <a:rPr lang="en-US" sz="4000" dirty="0" smtClean="0">
                <a:solidFill>
                  <a:srgbClr val="FFC000"/>
                </a:solidFill>
              </a:rPr>
            </a:br>
            <a:r>
              <a:rPr lang="en-US" sz="4000" dirty="0" smtClean="0">
                <a:solidFill>
                  <a:srgbClr val="FFC000"/>
                </a:solidFill>
              </a:rPr>
              <a:t>and  Child</a:t>
            </a:r>
            <a:endParaRPr lang="en-US" sz="4000" dirty="0">
              <a:solidFill>
                <a:srgbClr val="FFC000"/>
              </a:solidFill>
            </a:endParaRPr>
          </a:p>
        </p:txBody>
      </p:sp>
      <p:sp>
        <p:nvSpPr>
          <p:cNvPr id="91139" name="Rectangle 3"/>
          <p:cNvSpPr>
            <a:spLocks noGrp="1" noChangeArrowheads="1"/>
          </p:cNvSpPr>
          <p:nvPr>
            <p:ph idx="1"/>
          </p:nvPr>
        </p:nvSpPr>
        <p:spPr>
          <a:xfrm>
            <a:off x="3276600" y="1524000"/>
            <a:ext cx="5867400" cy="4800600"/>
          </a:xfrm>
        </p:spPr>
        <p:txBody>
          <a:bodyPr>
            <a:normAutofit lnSpcReduction="10000"/>
          </a:bodyPr>
          <a:lstStyle/>
          <a:p>
            <a:pPr>
              <a:buFont typeface="Arial" pitchFamily="34" charset="0"/>
              <a:buChar char="•"/>
            </a:pPr>
            <a:r>
              <a:rPr lang="en-US" sz="3200" dirty="0"/>
              <a:t>Traumatic and disturbing </a:t>
            </a:r>
            <a:r>
              <a:rPr lang="en-US" sz="3200" dirty="0" smtClean="0"/>
              <a:t>	experience</a:t>
            </a:r>
            <a:endParaRPr lang="en-US" sz="3200" dirty="0"/>
          </a:p>
          <a:p>
            <a:pPr>
              <a:buFont typeface="Arial" pitchFamily="34" charset="0"/>
              <a:buChar char="•"/>
            </a:pPr>
            <a:r>
              <a:rPr lang="en-US" sz="3200" dirty="0"/>
              <a:t>Separation of child from </a:t>
            </a:r>
            <a:r>
              <a:rPr lang="en-US" sz="3200" dirty="0" smtClean="0"/>
              <a:t>	caregiver </a:t>
            </a:r>
            <a:r>
              <a:rPr lang="en-US" sz="3200" dirty="0"/>
              <a:t>can have </a:t>
            </a:r>
            <a:r>
              <a:rPr lang="en-US" sz="3200" dirty="0" smtClean="0"/>
              <a:t>	damaging </a:t>
            </a:r>
            <a:r>
              <a:rPr lang="en-US" sz="3200" dirty="0"/>
              <a:t>effects</a:t>
            </a:r>
          </a:p>
          <a:p>
            <a:pPr>
              <a:buFont typeface="Arial" pitchFamily="34" charset="0"/>
              <a:buChar char="•"/>
            </a:pPr>
            <a:r>
              <a:rPr lang="en-US" sz="3200" dirty="0"/>
              <a:t>Parents need to be encouraged </a:t>
            </a:r>
            <a:r>
              <a:rPr lang="en-US" sz="3200" dirty="0" smtClean="0"/>
              <a:t>	to </a:t>
            </a:r>
            <a:r>
              <a:rPr lang="en-US" sz="3200" dirty="0"/>
              <a:t>stay and made to feel </a:t>
            </a:r>
            <a:r>
              <a:rPr lang="en-US" sz="3200" dirty="0" smtClean="0"/>
              <a:t>	welcome</a:t>
            </a:r>
            <a:endParaRPr lang="en-US" sz="3200" dirty="0"/>
          </a:p>
          <a:p>
            <a:pPr>
              <a:buFont typeface="Arial" pitchFamily="34" charset="0"/>
              <a:buChar char="•"/>
            </a:pPr>
            <a:r>
              <a:rPr lang="en-US" sz="3200" dirty="0"/>
              <a:t>Children and parents need to be </a:t>
            </a:r>
            <a:r>
              <a:rPr lang="en-US" sz="3200" dirty="0" smtClean="0"/>
              <a:t>	prepared </a:t>
            </a:r>
            <a:r>
              <a:rPr lang="en-US" sz="3200" dirty="0"/>
              <a:t>for hospitalization</a:t>
            </a:r>
          </a:p>
          <a:p>
            <a:pPr>
              <a:buFont typeface="Wingdings" pitchFamily="2" charset="2"/>
              <a:buNone/>
            </a:pP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2743200" y="228600"/>
            <a:ext cx="6400800" cy="1295400"/>
          </a:xfrm>
        </p:spPr>
        <p:txBody>
          <a:bodyPr>
            <a:noAutofit/>
          </a:bodyPr>
          <a:lstStyle/>
          <a:p>
            <a:r>
              <a:rPr lang="en-US" sz="4000" dirty="0">
                <a:solidFill>
                  <a:srgbClr val="FFC000"/>
                </a:solidFill>
              </a:rPr>
              <a:t>Hospitalization </a:t>
            </a:r>
            <a:r>
              <a:rPr lang="en-US" sz="4000" dirty="0" smtClean="0">
                <a:solidFill>
                  <a:srgbClr val="FFC000"/>
                </a:solidFill>
              </a:rPr>
              <a:t>of Infant </a:t>
            </a:r>
            <a:r>
              <a:rPr lang="en-US" sz="4000" dirty="0">
                <a:solidFill>
                  <a:srgbClr val="FFC000"/>
                </a:solidFill>
              </a:rPr>
              <a:t>and </a:t>
            </a:r>
            <a:r>
              <a:rPr lang="en-US" sz="4000" dirty="0" smtClean="0">
                <a:solidFill>
                  <a:srgbClr val="FFC000"/>
                </a:solidFill>
              </a:rPr>
              <a:t>			Child</a:t>
            </a:r>
            <a:endParaRPr lang="en-US" sz="4000" dirty="0">
              <a:solidFill>
                <a:srgbClr val="FFC000"/>
              </a:solidFill>
            </a:endParaRPr>
          </a:p>
        </p:txBody>
      </p:sp>
      <p:sp>
        <p:nvSpPr>
          <p:cNvPr id="95235" name="Rectangle 3"/>
          <p:cNvSpPr>
            <a:spLocks noGrp="1" noChangeArrowheads="1"/>
          </p:cNvSpPr>
          <p:nvPr>
            <p:ph idx="1"/>
          </p:nvPr>
        </p:nvSpPr>
        <p:spPr>
          <a:xfrm>
            <a:off x="3352800" y="1371600"/>
            <a:ext cx="6019800" cy="5334000"/>
          </a:xfrm>
        </p:spPr>
        <p:txBody>
          <a:bodyPr>
            <a:normAutofit/>
          </a:bodyPr>
          <a:lstStyle/>
          <a:p>
            <a:pPr>
              <a:lnSpc>
                <a:spcPct val="90000"/>
              </a:lnSpc>
              <a:buFont typeface="Arial" pitchFamily="34" charset="0"/>
              <a:buChar char="•"/>
            </a:pPr>
            <a:r>
              <a:rPr lang="en-US" sz="3200" b="1" dirty="0">
                <a:solidFill>
                  <a:schemeClr val="accent4">
                    <a:lumMod val="75000"/>
                  </a:schemeClr>
                </a:solidFill>
              </a:rPr>
              <a:t>Never </a:t>
            </a:r>
            <a:r>
              <a:rPr lang="en-US" sz="3200" b="1" dirty="0" smtClean="0">
                <a:solidFill>
                  <a:schemeClr val="accent4">
                    <a:lumMod val="75000"/>
                  </a:schemeClr>
                </a:solidFill>
              </a:rPr>
              <a:t>lie</a:t>
            </a:r>
            <a:endParaRPr lang="en-US" sz="3200" b="1" dirty="0"/>
          </a:p>
          <a:p>
            <a:pPr>
              <a:lnSpc>
                <a:spcPct val="90000"/>
              </a:lnSpc>
              <a:buFont typeface="Arial" pitchFamily="34" charset="0"/>
              <a:buChar char="•"/>
            </a:pPr>
            <a:r>
              <a:rPr lang="en-US" sz="3200" dirty="0"/>
              <a:t>Allow </a:t>
            </a:r>
            <a:r>
              <a:rPr lang="en-US" sz="3200" dirty="0" smtClean="0">
                <a:solidFill>
                  <a:schemeClr val="accent4">
                    <a:lumMod val="75000"/>
                  </a:schemeClr>
                </a:solidFill>
              </a:rPr>
              <a:t>choices </a:t>
            </a:r>
            <a:r>
              <a:rPr lang="en-US" sz="3200" dirty="0">
                <a:solidFill>
                  <a:schemeClr val="accent4">
                    <a:lumMod val="75000"/>
                  </a:schemeClr>
                </a:solidFill>
              </a:rPr>
              <a:t>and </a:t>
            </a:r>
            <a:r>
              <a:rPr lang="en-US" sz="3200" dirty="0" smtClean="0">
                <a:solidFill>
                  <a:schemeClr val="accent4">
                    <a:lumMod val="75000"/>
                  </a:schemeClr>
                </a:solidFill>
              </a:rPr>
              <a:t>freedom</a:t>
            </a:r>
          </a:p>
          <a:p>
            <a:pPr>
              <a:lnSpc>
                <a:spcPct val="90000"/>
              </a:lnSpc>
              <a:buFont typeface="Arial" pitchFamily="34" charset="0"/>
              <a:buChar char="•"/>
            </a:pPr>
            <a:r>
              <a:rPr lang="en-US" sz="3200" dirty="0" smtClean="0">
                <a:solidFill>
                  <a:schemeClr val="accent4">
                    <a:lumMod val="75000"/>
                  </a:schemeClr>
                </a:solidFill>
              </a:rPr>
              <a:t>Impose consistent limits</a:t>
            </a:r>
            <a:endParaRPr lang="en-US" sz="3200" dirty="0">
              <a:solidFill>
                <a:schemeClr val="accent4">
                  <a:lumMod val="75000"/>
                </a:schemeClr>
              </a:solidFill>
            </a:endParaRPr>
          </a:p>
          <a:p>
            <a:pPr>
              <a:lnSpc>
                <a:spcPct val="90000"/>
              </a:lnSpc>
              <a:buFont typeface="Arial" pitchFamily="34" charset="0"/>
              <a:buChar char="•"/>
            </a:pPr>
            <a:r>
              <a:rPr lang="en-US" sz="3200" dirty="0"/>
              <a:t>Use </a:t>
            </a:r>
            <a:r>
              <a:rPr lang="en-US" sz="3200" dirty="0" smtClean="0">
                <a:solidFill>
                  <a:schemeClr val="accent4">
                    <a:lumMod val="75000"/>
                  </a:schemeClr>
                </a:solidFill>
              </a:rPr>
              <a:t>familiar terms</a:t>
            </a:r>
          </a:p>
          <a:p>
            <a:pPr>
              <a:lnSpc>
                <a:spcPct val="90000"/>
              </a:lnSpc>
              <a:buFont typeface="Arial" pitchFamily="34" charset="0"/>
              <a:buChar char="•"/>
            </a:pPr>
            <a:r>
              <a:rPr lang="en-US" sz="3200" dirty="0" smtClean="0">
                <a:solidFill>
                  <a:schemeClr val="accent4">
                    <a:lumMod val="75000"/>
                  </a:schemeClr>
                </a:solidFill>
              </a:rPr>
              <a:t>Attitude of confidence</a:t>
            </a:r>
          </a:p>
          <a:p>
            <a:pPr>
              <a:lnSpc>
                <a:spcPct val="90000"/>
              </a:lnSpc>
              <a:buFont typeface="Arial" pitchFamily="34" charset="0"/>
              <a:buChar char="•"/>
            </a:pPr>
            <a:r>
              <a:rPr lang="en-US" sz="3200" dirty="0" smtClean="0">
                <a:solidFill>
                  <a:schemeClr val="accent4">
                    <a:lumMod val="75000"/>
                  </a:schemeClr>
                </a:solidFill>
              </a:rPr>
              <a:t>Allow </a:t>
            </a:r>
            <a:r>
              <a:rPr lang="en-US" sz="3200" dirty="0">
                <a:solidFill>
                  <a:schemeClr val="accent4">
                    <a:lumMod val="75000"/>
                  </a:schemeClr>
                </a:solidFill>
              </a:rPr>
              <a:t>child to see and handle strange and potentially frightening objects</a:t>
            </a:r>
          </a:p>
          <a:p>
            <a:pPr>
              <a:lnSpc>
                <a:spcPct val="90000"/>
              </a:lnSpc>
              <a:buFont typeface="Arial" pitchFamily="34" charset="0"/>
              <a:buChar char="•"/>
            </a:pPr>
            <a:r>
              <a:rPr lang="en-US" sz="3200" dirty="0" smtClean="0">
                <a:solidFill>
                  <a:schemeClr val="accent4">
                    <a:lumMod val="75000"/>
                  </a:schemeClr>
                </a:solidFill>
              </a:rPr>
              <a:t>Integrate play </a:t>
            </a:r>
            <a:r>
              <a:rPr lang="en-US" sz="3200" dirty="0">
                <a:solidFill>
                  <a:schemeClr val="accent4">
                    <a:lumMod val="75000"/>
                  </a:schemeClr>
                </a:solidFill>
              </a:rPr>
              <a:t>into nursing care and procedures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0" name="Picture 4" descr="child life"/>
          <p:cNvPicPr>
            <a:picLocks noChangeAspect="1" noChangeArrowheads="1"/>
          </p:cNvPicPr>
          <p:nvPr/>
        </p:nvPicPr>
        <p:blipFill>
          <a:blip r:embed="rId3" cstate="print"/>
          <a:srcRect/>
          <a:stretch>
            <a:fillRect/>
          </a:stretch>
        </p:blipFill>
        <p:spPr bwMode="auto">
          <a:xfrm>
            <a:off x="152400" y="609600"/>
            <a:ext cx="2809875" cy="2209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6501" name="Picture 5" descr="child life1"/>
          <p:cNvPicPr>
            <a:picLocks noChangeAspect="1" noChangeArrowheads="1"/>
          </p:cNvPicPr>
          <p:nvPr/>
        </p:nvPicPr>
        <p:blipFill>
          <a:blip r:embed="rId4" cstate="print"/>
          <a:srcRect/>
          <a:stretch>
            <a:fillRect/>
          </a:stretch>
        </p:blipFill>
        <p:spPr bwMode="auto">
          <a:xfrm>
            <a:off x="2286000" y="1752600"/>
            <a:ext cx="3581400" cy="2693213"/>
          </a:xfrm>
          <a:prstGeom prst="parallelogram">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6502" name="Picture 6" descr="child life2"/>
          <p:cNvPicPr>
            <a:picLocks noChangeAspect="1" noChangeArrowheads="1"/>
          </p:cNvPicPr>
          <p:nvPr/>
        </p:nvPicPr>
        <p:blipFill>
          <a:blip r:embed="rId5" cstate="print"/>
          <a:srcRect l="1765" t="17647"/>
          <a:stretch>
            <a:fillRect/>
          </a:stretch>
        </p:blipFill>
        <p:spPr bwMode="auto">
          <a:xfrm>
            <a:off x="5410200" y="4408563"/>
            <a:ext cx="3581400" cy="2252587"/>
          </a:xfrm>
          <a:prstGeom prst="round2Diag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6503" name="Picture 7" descr="art_therapy2"/>
          <p:cNvPicPr>
            <a:picLocks noChangeAspect="1" noChangeArrowheads="1"/>
          </p:cNvPicPr>
          <p:nvPr/>
        </p:nvPicPr>
        <p:blipFill>
          <a:blip r:embed="rId6" cstate="print"/>
          <a:srcRect/>
          <a:stretch>
            <a:fillRect/>
          </a:stretch>
        </p:blipFill>
        <p:spPr bwMode="auto">
          <a:xfrm>
            <a:off x="228600" y="4286250"/>
            <a:ext cx="3200400" cy="2406650"/>
          </a:xfrm>
          <a:prstGeom prst="round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6504" name="Picture 8" descr="child play"/>
          <p:cNvPicPr>
            <a:picLocks noChangeAspect="1" noChangeArrowheads="1"/>
          </p:cNvPicPr>
          <p:nvPr/>
        </p:nvPicPr>
        <p:blipFill>
          <a:blip r:embed="rId7" cstate="print"/>
          <a:srcRect/>
          <a:stretch>
            <a:fillRect/>
          </a:stretch>
        </p:blipFill>
        <p:spPr bwMode="auto">
          <a:xfrm>
            <a:off x="5867400" y="609600"/>
            <a:ext cx="2895600" cy="2171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2209800" y="0"/>
            <a:ext cx="5118324" cy="1200329"/>
          </a:xfrm>
          <a:prstGeom prst="rect">
            <a:avLst/>
          </a:prstGeom>
          <a:noFill/>
        </p:spPr>
        <p:txBody>
          <a:bodyPr wrap="none" rtlCol="0">
            <a:spAutoFit/>
          </a:bodyPr>
          <a:lstStyle/>
          <a:p>
            <a:r>
              <a:rPr lang="en-US" sz="3600" dirty="0" smtClean="0">
                <a:solidFill>
                  <a:schemeClr val="bg1"/>
                </a:solidFill>
                <a:effectLst>
                  <a:outerShdw blurRad="38100" dist="38100" dir="2700000" algn="tl">
                    <a:srgbClr val="000000">
                      <a:alpha val="43137"/>
                    </a:srgbClr>
                  </a:outerShdw>
                </a:effectLst>
              </a:rPr>
              <a:t>Purposes of Therapeutic </a:t>
            </a:r>
          </a:p>
          <a:p>
            <a:pPr algn="ctr"/>
            <a:r>
              <a:rPr lang="en-US" sz="3600" dirty="0" smtClean="0">
                <a:solidFill>
                  <a:schemeClr val="bg1"/>
                </a:solidFill>
                <a:effectLst>
                  <a:outerShdw blurRad="38100" dist="38100" dir="2700000" algn="tl">
                    <a:srgbClr val="000000">
                      <a:alpha val="43137"/>
                    </a:srgbClr>
                  </a:outerShdw>
                </a:effectLst>
              </a:rPr>
              <a:t>Play</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ring 2012 026.jpg"/>
          <p:cNvPicPr>
            <a:picLocks noChangeAspect="1"/>
          </p:cNvPicPr>
          <p:nvPr/>
        </p:nvPicPr>
        <p:blipFill>
          <a:blip r:embed="rId2" cstate="print"/>
          <a:stretch>
            <a:fillRect/>
          </a:stretch>
        </p:blipFill>
        <p:spPr>
          <a:xfrm>
            <a:off x="0" y="0"/>
            <a:ext cx="9372600" cy="6858000"/>
          </a:xfrm>
          <a:prstGeom prst="rect">
            <a:avLst/>
          </a:prstGeom>
        </p:spPr>
      </p:pic>
      <p:sp>
        <p:nvSpPr>
          <p:cNvPr id="3" name="Rectangle 2"/>
          <p:cNvSpPr/>
          <p:nvPr/>
        </p:nvSpPr>
        <p:spPr>
          <a:xfrm>
            <a:off x="846174" y="228600"/>
            <a:ext cx="7451655"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PLAY IS A CHILD’S WORK</a:t>
            </a:r>
            <a:endPar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a:bodyPr>
          <a:lstStyle/>
          <a:p>
            <a:r>
              <a:rPr lang="en-US" sz="4000" dirty="0">
                <a:solidFill>
                  <a:srgbClr val="FFC000"/>
                </a:solidFill>
              </a:rPr>
              <a:t>Terms to Know</a:t>
            </a:r>
          </a:p>
        </p:txBody>
      </p:sp>
      <p:sp>
        <p:nvSpPr>
          <p:cNvPr id="16387" name="Rectangle 3"/>
          <p:cNvSpPr>
            <a:spLocks noGrp="1" noChangeArrowheads="1"/>
          </p:cNvSpPr>
          <p:nvPr>
            <p:ph idx="1"/>
          </p:nvPr>
        </p:nvSpPr>
        <p:spPr/>
        <p:txBody>
          <a:bodyPr>
            <a:normAutofit fontScale="92500" lnSpcReduction="20000"/>
          </a:bodyPr>
          <a:lstStyle/>
          <a:p>
            <a:r>
              <a:rPr lang="en-US" sz="2800" dirty="0">
                <a:solidFill>
                  <a:schemeClr val="accent4">
                    <a:lumMod val="75000"/>
                  </a:schemeClr>
                </a:solidFill>
              </a:rPr>
              <a:t>Newborn (neonate)</a:t>
            </a:r>
            <a:r>
              <a:rPr lang="en-US" sz="2800" dirty="0"/>
              <a:t>	</a:t>
            </a:r>
            <a:r>
              <a:rPr lang="en-US" sz="2800" dirty="0" smtClean="0"/>
              <a:t>	Birth </a:t>
            </a:r>
            <a:r>
              <a:rPr lang="en-US" sz="2800" dirty="0"/>
              <a:t>to 4 weeks</a:t>
            </a:r>
          </a:p>
          <a:p>
            <a:r>
              <a:rPr lang="en-US" sz="2800" dirty="0">
                <a:solidFill>
                  <a:schemeClr val="accent4">
                    <a:lumMod val="75000"/>
                  </a:schemeClr>
                </a:solidFill>
              </a:rPr>
              <a:t>Infant</a:t>
            </a:r>
            <a:r>
              <a:rPr lang="en-US" sz="2800" dirty="0"/>
              <a:t>				4 weeks to 1 year</a:t>
            </a:r>
          </a:p>
          <a:p>
            <a:r>
              <a:rPr lang="en-US" sz="2800" dirty="0">
                <a:solidFill>
                  <a:schemeClr val="accent4">
                    <a:lumMod val="75000"/>
                  </a:schemeClr>
                </a:solidFill>
              </a:rPr>
              <a:t>Toddler</a:t>
            </a:r>
            <a:r>
              <a:rPr lang="en-US" sz="2800" dirty="0"/>
              <a:t>				1 to 3 years</a:t>
            </a:r>
          </a:p>
          <a:p>
            <a:r>
              <a:rPr lang="en-US" sz="2800" dirty="0">
                <a:solidFill>
                  <a:schemeClr val="accent4">
                    <a:lumMod val="75000"/>
                  </a:schemeClr>
                </a:solidFill>
              </a:rPr>
              <a:t>Preschooler</a:t>
            </a:r>
            <a:r>
              <a:rPr lang="en-US" sz="2800" dirty="0"/>
              <a:t>			3 to 6 years</a:t>
            </a:r>
          </a:p>
          <a:p>
            <a:r>
              <a:rPr lang="en-US" sz="2800" dirty="0">
                <a:solidFill>
                  <a:schemeClr val="accent4">
                    <a:lumMod val="75000"/>
                  </a:schemeClr>
                </a:solidFill>
              </a:rPr>
              <a:t>School-Aged</a:t>
            </a:r>
            <a:r>
              <a:rPr lang="en-US" sz="2800" dirty="0"/>
              <a:t>			6 to 10 years</a:t>
            </a:r>
          </a:p>
          <a:p>
            <a:r>
              <a:rPr lang="en-US" sz="2800" dirty="0">
                <a:solidFill>
                  <a:schemeClr val="accent4">
                    <a:lumMod val="75000"/>
                  </a:schemeClr>
                </a:solidFill>
              </a:rPr>
              <a:t>Adolescent</a:t>
            </a:r>
            <a:r>
              <a:rPr lang="en-US" sz="2800" dirty="0"/>
              <a:t>		</a:t>
            </a:r>
            <a:r>
              <a:rPr lang="en-US" sz="2800" dirty="0" smtClean="0"/>
              <a:t>	11 </a:t>
            </a:r>
            <a:r>
              <a:rPr lang="en-US" sz="2800" dirty="0"/>
              <a:t>to 18 years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3124200" y="704088"/>
            <a:ext cx="5562600" cy="743712"/>
          </a:xfrm>
        </p:spPr>
        <p:txBody>
          <a:bodyPr>
            <a:noAutofit/>
          </a:bodyPr>
          <a:lstStyle/>
          <a:p>
            <a:pPr algn="ctr"/>
            <a:r>
              <a:rPr lang="en-US" sz="4000" dirty="0">
                <a:solidFill>
                  <a:srgbClr val="FFC000"/>
                </a:solidFill>
              </a:rPr>
              <a:t>Hospitalization </a:t>
            </a:r>
            <a:r>
              <a:rPr lang="en-US" sz="4000" dirty="0" smtClean="0">
                <a:solidFill>
                  <a:srgbClr val="FFC000"/>
                </a:solidFill>
              </a:rPr>
              <a:t>of Infant </a:t>
            </a:r>
            <a:r>
              <a:rPr lang="en-US" sz="4000" dirty="0">
                <a:solidFill>
                  <a:srgbClr val="FFC000"/>
                </a:solidFill>
              </a:rPr>
              <a:t>and Child</a:t>
            </a:r>
          </a:p>
        </p:txBody>
      </p:sp>
      <p:sp>
        <p:nvSpPr>
          <p:cNvPr id="96259" name="Rectangle 3"/>
          <p:cNvSpPr>
            <a:spLocks noGrp="1" noChangeArrowheads="1"/>
          </p:cNvSpPr>
          <p:nvPr>
            <p:ph idx="1"/>
          </p:nvPr>
        </p:nvSpPr>
        <p:spPr>
          <a:xfrm>
            <a:off x="3429000" y="1676400"/>
            <a:ext cx="5254625" cy="4265613"/>
          </a:xfrm>
        </p:spPr>
        <p:txBody>
          <a:bodyPr>
            <a:noAutofit/>
          </a:bodyPr>
          <a:lstStyle/>
          <a:p>
            <a:pPr>
              <a:lnSpc>
                <a:spcPct val="90000"/>
              </a:lnSpc>
              <a:buFont typeface="Arial" pitchFamily="34" charset="0"/>
              <a:buChar char="•"/>
            </a:pPr>
            <a:r>
              <a:rPr lang="en-US" sz="2800" dirty="0" smtClean="0">
                <a:solidFill>
                  <a:schemeClr val="accent4">
                    <a:lumMod val="75000"/>
                  </a:schemeClr>
                </a:solidFill>
              </a:rPr>
              <a:t>Safety</a:t>
            </a:r>
            <a:endParaRPr lang="en-US" sz="2800" dirty="0">
              <a:solidFill>
                <a:schemeClr val="accent4">
                  <a:lumMod val="75000"/>
                </a:schemeClr>
              </a:solidFill>
            </a:endParaRPr>
          </a:p>
          <a:p>
            <a:pPr>
              <a:lnSpc>
                <a:spcPct val="90000"/>
              </a:lnSpc>
              <a:buFont typeface="Arial" pitchFamily="34" charset="0"/>
              <a:buChar char="•"/>
            </a:pPr>
            <a:r>
              <a:rPr lang="en-US" sz="2800" dirty="0" smtClean="0">
                <a:solidFill>
                  <a:schemeClr val="accent4">
                    <a:lumMod val="75000"/>
                  </a:schemeClr>
                </a:solidFill>
              </a:rPr>
              <a:t>Consistent routine</a:t>
            </a:r>
            <a:endParaRPr lang="en-US" sz="2800" dirty="0">
              <a:solidFill>
                <a:schemeClr val="accent4">
                  <a:lumMod val="75000"/>
                </a:schemeClr>
              </a:solidFill>
            </a:endParaRPr>
          </a:p>
          <a:p>
            <a:pPr>
              <a:lnSpc>
                <a:spcPct val="90000"/>
              </a:lnSpc>
              <a:buFont typeface="Arial" pitchFamily="34" charset="0"/>
              <a:buChar char="•"/>
            </a:pPr>
            <a:r>
              <a:rPr lang="en-US" sz="2800" dirty="0" smtClean="0">
                <a:solidFill>
                  <a:schemeClr val="accent4">
                    <a:lumMod val="75000"/>
                  </a:schemeClr>
                </a:solidFill>
              </a:rPr>
              <a:t>Familiar </a:t>
            </a:r>
            <a:r>
              <a:rPr lang="en-US" sz="2800" dirty="0">
                <a:solidFill>
                  <a:schemeClr val="accent4">
                    <a:lumMod val="75000"/>
                  </a:schemeClr>
                </a:solidFill>
              </a:rPr>
              <a:t>objects from home</a:t>
            </a:r>
          </a:p>
          <a:p>
            <a:pPr>
              <a:lnSpc>
                <a:spcPct val="90000"/>
              </a:lnSpc>
              <a:buFont typeface="Arial" pitchFamily="34" charset="0"/>
              <a:buChar char="•"/>
            </a:pPr>
            <a:r>
              <a:rPr lang="en-US" sz="2800" dirty="0"/>
              <a:t>Don’t criticize parents; </a:t>
            </a:r>
            <a:r>
              <a:rPr lang="en-US" sz="2800" dirty="0">
                <a:solidFill>
                  <a:schemeClr val="accent4">
                    <a:lumMod val="75000"/>
                  </a:schemeClr>
                </a:solidFill>
              </a:rPr>
              <a:t>teach by example</a:t>
            </a:r>
          </a:p>
          <a:p>
            <a:pPr>
              <a:lnSpc>
                <a:spcPct val="90000"/>
              </a:lnSpc>
              <a:buFont typeface="Arial" pitchFamily="34" charset="0"/>
              <a:buChar char="•"/>
            </a:pPr>
            <a:r>
              <a:rPr lang="en-US" sz="2800" dirty="0" smtClean="0">
                <a:solidFill>
                  <a:schemeClr val="accent4">
                    <a:lumMod val="75000"/>
                  </a:schemeClr>
                </a:solidFill>
              </a:rPr>
              <a:t>Family </a:t>
            </a:r>
            <a:r>
              <a:rPr lang="en-US" sz="2800" dirty="0">
                <a:solidFill>
                  <a:schemeClr val="accent4">
                    <a:lumMod val="75000"/>
                  </a:schemeClr>
                </a:solidFill>
              </a:rPr>
              <a:t>visits and </a:t>
            </a:r>
            <a:r>
              <a:rPr lang="en-US" sz="2800" dirty="0" smtClean="0">
                <a:solidFill>
                  <a:schemeClr val="accent4">
                    <a:lumMod val="75000"/>
                  </a:schemeClr>
                </a:solidFill>
              </a:rPr>
              <a:t>participation</a:t>
            </a:r>
          </a:p>
          <a:p>
            <a:pPr>
              <a:lnSpc>
                <a:spcPct val="90000"/>
              </a:lnSpc>
              <a:buFont typeface="Arial" pitchFamily="34" charset="0"/>
              <a:buChar char="•"/>
            </a:pPr>
            <a:r>
              <a:rPr lang="en-US" sz="2800" dirty="0" smtClean="0">
                <a:solidFill>
                  <a:schemeClr val="accent4">
                    <a:lumMod val="75000"/>
                  </a:schemeClr>
                </a:solidFill>
              </a:rPr>
              <a:t>Nurse entire family</a:t>
            </a:r>
          </a:p>
          <a:p>
            <a:pPr>
              <a:lnSpc>
                <a:spcPct val="90000"/>
              </a:lnSpc>
              <a:buNone/>
            </a:pPr>
            <a:endParaRPr lang="en-US" sz="2800" dirty="0">
              <a:solidFill>
                <a:schemeClr val="accent4">
                  <a:lumMod val="75000"/>
                </a:schemeClr>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2971800" y="0"/>
            <a:ext cx="6172200" cy="1524000"/>
          </a:xfrm>
        </p:spPr>
        <p:txBody>
          <a:bodyPr>
            <a:noAutofit/>
          </a:bodyPr>
          <a:lstStyle/>
          <a:p>
            <a:pPr algn="ctr"/>
            <a:r>
              <a:rPr lang="en-US" sz="4000" dirty="0">
                <a:solidFill>
                  <a:srgbClr val="FFC000"/>
                </a:solidFill>
              </a:rPr>
              <a:t>Hospitalization </a:t>
            </a:r>
            <a:r>
              <a:rPr lang="en-US" sz="4000" dirty="0" smtClean="0">
                <a:solidFill>
                  <a:srgbClr val="FFC000"/>
                </a:solidFill>
              </a:rPr>
              <a:t>of Infant </a:t>
            </a:r>
            <a:r>
              <a:rPr lang="en-US" sz="4000" dirty="0">
                <a:solidFill>
                  <a:srgbClr val="FFC000"/>
                </a:solidFill>
              </a:rPr>
              <a:t>and Child</a:t>
            </a:r>
          </a:p>
        </p:txBody>
      </p:sp>
      <p:sp>
        <p:nvSpPr>
          <p:cNvPr id="97283" name="Rectangle 3"/>
          <p:cNvSpPr>
            <a:spLocks noGrp="1" noChangeArrowheads="1"/>
          </p:cNvSpPr>
          <p:nvPr>
            <p:ph idx="1"/>
          </p:nvPr>
        </p:nvSpPr>
        <p:spPr>
          <a:xfrm>
            <a:off x="3581400" y="2514600"/>
            <a:ext cx="5562600" cy="3017837"/>
          </a:xfrm>
        </p:spPr>
        <p:txBody>
          <a:bodyPr>
            <a:normAutofit/>
          </a:bodyPr>
          <a:lstStyle/>
          <a:p>
            <a:r>
              <a:rPr lang="en-US" sz="3200" dirty="0"/>
              <a:t>Major causes </a:t>
            </a:r>
            <a:r>
              <a:rPr lang="en-US" sz="3200" dirty="0" smtClean="0"/>
              <a:t>of stress</a:t>
            </a:r>
            <a:endParaRPr lang="en-US" sz="3200" dirty="0"/>
          </a:p>
          <a:p>
            <a:pPr lvl="1">
              <a:buFont typeface="Arial" pitchFamily="34" charset="0"/>
              <a:buChar char="•"/>
            </a:pPr>
            <a:r>
              <a:rPr lang="en-US" sz="2800" dirty="0">
                <a:solidFill>
                  <a:schemeClr val="accent4">
                    <a:lumMod val="75000"/>
                  </a:schemeClr>
                </a:solidFill>
              </a:rPr>
              <a:t>Separation</a:t>
            </a:r>
          </a:p>
          <a:p>
            <a:pPr lvl="1">
              <a:buFont typeface="Arial" pitchFamily="34" charset="0"/>
              <a:buChar char="•"/>
            </a:pPr>
            <a:r>
              <a:rPr lang="en-US" sz="2800" dirty="0">
                <a:solidFill>
                  <a:schemeClr val="accent4">
                    <a:lumMod val="75000"/>
                  </a:schemeClr>
                </a:solidFill>
              </a:rPr>
              <a:t>Pain</a:t>
            </a:r>
          </a:p>
          <a:p>
            <a:pPr lvl="1">
              <a:buFont typeface="Arial" pitchFamily="34" charset="0"/>
              <a:buChar char="•"/>
            </a:pPr>
            <a:r>
              <a:rPr lang="en-US" sz="2800" dirty="0">
                <a:solidFill>
                  <a:schemeClr val="accent4">
                    <a:lumMod val="75000"/>
                  </a:schemeClr>
                </a:solidFill>
              </a:rPr>
              <a:t>Fear of body intrusion</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704088"/>
            <a:ext cx="6324600" cy="972312"/>
          </a:xfrm>
        </p:spPr>
        <p:txBody>
          <a:bodyPr>
            <a:noAutofit/>
          </a:bodyPr>
          <a:lstStyle/>
          <a:p>
            <a:pPr algn="ctr"/>
            <a:r>
              <a:rPr lang="en-US" sz="4000" dirty="0" smtClean="0">
                <a:solidFill>
                  <a:srgbClr val="FFC000"/>
                </a:solidFill>
              </a:rPr>
              <a:t>Hospitalization of Infant</a:t>
            </a:r>
            <a:endParaRPr lang="en-US" sz="4000" dirty="0">
              <a:solidFill>
                <a:srgbClr val="FFC000"/>
              </a:solidFill>
            </a:endParaRPr>
          </a:p>
        </p:txBody>
      </p:sp>
      <p:sp>
        <p:nvSpPr>
          <p:cNvPr id="3" name="Content Placeholder 2"/>
          <p:cNvSpPr>
            <a:spLocks noGrp="1"/>
          </p:cNvSpPr>
          <p:nvPr>
            <p:ph idx="1"/>
          </p:nvPr>
        </p:nvSpPr>
        <p:spPr>
          <a:xfrm>
            <a:off x="3581400" y="2362200"/>
            <a:ext cx="5562600" cy="4267200"/>
          </a:xfrm>
        </p:spPr>
        <p:txBody>
          <a:bodyPr>
            <a:normAutofit/>
          </a:bodyPr>
          <a:lstStyle/>
          <a:p>
            <a:pPr>
              <a:buFont typeface="Arial" pitchFamily="34" charset="0"/>
              <a:buChar char="•"/>
            </a:pPr>
            <a:r>
              <a:rPr lang="en-US" sz="3200" dirty="0" smtClean="0">
                <a:solidFill>
                  <a:schemeClr val="accent4">
                    <a:lumMod val="75000"/>
                  </a:schemeClr>
                </a:solidFill>
              </a:rPr>
              <a:t>Bonding</a:t>
            </a:r>
            <a:r>
              <a:rPr lang="en-US" sz="3200" dirty="0" smtClean="0"/>
              <a:t> with parents is </a:t>
            </a:r>
            <a:r>
              <a:rPr lang="en-US" sz="3200" dirty="0" smtClean="0"/>
              <a:t>	essential</a:t>
            </a:r>
            <a:endParaRPr lang="en-US" sz="3200" dirty="0" smtClean="0"/>
          </a:p>
          <a:p>
            <a:pPr>
              <a:buFont typeface="Arial" pitchFamily="34" charset="0"/>
              <a:buChar char="•"/>
            </a:pPr>
            <a:r>
              <a:rPr lang="en-US" sz="3200" dirty="0" smtClean="0">
                <a:solidFill>
                  <a:schemeClr val="accent4">
                    <a:lumMod val="75000"/>
                  </a:schemeClr>
                </a:solidFill>
              </a:rPr>
              <a:t>Parents’ presence and </a:t>
            </a:r>
            <a:r>
              <a:rPr lang="en-US" sz="3200" dirty="0" smtClean="0">
                <a:solidFill>
                  <a:schemeClr val="accent4">
                    <a:lumMod val="75000"/>
                  </a:schemeClr>
                </a:solidFill>
              </a:rPr>
              <a:t>	participation </a:t>
            </a:r>
            <a:endParaRPr lang="en-US" sz="3200" dirty="0" smtClean="0">
              <a:solidFill>
                <a:schemeClr val="accent4">
                  <a:lumMod val="75000"/>
                </a:schemeClr>
              </a:solidFill>
            </a:endParaRPr>
          </a:p>
          <a:p>
            <a:pPr>
              <a:buFont typeface="Arial" pitchFamily="34" charset="0"/>
              <a:buChar char="•"/>
            </a:pPr>
            <a:r>
              <a:rPr lang="en-US" sz="3200" dirty="0" smtClean="0">
                <a:solidFill>
                  <a:schemeClr val="accent4">
                    <a:lumMod val="75000"/>
                  </a:schemeClr>
                </a:solidFill>
              </a:rPr>
              <a:t>Separation anxiety </a:t>
            </a:r>
            <a:r>
              <a:rPr lang="en-US" sz="3200" dirty="0" smtClean="0"/>
              <a:t>in older </a:t>
            </a:r>
            <a:r>
              <a:rPr lang="en-US" sz="3200" dirty="0" smtClean="0"/>
              <a:t>	infant</a:t>
            </a:r>
            <a:endParaRPr lang="en-US" sz="32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3505200" y="609600"/>
            <a:ext cx="5638800" cy="914400"/>
          </a:xfrm>
        </p:spPr>
        <p:txBody>
          <a:bodyPr>
            <a:noAutofit/>
          </a:bodyPr>
          <a:lstStyle/>
          <a:p>
            <a:pPr algn="ctr"/>
            <a:r>
              <a:rPr lang="en-US" sz="4000" dirty="0">
                <a:solidFill>
                  <a:srgbClr val="FFC000"/>
                </a:solidFill>
              </a:rPr>
              <a:t>Hospitalization of </a:t>
            </a:r>
            <a:r>
              <a:rPr lang="en-US" sz="4000" dirty="0" smtClean="0">
                <a:solidFill>
                  <a:srgbClr val="FFC000"/>
                </a:solidFill>
              </a:rPr>
              <a:t>Toddler</a:t>
            </a:r>
            <a:endParaRPr lang="en-US" sz="4000" dirty="0">
              <a:solidFill>
                <a:srgbClr val="FFC000"/>
              </a:solidFill>
            </a:endParaRPr>
          </a:p>
        </p:txBody>
      </p:sp>
      <p:sp>
        <p:nvSpPr>
          <p:cNvPr id="90115" name="Rectangle 3"/>
          <p:cNvSpPr>
            <a:spLocks noGrp="1" noChangeArrowheads="1"/>
          </p:cNvSpPr>
          <p:nvPr>
            <p:ph idx="1"/>
          </p:nvPr>
        </p:nvSpPr>
        <p:spPr>
          <a:xfrm>
            <a:off x="3581400" y="2971800"/>
            <a:ext cx="5562600" cy="3276600"/>
          </a:xfrm>
        </p:spPr>
        <p:txBody>
          <a:bodyPr/>
          <a:lstStyle/>
          <a:p>
            <a:pPr>
              <a:buFont typeface="Arial" pitchFamily="34" charset="0"/>
              <a:buChar char="•"/>
            </a:pPr>
            <a:r>
              <a:rPr lang="en-US" sz="3200" dirty="0">
                <a:solidFill>
                  <a:schemeClr val="accent4">
                    <a:lumMod val="75000"/>
                  </a:schemeClr>
                </a:solidFill>
              </a:rPr>
              <a:t>Separation </a:t>
            </a:r>
            <a:r>
              <a:rPr lang="en-US" sz="3200" dirty="0" smtClean="0">
                <a:solidFill>
                  <a:schemeClr val="accent4">
                    <a:lumMod val="75000"/>
                  </a:schemeClr>
                </a:solidFill>
              </a:rPr>
              <a:t>Anxiety </a:t>
            </a:r>
            <a:r>
              <a:rPr lang="en-US" sz="3200" dirty="0" smtClean="0"/>
              <a:t>at its peak</a:t>
            </a:r>
            <a:endParaRPr lang="en-US" sz="3200" dirty="0">
              <a:solidFill>
                <a:schemeClr val="accent4"/>
              </a:solidFill>
            </a:endParaRPr>
          </a:p>
          <a:p>
            <a:pPr>
              <a:buFont typeface="Arial" pitchFamily="34" charset="0"/>
              <a:buChar char="•"/>
            </a:pPr>
            <a:r>
              <a:rPr lang="en-US" sz="3200" dirty="0" smtClean="0"/>
              <a:t>Separation very </a:t>
            </a:r>
            <a:r>
              <a:rPr lang="en-US" sz="3200" dirty="0"/>
              <a:t>emotionally </a:t>
            </a:r>
            <a:r>
              <a:rPr lang="en-US" sz="3200" dirty="0" smtClean="0"/>
              <a:t>	painful </a:t>
            </a:r>
            <a:r>
              <a:rPr lang="en-US" sz="3200" dirty="0"/>
              <a:t>for </a:t>
            </a:r>
            <a:r>
              <a:rPr lang="en-US" sz="3200" dirty="0" smtClean="0"/>
              <a:t>toddler</a:t>
            </a:r>
            <a:endParaRPr lang="en-US" sz="32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2743200" y="704088"/>
            <a:ext cx="6400800" cy="743712"/>
          </a:xfrm>
        </p:spPr>
        <p:txBody>
          <a:bodyPr>
            <a:noAutofit/>
          </a:bodyPr>
          <a:lstStyle/>
          <a:p>
            <a:pPr algn="ctr"/>
            <a:r>
              <a:rPr lang="en-US" sz="4000" dirty="0">
                <a:solidFill>
                  <a:srgbClr val="FFC000"/>
                </a:solidFill>
              </a:rPr>
              <a:t>Hospitalization </a:t>
            </a:r>
            <a:r>
              <a:rPr lang="en-US" sz="4000" dirty="0" smtClean="0">
                <a:solidFill>
                  <a:srgbClr val="FFC000"/>
                </a:solidFill>
              </a:rPr>
              <a:t>of Toddler</a:t>
            </a:r>
            <a:endParaRPr lang="en-US" sz="4000" dirty="0">
              <a:solidFill>
                <a:srgbClr val="FFC000"/>
              </a:solidFill>
            </a:endParaRPr>
          </a:p>
        </p:txBody>
      </p:sp>
      <p:sp>
        <p:nvSpPr>
          <p:cNvPr id="93187" name="Rectangle 3"/>
          <p:cNvSpPr>
            <a:spLocks noGrp="1" noChangeArrowheads="1"/>
          </p:cNvSpPr>
          <p:nvPr>
            <p:ph idx="1"/>
          </p:nvPr>
        </p:nvSpPr>
        <p:spPr>
          <a:xfrm>
            <a:off x="3276600" y="1600200"/>
            <a:ext cx="5638800" cy="4267200"/>
          </a:xfrm>
        </p:spPr>
        <p:txBody>
          <a:bodyPr>
            <a:normAutofit lnSpcReduction="10000"/>
          </a:bodyPr>
          <a:lstStyle/>
          <a:p>
            <a:r>
              <a:rPr lang="en-US" sz="3200" dirty="0"/>
              <a:t>Three stages of </a:t>
            </a:r>
            <a:r>
              <a:rPr lang="en-US" sz="3200" dirty="0" smtClean="0"/>
              <a:t>separation</a:t>
            </a:r>
          </a:p>
          <a:p>
            <a:endParaRPr lang="en-US" sz="3200" dirty="0"/>
          </a:p>
          <a:p>
            <a:pPr lvl="1">
              <a:buFont typeface="Arial" pitchFamily="34" charset="0"/>
              <a:buChar char="•"/>
            </a:pPr>
            <a:r>
              <a:rPr lang="en-US" sz="2800" dirty="0">
                <a:solidFill>
                  <a:schemeClr val="accent4">
                    <a:lumMod val="75000"/>
                  </a:schemeClr>
                </a:solidFill>
              </a:rPr>
              <a:t>Protest</a:t>
            </a:r>
            <a:r>
              <a:rPr lang="en-US" sz="2800" dirty="0"/>
              <a:t> – crying, clinging, refusing comfort</a:t>
            </a:r>
          </a:p>
          <a:p>
            <a:pPr lvl="1">
              <a:buFont typeface="Arial" pitchFamily="34" charset="0"/>
              <a:buChar char="•"/>
            </a:pPr>
            <a:r>
              <a:rPr lang="en-US" sz="2800" dirty="0">
                <a:solidFill>
                  <a:schemeClr val="accent4">
                    <a:lumMod val="75000"/>
                  </a:schemeClr>
                </a:solidFill>
              </a:rPr>
              <a:t>Despair</a:t>
            </a:r>
            <a:r>
              <a:rPr lang="en-US" sz="2800" dirty="0"/>
              <a:t> – </a:t>
            </a:r>
            <a:r>
              <a:rPr lang="en-US" sz="2800" dirty="0" smtClean="0"/>
              <a:t>sad, lonely, apathetic</a:t>
            </a:r>
            <a:r>
              <a:rPr lang="en-US" sz="2800" dirty="0"/>
              <a:t>, </a:t>
            </a:r>
            <a:r>
              <a:rPr lang="en-US" sz="2800" dirty="0" smtClean="0"/>
              <a:t>listless </a:t>
            </a:r>
            <a:endParaRPr lang="en-US" sz="2800" dirty="0"/>
          </a:p>
          <a:p>
            <a:pPr lvl="1">
              <a:buFont typeface="Arial" pitchFamily="34" charset="0"/>
              <a:buChar char="•"/>
            </a:pPr>
            <a:r>
              <a:rPr lang="en-US" sz="2800" dirty="0">
                <a:solidFill>
                  <a:schemeClr val="accent4">
                    <a:lumMod val="75000"/>
                  </a:schemeClr>
                </a:solidFill>
              </a:rPr>
              <a:t>Denial</a:t>
            </a:r>
            <a:r>
              <a:rPr lang="en-US" sz="2800" dirty="0">
                <a:solidFill>
                  <a:schemeClr val="accent4"/>
                </a:solidFill>
              </a:rPr>
              <a:t> </a:t>
            </a:r>
            <a:r>
              <a:rPr lang="en-US" sz="2800" dirty="0"/>
              <a:t>– when caregiver visits child rejects them. Slow to accept again. Memory of abandonment lingers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2" name="Picture 4" descr="hospitalized child1"/>
          <p:cNvPicPr>
            <a:picLocks noChangeAspect="1" noChangeArrowheads="1"/>
          </p:cNvPicPr>
          <p:nvPr/>
        </p:nvPicPr>
        <p:blipFill>
          <a:blip r:embed="rId3" cstate="print"/>
          <a:srcRect/>
          <a:stretch>
            <a:fillRect/>
          </a:stretch>
        </p:blipFill>
        <p:spPr bwMode="auto">
          <a:xfrm>
            <a:off x="5257800" y="457200"/>
            <a:ext cx="3436938" cy="6019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4214" name="Picture 6" descr="crying child"/>
          <p:cNvPicPr>
            <a:picLocks noChangeAspect="1" noChangeArrowheads="1"/>
          </p:cNvPicPr>
          <p:nvPr/>
        </p:nvPicPr>
        <p:blipFill>
          <a:blip r:embed="rId4" cstate="print"/>
          <a:srcRect/>
          <a:stretch>
            <a:fillRect/>
          </a:stretch>
        </p:blipFill>
        <p:spPr bwMode="auto">
          <a:xfrm>
            <a:off x="533400" y="838200"/>
            <a:ext cx="4299063" cy="51054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2819400" y="704088"/>
            <a:ext cx="6019800" cy="743712"/>
          </a:xfrm>
        </p:spPr>
        <p:txBody>
          <a:bodyPr>
            <a:noAutofit/>
          </a:bodyPr>
          <a:lstStyle/>
          <a:p>
            <a:pPr algn="ctr"/>
            <a:r>
              <a:rPr lang="en-US" sz="4000" dirty="0">
                <a:solidFill>
                  <a:srgbClr val="FFC000"/>
                </a:solidFill>
              </a:rPr>
              <a:t>Hospitalization of </a:t>
            </a:r>
            <a:r>
              <a:rPr lang="en-US" sz="4000" dirty="0" smtClean="0">
                <a:solidFill>
                  <a:srgbClr val="FFC000"/>
                </a:solidFill>
              </a:rPr>
              <a:t>Toddler</a:t>
            </a:r>
            <a:endParaRPr lang="en-US" sz="4000" dirty="0">
              <a:solidFill>
                <a:srgbClr val="FFC000"/>
              </a:solidFill>
            </a:endParaRPr>
          </a:p>
        </p:txBody>
      </p:sp>
      <p:sp>
        <p:nvSpPr>
          <p:cNvPr id="91139" name="Rectangle 3"/>
          <p:cNvSpPr>
            <a:spLocks noGrp="1" noChangeArrowheads="1"/>
          </p:cNvSpPr>
          <p:nvPr>
            <p:ph idx="1"/>
          </p:nvPr>
        </p:nvSpPr>
        <p:spPr>
          <a:xfrm>
            <a:off x="3505200" y="1752600"/>
            <a:ext cx="5181600" cy="4572000"/>
          </a:xfrm>
        </p:spPr>
        <p:txBody>
          <a:bodyPr/>
          <a:lstStyle/>
          <a:p>
            <a:r>
              <a:rPr lang="en-US" sz="3600" dirty="0">
                <a:solidFill>
                  <a:schemeClr val="accent4">
                    <a:lumMod val="75000"/>
                  </a:schemeClr>
                </a:solidFill>
              </a:rPr>
              <a:t>Nursing Interventions</a:t>
            </a:r>
          </a:p>
          <a:p>
            <a:pPr lvl="1">
              <a:buFont typeface="Arial" pitchFamily="34" charset="0"/>
              <a:buChar char="•"/>
            </a:pPr>
            <a:r>
              <a:rPr lang="en-US" sz="3200" dirty="0" smtClean="0"/>
              <a:t>Transitional </a:t>
            </a:r>
            <a:r>
              <a:rPr lang="en-US" sz="3200" dirty="0"/>
              <a:t>objects</a:t>
            </a:r>
          </a:p>
          <a:p>
            <a:pPr lvl="1">
              <a:buFont typeface="Arial" pitchFamily="34" charset="0"/>
              <a:buChar char="•"/>
            </a:pPr>
            <a:r>
              <a:rPr lang="en-US" sz="3200" dirty="0" smtClean="0"/>
              <a:t>Peek-a-boo</a:t>
            </a:r>
            <a:endParaRPr lang="en-US" sz="3200" dirty="0"/>
          </a:p>
          <a:p>
            <a:pPr lvl="1">
              <a:buFont typeface="Arial" pitchFamily="34" charset="0"/>
              <a:buChar char="•"/>
            </a:pPr>
            <a:r>
              <a:rPr lang="en-US" sz="3200" dirty="0" smtClean="0"/>
              <a:t>Parent participation</a:t>
            </a:r>
          </a:p>
          <a:p>
            <a:pPr lvl="1">
              <a:buFont typeface="Arial" pitchFamily="34" charset="0"/>
              <a:buChar char="•"/>
            </a:pPr>
            <a:r>
              <a:rPr lang="en-US" sz="3200" dirty="0" smtClean="0"/>
              <a:t>Rooming in</a:t>
            </a:r>
          </a:p>
          <a:p>
            <a:pPr lvl="1">
              <a:buFont typeface="Arial" pitchFamily="34" charset="0"/>
              <a:buChar char="•"/>
            </a:pPr>
            <a:r>
              <a:rPr lang="en-US" sz="3200" dirty="0" smtClean="0"/>
              <a:t>Home habits</a:t>
            </a:r>
          </a:p>
          <a:p>
            <a:pPr lvl="1">
              <a:buFont typeface="Arial" pitchFamily="34" charset="0"/>
              <a:buChar char="•"/>
            </a:pPr>
            <a:r>
              <a:rPr lang="en-US" sz="3200" dirty="0" smtClean="0"/>
              <a:t>Pictures of family member</a:t>
            </a:r>
            <a:endParaRPr lang="en-US" sz="32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3048000" y="704088"/>
            <a:ext cx="5638800" cy="743712"/>
          </a:xfrm>
        </p:spPr>
        <p:txBody>
          <a:bodyPr>
            <a:noAutofit/>
          </a:bodyPr>
          <a:lstStyle/>
          <a:p>
            <a:pPr algn="ctr"/>
            <a:r>
              <a:rPr lang="en-US" sz="4000" dirty="0">
                <a:solidFill>
                  <a:srgbClr val="FFC000"/>
                </a:solidFill>
              </a:rPr>
              <a:t>Hospitalization of </a:t>
            </a:r>
            <a:r>
              <a:rPr lang="en-US" sz="4000" dirty="0" smtClean="0">
                <a:solidFill>
                  <a:srgbClr val="FFC000"/>
                </a:solidFill>
              </a:rPr>
              <a:t> </a:t>
            </a:r>
            <a:r>
              <a:rPr lang="en-US" sz="4000" dirty="0">
                <a:solidFill>
                  <a:srgbClr val="FFC000"/>
                </a:solidFill>
              </a:rPr>
              <a:t>Toddler</a:t>
            </a:r>
          </a:p>
        </p:txBody>
      </p:sp>
      <p:sp>
        <p:nvSpPr>
          <p:cNvPr id="92163" name="Rectangle 3"/>
          <p:cNvSpPr>
            <a:spLocks noGrp="1" noChangeArrowheads="1"/>
          </p:cNvSpPr>
          <p:nvPr>
            <p:ph idx="1"/>
          </p:nvPr>
        </p:nvSpPr>
        <p:spPr>
          <a:xfrm>
            <a:off x="3657600" y="1676400"/>
            <a:ext cx="5029200" cy="4648200"/>
          </a:xfrm>
        </p:spPr>
        <p:txBody>
          <a:bodyPr/>
          <a:lstStyle/>
          <a:p>
            <a:r>
              <a:rPr lang="en-US" sz="3600" dirty="0">
                <a:solidFill>
                  <a:schemeClr val="accent4">
                    <a:lumMod val="75000"/>
                  </a:schemeClr>
                </a:solidFill>
              </a:rPr>
              <a:t>Nursing </a:t>
            </a:r>
            <a:r>
              <a:rPr lang="en-US" sz="3600" dirty="0" smtClean="0">
                <a:solidFill>
                  <a:schemeClr val="accent4">
                    <a:lumMod val="75000"/>
                  </a:schemeClr>
                </a:solidFill>
              </a:rPr>
              <a:t>Interventions</a:t>
            </a:r>
          </a:p>
          <a:p>
            <a:pPr lvl="1">
              <a:buFont typeface="Arial" pitchFamily="34" charset="0"/>
              <a:buChar char="•"/>
            </a:pPr>
            <a:r>
              <a:rPr lang="en-US" sz="3200" dirty="0" smtClean="0"/>
              <a:t>No concept of time</a:t>
            </a:r>
            <a:endParaRPr lang="en-US" sz="4000" dirty="0" smtClean="0"/>
          </a:p>
          <a:p>
            <a:pPr lvl="1">
              <a:buFont typeface="Arial" pitchFamily="34" charset="0"/>
              <a:buChar char="•"/>
            </a:pPr>
            <a:r>
              <a:rPr lang="en-US" sz="3200" dirty="0" smtClean="0"/>
              <a:t>Expect </a:t>
            </a:r>
            <a:r>
              <a:rPr lang="en-US" sz="3200" dirty="0"/>
              <a:t>regression</a:t>
            </a:r>
          </a:p>
          <a:p>
            <a:pPr lvl="1">
              <a:buFont typeface="Arial" pitchFamily="34" charset="0"/>
              <a:buChar char="•"/>
            </a:pPr>
            <a:r>
              <a:rPr lang="en-US" sz="3200" dirty="0"/>
              <a:t>Basic </a:t>
            </a:r>
            <a:r>
              <a:rPr lang="en-US" sz="3200" dirty="0" smtClean="0"/>
              <a:t>fear</a:t>
            </a:r>
            <a:endParaRPr lang="en-US" sz="3200" dirty="0"/>
          </a:p>
          <a:p>
            <a:pPr lvl="2">
              <a:buFont typeface="Arial" pitchFamily="34" charset="0"/>
              <a:buChar char="•"/>
            </a:pPr>
            <a:r>
              <a:rPr lang="en-US" sz="2800" dirty="0"/>
              <a:t>Loss of bodily control</a:t>
            </a:r>
          </a:p>
          <a:p>
            <a:pPr lvl="2">
              <a:buFont typeface="Arial" pitchFamily="34" charset="0"/>
              <a:buChar char="•"/>
            </a:pPr>
            <a:r>
              <a:rPr lang="en-US" sz="3200" b="1" dirty="0">
                <a:solidFill>
                  <a:schemeClr val="accent5">
                    <a:lumMod val="75000"/>
                  </a:schemeClr>
                </a:solidFill>
              </a:rPr>
              <a:t>Toddlers want to be in control!</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2819400" y="704088"/>
            <a:ext cx="6324600" cy="819912"/>
          </a:xfrm>
        </p:spPr>
        <p:txBody>
          <a:bodyPr>
            <a:noAutofit/>
          </a:bodyPr>
          <a:lstStyle/>
          <a:p>
            <a:pPr algn="ctr"/>
            <a:r>
              <a:rPr lang="en-US" sz="4000" dirty="0">
                <a:solidFill>
                  <a:srgbClr val="FFC000"/>
                </a:solidFill>
              </a:rPr>
              <a:t>Hospitalization of </a:t>
            </a:r>
            <a:r>
              <a:rPr lang="en-US" sz="4000" dirty="0" smtClean="0">
                <a:solidFill>
                  <a:srgbClr val="FFC000"/>
                </a:solidFill>
              </a:rPr>
              <a:t>Toddler</a:t>
            </a:r>
            <a:endParaRPr lang="en-US" sz="4000" dirty="0">
              <a:solidFill>
                <a:srgbClr val="FFC000"/>
              </a:solidFill>
            </a:endParaRPr>
          </a:p>
        </p:txBody>
      </p:sp>
      <p:sp>
        <p:nvSpPr>
          <p:cNvPr id="102403" name="Rectangle 3"/>
          <p:cNvSpPr>
            <a:spLocks noGrp="1" noChangeArrowheads="1"/>
          </p:cNvSpPr>
          <p:nvPr>
            <p:ph idx="1"/>
          </p:nvPr>
        </p:nvSpPr>
        <p:spPr>
          <a:xfrm>
            <a:off x="3429000" y="1828800"/>
            <a:ext cx="5410200" cy="4343400"/>
          </a:xfrm>
        </p:spPr>
        <p:txBody>
          <a:bodyPr>
            <a:normAutofit lnSpcReduction="10000"/>
          </a:bodyPr>
          <a:lstStyle/>
          <a:p>
            <a:pPr>
              <a:buFont typeface="Arial" pitchFamily="34" charset="0"/>
              <a:buChar char="•"/>
            </a:pPr>
            <a:r>
              <a:rPr lang="en-US" sz="3200" dirty="0">
                <a:solidFill>
                  <a:schemeClr val="accent4">
                    <a:lumMod val="75000"/>
                  </a:schemeClr>
                </a:solidFill>
              </a:rPr>
              <a:t>Incorporate </a:t>
            </a:r>
            <a:r>
              <a:rPr lang="en-US" sz="3200" dirty="0" smtClean="0">
                <a:solidFill>
                  <a:schemeClr val="accent4">
                    <a:lumMod val="75000"/>
                  </a:schemeClr>
                </a:solidFill>
              </a:rPr>
              <a:t>play</a:t>
            </a:r>
            <a:endParaRPr lang="en-US" sz="3200" dirty="0">
              <a:solidFill>
                <a:schemeClr val="accent4"/>
              </a:solidFill>
            </a:endParaRPr>
          </a:p>
          <a:p>
            <a:pPr lvl="1">
              <a:buFont typeface="Arial" pitchFamily="34" charset="0"/>
              <a:buChar char="•"/>
            </a:pPr>
            <a:r>
              <a:rPr lang="en-US" sz="2800" dirty="0"/>
              <a:t>Magical thinking</a:t>
            </a:r>
          </a:p>
          <a:p>
            <a:pPr lvl="1">
              <a:buFont typeface="Arial" pitchFamily="34" charset="0"/>
              <a:buChar char="•"/>
            </a:pPr>
            <a:r>
              <a:rPr lang="en-US" sz="2800" dirty="0"/>
              <a:t>Fantasy</a:t>
            </a:r>
          </a:p>
          <a:p>
            <a:pPr lvl="1">
              <a:buFont typeface="Arial" pitchFamily="34" charset="0"/>
              <a:buChar char="•"/>
            </a:pPr>
            <a:r>
              <a:rPr lang="en-US" sz="2800" dirty="0"/>
              <a:t>Play with equipment and check it out </a:t>
            </a:r>
          </a:p>
          <a:p>
            <a:pPr>
              <a:buFont typeface="Arial" pitchFamily="34" charset="0"/>
              <a:buChar char="•"/>
            </a:pPr>
            <a:r>
              <a:rPr lang="en-US" sz="3200" dirty="0">
                <a:solidFill>
                  <a:schemeClr val="accent4">
                    <a:lumMod val="75000"/>
                  </a:schemeClr>
                </a:solidFill>
              </a:rPr>
              <a:t>Use age appropriate communication</a:t>
            </a:r>
          </a:p>
          <a:p>
            <a:pPr lvl="1">
              <a:buFont typeface="Arial" pitchFamily="34" charset="0"/>
              <a:buChar char="•"/>
            </a:pPr>
            <a:r>
              <a:rPr lang="en-US" sz="2800" dirty="0"/>
              <a:t>Short phases</a:t>
            </a:r>
          </a:p>
          <a:p>
            <a:pPr lvl="1">
              <a:buFont typeface="Arial" pitchFamily="34" charset="0"/>
              <a:buChar char="•"/>
            </a:pPr>
            <a:r>
              <a:rPr lang="en-US" sz="2800" dirty="0"/>
              <a:t>One idea at a time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2895600" y="704088"/>
            <a:ext cx="5791200" cy="896112"/>
          </a:xfrm>
        </p:spPr>
        <p:txBody>
          <a:bodyPr>
            <a:noAutofit/>
          </a:bodyPr>
          <a:lstStyle/>
          <a:p>
            <a:pPr algn="ctr"/>
            <a:r>
              <a:rPr lang="en-US" sz="4000" dirty="0">
                <a:solidFill>
                  <a:srgbClr val="FFC000"/>
                </a:solidFill>
              </a:rPr>
              <a:t>Hospitalization of </a:t>
            </a:r>
            <a:r>
              <a:rPr lang="en-US" sz="4000" dirty="0" smtClean="0">
                <a:solidFill>
                  <a:srgbClr val="FFC000"/>
                </a:solidFill>
              </a:rPr>
              <a:t>Toddler</a:t>
            </a:r>
            <a:endParaRPr lang="en-US" sz="4000" dirty="0">
              <a:solidFill>
                <a:srgbClr val="FFC000"/>
              </a:solidFill>
            </a:endParaRPr>
          </a:p>
        </p:txBody>
      </p:sp>
      <p:sp>
        <p:nvSpPr>
          <p:cNvPr id="103427" name="Rectangle 3"/>
          <p:cNvSpPr>
            <a:spLocks noGrp="1" noChangeArrowheads="1"/>
          </p:cNvSpPr>
          <p:nvPr>
            <p:ph idx="1"/>
          </p:nvPr>
        </p:nvSpPr>
        <p:spPr>
          <a:xfrm>
            <a:off x="3352800" y="1905000"/>
            <a:ext cx="5791200" cy="4572000"/>
          </a:xfrm>
        </p:spPr>
        <p:txBody>
          <a:bodyPr>
            <a:normAutofit/>
          </a:bodyPr>
          <a:lstStyle/>
          <a:p>
            <a:r>
              <a:rPr lang="en-US" sz="3200" dirty="0">
                <a:solidFill>
                  <a:schemeClr val="accent4">
                    <a:lumMod val="75000"/>
                  </a:schemeClr>
                </a:solidFill>
              </a:rPr>
              <a:t>Nursing </a:t>
            </a:r>
            <a:r>
              <a:rPr lang="en-US" sz="3200" dirty="0" smtClean="0">
                <a:solidFill>
                  <a:schemeClr val="accent4">
                    <a:lumMod val="75000"/>
                  </a:schemeClr>
                </a:solidFill>
              </a:rPr>
              <a:t>goals</a:t>
            </a:r>
          </a:p>
          <a:p>
            <a:endParaRPr lang="en-US" sz="3200" dirty="0">
              <a:solidFill>
                <a:schemeClr val="accent4"/>
              </a:solidFill>
            </a:endParaRPr>
          </a:p>
          <a:p>
            <a:pPr lvl="1">
              <a:buFont typeface="Arial" pitchFamily="34" charset="0"/>
              <a:buChar char="•"/>
            </a:pPr>
            <a:r>
              <a:rPr lang="en-US" sz="2800" dirty="0" smtClean="0"/>
              <a:t>Reassure and educate </a:t>
            </a:r>
            <a:r>
              <a:rPr lang="en-US" sz="2800" dirty="0"/>
              <a:t>parents</a:t>
            </a:r>
          </a:p>
          <a:p>
            <a:pPr lvl="1">
              <a:buFont typeface="Arial" pitchFamily="34" charset="0"/>
              <a:buChar char="•"/>
            </a:pPr>
            <a:r>
              <a:rPr lang="en-US" sz="2800" dirty="0"/>
              <a:t>Maintain toddler’s sense of trust</a:t>
            </a:r>
          </a:p>
          <a:p>
            <a:pPr lvl="1">
              <a:buFont typeface="Arial" pitchFamily="34" charset="0"/>
              <a:buChar char="•"/>
            </a:pPr>
            <a:r>
              <a:rPr lang="en-US" sz="2800" dirty="0"/>
              <a:t>Incorporate home habits</a:t>
            </a:r>
          </a:p>
          <a:p>
            <a:pPr lvl="1">
              <a:buFont typeface="Arial" pitchFamily="34" charset="0"/>
              <a:buChar char="•"/>
            </a:pPr>
            <a:r>
              <a:rPr lang="en-US" sz="2800" dirty="0"/>
              <a:t>Overcome fear and anxiety with play</a:t>
            </a:r>
          </a:p>
          <a:p>
            <a:pPr lvl="1">
              <a:buFont typeface="Arial" pitchFamily="34" charset="0"/>
              <a:buChar char="•"/>
            </a:pPr>
            <a:r>
              <a:rPr lang="en-US" sz="2800" dirty="0"/>
              <a:t>Provide flexible care according to development of child</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fontScale="90000"/>
          </a:bodyPr>
          <a:lstStyle/>
          <a:p>
            <a:r>
              <a:rPr lang="en-US" sz="4000" dirty="0">
                <a:solidFill>
                  <a:srgbClr val="FFC000"/>
                </a:solidFill>
              </a:rPr>
              <a:t>Growth and Development</a:t>
            </a:r>
          </a:p>
        </p:txBody>
      </p:sp>
      <p:sp>
        <p:nvSpPr>
          <p:cNvPr id="14339" name="Rectangle 3"/>
          <p:cNvSpPr>
            <a:spLocks noGrp="1" noChangeArrowheads="1"/>
          </p:cNvSpPr>
          <p:nvPr>
            <p:ph idx="1"/>
          </p:nvPr>
        </p:nvSpPr>
        <p:spPr/>
        <p:txBody>
          <a:bodyPr>
            <a:normAutofit lnSpcReduction="10000"/>
          </a:bodyPr>
          <a:lstStyle/>
          <a:p>
            <a:r>
              <a:rPr lang="en-US" sz="2800" dirty="0"/>
              <a:t>Always orderly and </a:t>
            </a:r>
            <a:r>
              <a:rPr lang="en-US" sz="2800" dirty="0" smtClean="0"/>
              <a:t>sequential</a:t>
            </a:r>
          </a:p>
          <a:p>
            <a:r>
              <a:rPr lang="en-US" sz="2800" dirty="0" smtClean="0"/>
              <a:t>Directional</a:t>
            </a:r>
          </a:p>
          <a:p>
            <a:r>
              <a:rPr lang="en-US" sz="2800" dirty="0" smtClean="0"/>
              <a:t>Unique</a:t>
            </a:r>
          </a:p>
          <a:p>
            <a:r>
              <a:rPr lang="en-US" sz="2800" dirty="0" smtClean="0"/>
              <a:t>Becomes increasingly differentiated</a:t>
            </a:r>
          </a:p>
          <a:p>
            <a:r>
              <a:rPr lang="en-US" sz="2800" dirty="0" smtClean="0"/>
              <a:t>Becomes increasingly integrated and complex</a:t>
            </a:r>
            <a:endParaRPr lang="en-US" sz="2800" dirty="0"/>
          </a:p>
          <a:p>
            <a:r>
              <a:rPr lang="en-US" sz="2800" dirty="0" smtClean="0"/>
              <a:t>New skills predominate</a:t>
            </a:r>
            <a:endParaRPr lang="en-US" sz="2800" dirty="0"/>
          </a:p>
          <a:p>
            <a:r>
              <a:rPr lang="en-US" sz="2800" dirty="0"/>
              <a:t>Basis for assessment</a:t>
            </a:r>
          </a:p>
          <a:p>
            <a:r>
              <a:rPr lang="en-US" sz="2800" dirty="0"/>
              <a:t>Anticipatory guidance to parents</a:t>
            </a:r>
          </a:p>
          <a:p>
            <a:endParaRPr lang="en-US" sz="28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200400" y="704088"/>
            <a:ext cx="5486400" cy="515112"/>
          </a:xfrm>
        </p:spPr>
        <p:txBody>
          <a:bodyPr>
            <a:noAutofit/>
          </a:bodyPr>
          <a:lstStyle/>
          <a:p>
            <a:pPr algn="ctr"/>
            <a:r>
              <a:rPr lang="en-US" sz="4000" dirty="0">
                <a:solidFill>
                  <a:srgbClr val="FFC000"/>
                </a:solidFill>
              </a:rPr>
              <a:t>Hospitalization </a:t>
            </a:r>
            <a:r>
              <a:rPr lang="en-US" sz="4000" dirty="0" smtClean="0">
                <a:solidFill>
                  <a:srgbClr val="FFC000"/>
                </a:solidFill>
              </a:rPr>
              <a:t>of Preschool </a:t>
            </a:r>
            <a:r>
              <a:rPr lang="en-US" sz="4000" dirty="0">
                <a:solidFill>
                  <a:srgbClr val="FFC000"/>
                </a:solidFill>
              </a:rPr>
              <a:t>Child </a:t>
            </a:r>
          </a:p>
        </p:txBody>
      </p:sp>
      <p:sp>
        <p:nvSpPr>
          <p:cNvPr id="24579" name="Rectangle 3"/>
          <p:cNvSpPr>
            <a:spLocks noGrp="1" noChangeArrowheads="1"/>
          </p:cNvSpPr>
          <p:nvPr>
            <p:ph idx="1"/>
          </p:nvPr>
        </p:nvSpPr>
        <p:spPr>
          <a:xfrm>
            <a:off x="3429000" y="1600200"/>
            <a:ext cx="5257800" cy="4953000"/>
          </a:xfrm>
        </p:spPr>
        <p:txBody>
          <a:bodyPr/>
          <a:lstStyle/>
          <a:p>
            <a:pPr>
              <a:lnSpc>
                <a:spcPct val="90000"/>
              </a:lnSpc>
              <a:buFont typeface="Arial" pitchFamily="34" charset="0"/>
              <a:buChar char="•"/>
            </a:pPr>
            <a:r>
              <a:rPr lang="en-US" sz="3200" dirty="0" smtClean="0">
                <a:solidFill>
                  <a:schemeClr val="accent4">
                    <a:lumMod val="75000"/>
                  </a:schemeClr>
                </a:solidFill>
              </a:rPr>
              <a:t>Less</a:t>
            </a:r>
            <a:r>
              <a:rPr lang="en-US" sz="3200" dirty="0" smtClean="0"/>
              <a:t> </a:t>
            </a:r>
            <a:r>
              <a:rPr lang="en-US" sz="3200" dirty="0"/>
              <a:t>separation anxiety</a:t>
            </a:r>
          </a:p>
          <a:p>
            <a:pPr>
              <a:lnSpc>
                <a:spcPct val="90000"/>
              </a:lnSpc>
              <a:buFont typeface="Arial" pitchFamily="34" charset="0"/>
              <a:buChar char="•"/>
            </a:pPr>
            <a:r>
              <a:rPr lang="en-US" sz="3200" dirty="0" smtClean="0">
                <a:solidFill>
                  <a:schemeClr val="accent4">
                    <a:lumMod val="75000"/>
                  </a:schemeClr>
                </a:solidFill>
              </a:rPr>
              <a:t>Fear</a:t>
            </a:r>
            <a:r>
              <a:rPr lang="en-US" sz="3200" dirty="0" smtClean="0"/>
              <a:t> of </a:t>
            </a:r>
            <a:r>
              <a:rPr lang="en-US" sz="3200" dirty="0" smtClean="0">
                <a:solidFill>
                  <a:schemeClr val="accent4">
                    <a:lumMod val="75000"/>
                  </a:schemeClr>
                </a:solidFill>
              </a:rPr>
              <a:t>body intrusion or mutilation</a:t>
            </a:r>
            <a:endParaRPr lang="en-US" sz="3200" dirty="0">
              <a:solidFill>
                <a:schemeClr val="accent4">
                  <a:lumMod val="75000"/>
                </a:schemeClr>
              </a:solidFill>
            </a:endParaRPr>
          </a:p>
          <a:p>
            <a:pPr>
              <a:lnSpc>
                <a:spcPct val="90000"/>
              </a:lnSpc>
              <a:buFont typeface="Arial" pitchFamily="34" charset="0"/>
              <a:buChar char="•"/>
            </a:pPr>
            <a:r>
              <a:rPr lang="en-US" sz="3200" dirty="0" smtClean="0">
                <a:solidFill>
                  <a:schemeClr val="accent4">
                    <a:lumMod val="75000"/>
                  </a:schemeClr>
                </a:solidFill>
              </a:rPr>
              <a:t>Consider </a:t>
            </a:r>
            <a:r>
              <a:rPr lang="en-US" sz="3200" dirty="0">
                <a:solidFill>
                  <a:schemeClr val="accent4">
                    <a:lumMod val="75000"/>
                  </a:schemeClr>
                </a:solidFill>
              </a:rPr>
              <a:t>illness punishment </a:t>
            </a:r>
            <a:r>
              <a:rPr lang="en-US" sz="3200" dirty="0"/>
              <a:t>for wrongdoing </a:t>
            </a:r>
          </a:p>
          <a:p>
            <a:pPr>
              <a:lnSpc>
                <a:spcPct val="90000"/>
              </a:lnSpc>
              <a:buFont typeface="Arial" pitchFamily="34" charset="0"/>
              <a:buChar char="•"/>
            </a:pPr>
            <a:r>
              <a:rPr lang="en-US" sz="3200" dirty="0" smtClean="0">
                <a:solidFill>
                  <a:schemeClr val="accent4">
                    <a:lumMod val="75000"/>
                  </a:schemeClr>
                </a:solidFill>
              </a:rPr>
              <a:t>Role </a:t>
            </a:r>
            <a:r>
              <a:rPr lang="en-US" sz="3200" dirty="0">
                <a:solidFill>
                  <a:schemeClr val="accent4">
                    <a:lumMod val="75000"/>
                  </a:schemeClr>
                </a:solidFill>
              </a:rPr>
              <a:t>play </a:t>
            </a:r>
            <a:r>
              <a:rPr lang="en-US" sz="3200" dirty="0" smtClean="0">
                <a:solidFill>
                  <a:schemeClr val="accent4">
                    <a:lumMod val="75000"/>
                  </a:schemeClr>
                </a:solidFill>
              </a:rPr>
              <a:t>and dolls </a:t>
            </a:r>
            <a:r>
              <a:rPr lang="en-US" sz="3200" dirty="0" smtClean="0"/>
              <a:t>are </a:t>
            </a:r>
            <a:r>
              <a:rPr lang="en-US" sz="3200" dirty="0"/>
              <a:t>effective </a:t>
            </a:r>
            <a:r>
              <a:rPr lang="en-US" sz="3200" dirty="0" smtClean="0"/>
              <a:t>ways to communicate and educate</a:t>
            </a:r>
            <a:endParaRPr lang="en-US" sz="3200" dirty="0"/>
          </a:p>
          <a:p>
            <a:pPr>
              <a:lnSpc>
                <a:spcPct val="90000"/>
              </a:lnSpc>
              <a:buFont typeface="Arial" pitchFamily="34" charset="0"/>
              <a:buChar char="•"/>
            </a:pPr>
            <a:r>
              <a:rPr lang="en-US" sz="3200" dirty="0">
                <a:solidFill>
                  <a:schemeClr val="accent4">
                    <a:lumMod val="75000"/>
                  </a:schemeClr>
                </a:solidFill>
              </a:rPr>
              <a:t>Limited concept of time</a:t>
            </a:r>
          </a:p>
          <a:p>
            <a:pPr>
              <a:lnSpc>
                <a:spcPct val="90000"/>
              </a:lnSpc>
            </a:pP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124200" y="704088"/>
            <a:ext cx="5562600" cy="819912"/>
          </a:xfrm>
        </p:spPr>
        <p:txBody>
          <a:bodyPr>
            <a:noAutofit/>
          </a:bodyPr>
          <a:lstStyle/>
          <a:p>
            <a:pPr algn="ctr"/>
            <a:r>
              <a:rPr lang="en-US" sz="4000" dirty="0">
                <a:solidFill>
                  <a:srgbClr val="FFC000"/>
                </a:solidFill>
              </a:rPr>
              <a:t>Hospitalization</a:t>
            </a:r>
            <a:r>
              <a:rPr lang="en-US" sz="4000" dirty="0">
                <a:solidFill>
                  <a:schemeClr val="accent6">
                    <a:lumMod val="75000"/>
                  </a:schemeClr>
                </a:solidFill>
              </a:rPr>
              <a:t> </a:t>
            </a:r>
            <a:r>
              <a:rPr lang="en-US" sz="4000" dirty="0">
                <a:solidFill>
                  <a:srgbClr val="FFC000"/>
                </a:solidFill>
              </a:rPr>
              <a:t>of </a:t>
            </a:r>
            <a:r>
              <a:rPr lang="en-US" sz="4000" dirty="0" smtClean="0">
                <a:solidFill>
                  <a:srgbClr val="FFC000"/>
                </a:solidFill>
              </a:rPr>
              <a:t>School </a:t>
            </a:r>
            <a:r>
              <a:rPr lang="en-US" sz="4000" dirty="0">
                <a:solidFill>
                  <a:srgbClr val="FFC000"/>
                </a:solidFill>
              </a:rPr>
              <a:t>Aged Child</a:t>
            </a:r>
          </a:p>
        </p:txBody>
      </p:sp>
      <p:sp>
        <p:nvSpPr>
          <p:cNvPr id="35843" name="Rectangle 3"/>
          <p:cNvSpPr>
            <a:spLocks noGrp="1" noChangeArrowheads="1"/>
          </p:cNvSpPr>
          <p:nvPr>
            <p:ph idx="1"/>
          </p:nvPr>
        </p:nvSpPr>
        <p:spPr>
          <a:xfrm>
            <a:off x="3581400" y="1905000"/>
            <a:ext cx="5562600" cy="4572000"/>
          </a:xfrm>
        </p:spPr>
        <p:txBody>
          <a:bodyPr>
            <a:normAutofit fontScale="92500" lnSpcReduction="10000"/>
          </a:bodyPr>
          <a:lstStyle/>
          <a:p>
            <a:pPr>
              <a:lnSpc>
                <a:spcPct val="90000"/>
              </a:lnSpc>
              <a:buFont typeface="Arial" pitchFamily="34" charset="0"/>
              <a:buChar char="•"/>
            </a:pPr>
            <a:r>
              <a:rPr lang="en-US" sz="3200" dirty="0" smtClean="0"/>
              <a:t>Tolerate </a:t>
            </a:r>
            <a:r>
              <a:rPr lang="en-US" sz="3200" dirty="0"/>
              <a:t>separation for short periods of time</a:t>
            </a:r>
          </a:p>
          <a:p>
            <a:pPr>
              <a:lnSpc>
                <a:spcPct val="90000"/>
              </a:lnSpc>
              <a:buFont typeface="Arial" pitchFamily="34" charset="0"/>
              <a:buChar char="•"/>
            </a:pPr>
            <a:r>
              <a:rPr lang="en-US" sz="3200" dirty="0"/>
              <a:t>Fear of physical nature of illness</a:t>
            </a:r>
          </a:p>
          <a:p>
            <a:pPr>
              <a:lnSpc>
                <a:spcPct val="90000"/>
              </a:lnSpc>
              <a:buFont typeface="Arial" pitchFamily="34" charset="0"/>
              <a:buChar char="•"/>
            </a:pPr>
            <a:r>
              <a:rPr lang="en-US" sz="3200" dirty="0" smtClean="0">
                <a:solidFill>
                  <a:schemeClr val="accent4">
                    <a:lumMod val="75000"/>
                  </a:schemeClr>
                </a:solidFill>
              </a:rPr>
              <a:t>Attempt </a:t>
            </a:r>
            <a:r>
              <a:rPr lang="en-US" sz="3200" dirty="0">
                <a:solidFill>
                  <a:schemeClr val="accent4">
                    <a:lumMod val="75000"/>
                  </a:schemeClr>
                </a:solidFill>
              </a:rPr>
              <a:t>to be brave and not show fear</a:t>
            </a:r>
          </a:p>
          <a:p>
            <a:pPr lvl="1">
              <a:lnSpc>
                <a:spcPct val="90000"/>
              </a:lnSpc>
              <a:buFont typeface="Arial" pitchFamily="34" charset="0"/>
              <a:buChar char="•"/>
            </a:pPr>
            <a:r>
              <a:rPr lang="en-US" sz="2800" dirty="0"/>
              <a:t>Watch body </a:t>
            </a:r>
            <a:r>
              <a:rPr lang="en-US" sz="2800" dirty="0" smtClean="0"/>
              <a:t>language</a:t>
            </a:r>
          </a:p>
          <a:p>
            <a:pPr>
              <a:lnSpc>
                <a:spcPct val="90000"/>
              </a:lnSpc>
              <a:buFont typeface="Arial" pitchFamily="34" charset="0"/>
              <a:buChar char="•"/>
            </a:pPr>
            <a:r>
              <a:rPr lang="en-US" sz="3000" dirty="0" smtClean="0">
                <a:solidFill>
                  <a:schemeClr val="accent4">
                    <a:lumMod val="75000"/>
                  </a:schemeClr>
                </a:solidFill>
              </a:rPr>
              <a:t>Need to be industrious </a:t>
            </a:r>
            <a:endParaRPr lang="en-US" sz="3000" dirty="0">
              <a:solidFill>
                <a:schemeClr val="accent4">
                  <a:lumMod val="75000"/>
                </a:schemeClr>
              </a:solidFill>
            </a:endParaRPr>
          </a:p>
          <a:p>
            <a:pPr>
              <a:lnSpc>
                <a:spcPct val="90000"/>
              </a:lnSpc>
              <a:buFont typeface="Arial" pitchFamily="34" charset="0"/>
              <a:buChar char="•"/>
            </a:pPr>
            <a:r>
              <a:rPr lang="en-US" sz="3200" dirty="0">
                <a:solidFill>
                  <a:schemeClr val="accent4">
                    <a:lumMod val="75000"/>
                  </a:schemeClr>
                </a:solidFill>
              </a:rPr>
              <a:t>Play</a:t>
            </a:r>
            <a:r>
              <a:rPr lang="en-US" sz="3200" dirty="0">
                <a:solidFill>
                  <a:schemeClr val="accent4"/>
                </a:solidFill>
              </a:rPr>
              <a:t> </a:t>
            </a:r>
            <a:r>
              <a:rPr lang="en-US" sz="3200" dirty="0"/>
              <a:t>very important therapy</a:t>
            </a:r>
          </a:p>
          <a:p>
            <a:pPr lvl="1">
              <a:lnSpc>
                <a:spcPct val="90000"/>
              </a:lnSpc>
              <a:buFont typeface="Arial" pitchFamily="34" charset="0"/>
              <a:buChar char="•"/>
            </a:pPr>
            <a:r>
              <a:rPr lang="en-US" sz="2800" dirty="0"/>
              <a:t>Board games, drawing, puppets, role play, models, puzzles, </a:t>
            </a:r>
            <a:r>
              <a:rPr lang="en-US" sz="2800" dirty="0" err="1" smtClean="0"/>
              <a:t>GameBoy</a:t>
            </a:r>
            <a:endParaRPr lang="en-US" sz="2800" dirty="0" smtClean="0"/>
          </a:p>
          <a:p>
            <a:pPr>
              <a:lnSpc>
                <a:spcPct val="90000"/>
              </a:lnSpc>
              <a:buFont typeface="Arial" pitchFamily="34" charset="0"/>
              <a:buChar char="•"/>
            </a:pPr>
            <a:r>
              <a:rPr lang="en-US" sz="3100" dirty="0" smtClean="0">
                <a:solidFill>
                  <a:schemeClr val="accent4">
                    <a:lumMod val="75000"/>
                  </a:schemeClr>
                </a:solidFill>
              </a:rPr>
              <a:t>Education</a:t>
            </a:r>
            <a:r>
              <a:rPr lang="en-US" sz="3100" dirty="0" smtClean="0"/>
              <a:t> </a:t>
            </a:r>
            <a:endParaRPr lang="en-US" sz="31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048000" y="704088"/>
            <a:ext cx="5867400" cy="819912"/>
          </a:xfrm>
        </p:spPr>
        <p:txBody>
          <a:bodyPr>
            <a:noAutofit/>
          </a:bodyPr>
          <a:lstStyle/>
          <a:p>
            <a:pPr algn="ctr" eaLnBrk="1" hangingPunct="1"/>
            <a:r>
              <a:rPr lang="en-US" sz="4000" dirty="0" smtClean="0">
                <a:solidFill>
                  <a:srgbClr val="FFC000"/>
                </a:solidFill>
              </a:rPr>
              <a:t>Hospitalization of Adolescent</a:t>
            </a:r>
          </a:p>
        </p:txBody>
      </p:sp>
      <p:sp>
        <p:nvSpPr>
          <p:cNvPr id="26627" name="Rectangle 3"/>
          <p:cNvSpPr>
            <a:spLocks noGrp="1" noChangeArrowheads="1"/>
          </p:cNvSpPr>
          <p:nvPr>
            <p:ph idx="1"/>
          </p:nvPr>
        </p:nvSpPr>
        <p:spPr>
          <a:xfrm>
            <a:off x="3352800" y="1752600"/>
            <a:ext cx="5334000" cy="4724400"/>
          </a:xfrm>
        </p:spPr>
        <p:txBody>
          <a:bodyPr>
            <a:normAutofit lnSpcReduction="10000"/>
          </a:bodyPr>
          <a:lstStyle/>
          <a:p>
            <a:pPr eaLnBrk="1" hangingPunct="1">
              <a:buFont typeface="Arial" pitchFamily="34" charset="0"/>
              <a:buChar char="•"/>
            </a:pPr>
            <a:r>
              <a:rPr lang="en-US" sz="2800" dirty="0" smtClean="0">
                <a:solidFill>
                  <a:schemeClr val="accent4">
                    <a:lumMod val="75000"/>
                  </a:schemeClr>
                </a:solidFill>
              </a:rPr>
              <a:t>Threat to body image</a:t>
            </a:r>
          </a:p>
          <a:p>
            <a:pPr eaLnBrk="1" hangingPunct="1">
              <a:buFont typeface="Arial" pitchFamily="34" charset="0"/>
              <a:buChar char="•"/>
            </a:pPr>
            <a:r>
              <a:rPr lang="en-US" sz="2800" dirty="0" smtClean="0">
                <a:solidFill>
                  <a:schemeClr val="accent4">
                    <a:lumMod val="75000"/>
                  </a:schemeClr>
                </a:solidFill>
              </a:rPr>
              <a:t>Privacy</a:t>
            </a:r>
          </a:p>
          <a:p>
            <a:pPr eaLnBrk="1" hangingPunct="1">
              <a:buFont typeface="Arial" pitchFamily="34" charset="0"/>
              <a:buChar char="•"/>
            </a:pPr>
            <a:r>
              <a:rPr lang="en-US" sz="2800" dirty="0" smtClean="0"/>
              <a:t>Abstract thinking and solve problems</a:t>
            </a:r>
          </a:p>
          <a:p>
            <a:pPr eaLnBrk="1" hangingPunct="1">
              <a:buFont typeface="Arial" pitchFamily="34" charset="0"/>
              <a:buChar char="•"/>
            </a:pPr>
            <a:r>
              <a:rPr lang="en-US" sz="2800" dirty="0" smtClean="0">
                <a:solidFill>
                  <a:schemeClr val="accent4">
                    <a:lumMod val="75000"/>
                  </a:schemeClr>
                </a:solidFill>
              </a:rPr>
              <a:t>Include in plan of care</a:t>
            </a:r>
          </a:p>
          <a:p>
            <a:pPr eaLnBrk="1" hangingPunct="1">
              <a:buFont typeface="Arial" pitchFamily="34" charset="0"/>
              <a:buChar char="•"/>
            </a:pPr>
            <a:r>
              <a:rPr lang="en-US" sz="2800" dirty="0" smtClean="0"/>
              <a:t>Anxiety r/t:</a:t>
            </a:r>
          </a:p>
          <a:p>
            <a:pPr lvl="1" eaLnBrk="1" hangingPunct="1">
              <a:buFont typeface="Arial" pitchFamily="34" charset="0"/>
              <a:buChar char="•"/>
            </a:pPr>
            <a:r>
              <a:rPr lang="en-US" sz="2400" dirty="0" smtClean="0"/>
              <a:t>Loss of control</a:t>
            </a:r>
          </a:p>
          <a:p>
            <a:pPr lvl="1" eaLnBrk="1" hangingPunct="1">
              <a:buFont typeface="Arial" pitchFamily="34" charset="0"/>
              <a:buChar char="•"/>
            </a:pPr>
            <a:r>
              <a:rPr lang="en-US" sz="2400" dirty="0" smtClean="0"/>
              <a:t>Loss of independence</a:t>
            </a:r>
          </a:p>
          <a:p>
            <a:pPr lvl="1" eaLnBrk="1" hangingPunct="1">
              <a:buFont typeface="Arial" pitchFamily="34" charset="0"/>
              <a:buChar char="•"/>
            </a:pPr>
            <a:r>
              <a:rPr lang="en-US" sz="2400" dirty="0" smtClean="0"/>
              <a:t>Fear of altered body image</a:t>
            </a:r>
          </a:p>
          <a:p>
            <a:pPr lvl="1" eaLnBrk="1" hangingPunct="1">
              <a:buFont typeface="Arial" pitchFamily="34" charset="0"/>
              <a:buChar char="•"/>
            </a:pPr>
            <a:r>
              <a:rPr lang="en-US" sz="2400" dirty="0" smtClean="0"/>
              <a:t>Separation from peer group</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286000" y="704088"/>
            <a:ext cx="6400800" cy="743712"/>
          </a:xfrm>
        </p:spPr>
        <p:txBody>
          <a:bodyPr>
            <a:noAutofit/>
          </a:bodyPr>
          <a:lstStyle/>
          <a:p>
            <a:pPr algn="ctr" eaLnBrk="1" hangingPunct="1"/>
            <a:r>
              <a:rPr lang="en-US" sz="4000" dirty="0" smtClean="0">
                <a:solidFill>
                  <a:srgbClr val="FFC000"/>
                </a:solidFill>
              </a:rPr>
              <a:t>Hospitalization of Adolescent</a:t>
            </a:r>
          </a:p>
        </p:txBody>
      </p:sp>
      <p:sp>
        <p:nvSpPr>
          <p:cNvPr id="27651" name="Rectangle 3"/>
          <p:cNvSpPr>
            <a:spLocks noGrp="1" noChangeArrowheads="1"/>
          </p:cNvSpPr>
          <p:nvPr>
            <p:ph idx="1"/>
          </p:nvPr>
        </p:nvSpPr>
        <p:spPr>
          <a:xfrm>
            <a:off x="3200400" y="1905000"/>
            <a:ext cx="5257800" cy="4568952"/>
          </a:xfrm>
        </p:spPr>
        <p:txBody>
          <a:bodyPr>
            <a:normAutofit/>
          </a:bodyPr>
          <a:lstStyle/>
          <a:p>
            <a:pPr eaLnBrk="1" hangingPunct="1">
              <a:buFont typeface="Arial" pitchFamily="34" charset="0"/>
              <a:buChar char="•"/>
            </a:pPr>
            <a:r>
              <a:rPr lang="en-US" sz="3200" dirty="0" smtClean="0">
                <a:solidFill>
                  <a:schemeClr val="accent4">
                    <a:lumMod val="75000"/>
                  </a:schemeClr>
                </a:solidFill>
              </a:rPr>
              <a:t>Room mate selection </a:t>
            </a:r>
            <a:r>
              <a:rPr lang="en-US" sz="3200" dirty="0" smtClean="0"/>
              <a:t>is important</a:t>
            </a:r>
          </a:p>
          <a:p>
            <a:pPr eaLnBrk="1" hangingPunct="1">
              <a:buFont typeface="Arial" pitchFamily="34" charset="0"/>
              <a:buChar char="•"/>
            </a:pPr>
            <a:r>
              <a:rPr lang="en-US" sz="3200" dirty="0" smtClean="0"/>
              <a:t>Must </a:t>
            </a:r>
            <a:r>
              <a:rPr lang="en-US" sz="3200" dirty="0" smtClean="0">
                <a:solidFill>
                  <a:schemeClr val="accent4">
                    <a:lumMod val="75000"/>
                  </a:schemeClr>
                </a:solidFill>
              </a:rPr>
              <a:t>stay connected  </a:t>
            </a:r>
            <a:r>
              <a:rPr lang="en-US" sz="3200" dirty="0" smtClean="0"/>
              <a:t>with peer group</a:t>
            </a:r>
          </a:p>
          <a:p>
            <a:pPr eaLnBrk="1" hangingPunct="1">
              <a:buFont typeface="Arial" pitchFamily="34" charset="0"/>
              <a:buChar char="•"/>
            </a:pPr>
            <a:r>
              <a:rPr lang="en-US" sz="3200" dirty="0" smtClean="0"/>
              <a:t>Support developing </a:t>
            </a:r>
            <a:r>
              <a:rPr lang="en-US" sz="3200" dirty="0" smtClean="0">
                <a:solidFill>
                  <a:schemeClr val="accent4">
                    <a:lumMod val="75000"/>
                  </a:schemeClr>
                </a:solidFill>
              </a:rPr>
              <a:t>body image</a:t>
            </a:r>
          </a:p>
          <a:p>
            <a:pPr eaLnBrk="1" hangingPunct="1">
              <a:buFont typeface="Arial" pitchFamily="34" charset="0"/>
              <a:buChar char="•"/>
            </a:pPr>
            <a:r>
              <a:rPr lang="en-US" sz="3200" dirty="0" smtClean="0"/>
              <a:t>Allow </a:t>
            </a:r>
            <a:r>
              <a:rPr lang="en-US" sz="3200" dirty="0" smtClean="0">
                <a:solidFill>
                  <a:schemeClr val="accent4">
                    <a:lumMod val="75000"/>
                  </a:schemeClr>
                </a:solidFill>
              </a:rPr>
              <a:t>control </a:t>
            </a:r>
            <a:r>
              <a:rPr lang="en-US" sz="3200" dirty="0" smtClean="0"/>
              <a:t>and </a:t>
            </a:r>
            <a:r>
              <a:rPr lang="en-US" sz="3200" dirty="0" smtClean="0">
                <a:solidFill>
                  <a:schemeClr val="accent4">
                    <a:lumMod val="75000"/>
                  </a:schemeClr>
                </a:solidFill>
              </a:rPr>
              <a:t>independence</a:t>
            </a:r>
            <a:r>
              <a:rPr lang="en-US" sz="3200" dirty="0" smtClean="0">
                <a:solidFill>
                  <a:schemeClr val="accent4"/>
                </a:solidFill>
              </a:rPr>
              <a:t> </a:t>
            </a:r>
            <a:endParaRPr lang="en-US" sz="3200" dirty="0"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895600" y="704088"/>
            <a:ext cx="5791200" cy="819912"/>
          </a:xfrm>
        </p:spPr>
        <p:txBody>
          <a:bodyPr>
            <a:noAutofit/>
          </a:bodyPr>
          <a:lstStyle/>
          <a:p>
            <a:pPr algn="ctr"/>
            <a:r>
              <a:rPr lang="en-US" sz="4000" dirty="0">
                <a:solidFill>
                  <a:srgbClr val="FFC000"/>
                </a:solidFill>
              </a:rPr>
              <a:t>Assessing </a:t>
            </a:r>
            <a:r>
              <a:rPr lang="en-US" sz="4000" dirty="0" smtClean="0">
                <a:solidFill>
                  <a:srgbClr val="FFC000"/>
                </a:solidFill>
              </a:rPr>
              <a:t>Infant </a:t>
            </a:r>
            <a:r>
              <a:rPr lang="en-US" sz="4000" dirty="0">
                <a:solidFill>
                  <a:srgbClr val="FFC000"/>
                </a:solidFill>
              </a:rPr>
              <a:t>and Child</a:t>
            </a:r>
          </a:p>
        </p:txBody>
      </p:sp>
      <p:sp>
        <p:nvSpPr>
          <p:cNvPr id="29699" name="Rectangle 3"/>
          <p:cNvSpPr>
            <a:spLocks noGrp="1" noChangeArrowheads="1"/>
          </p:cNvSpPr>
          <p:nvPr>
            <p:ph idx="1"/>
          </p:nvPr>
        </p:nvSpPr>
        <p:spPr>
          <a:xfrm>
            <a:off x="3429000" y="1828800"/>
            <a:ext cx="5257800" cy="4495800"/>
          </a:xfrm>
        </p:spPr>
        <p:txBody>
          <a:bodyPr>
            <a:normAutofit/>
          </a:bodyPr>
          <a:lstStyle/>
          <a:p>
            <a:pPr>
              <a:buFont typeface="Arial" pitchFamily="34" charset="0"/>
              <a:buChar char="•"/>
            </a:pPr>
            <a:r>
              <a:rPr lang="en-US" sz="3200" dirty="0">
                <a:solidFill>
                  <a:schemeClr val="accent4">
                    <a:lumMod val="75000"/>
                  </a:schemeClr>
                </a:solidFill>
              </a:rPr>
              <a:t>Vital signs</a:t>
            </a:r>
          </a:p>
          <a:p>
            <a:pPr>
              <a:buFont typeface="Arial" pitchFamily="34" charset="0"/>
              <a:buChar char="•"/>
            </a:pPr>
            <a:r>
              <a:rPr lang="en-US" sz="3200" dirty="0">
                <a:solidFill>
                  <a:schemeClr val="accent4">
                    <a:lumMod val="75000"/>
                  </a:schemeClr>
                </a:solidFill>
              </a:rPr>
              <a:t>Growth</a:t>
            </a:r>
          </a:p>
          <a:p>
            <a:pPr lvl="1">
              <a:buFont typeface="Arial" pitchFamily="34" charset="0"/>
              <a:buChar char="•"/>
            </a:pPr>
            <a:r>
              <a:rPr lang="en-US" sz="2800" dirty="0"/>
              <a:t>Height and Weight</a:t>
            </a:r>
          </a:p>
          <a:p>
            <a:pPr lvl="1">
              <a:buFont typeface="Arial" pitchFamily="34" charset="0"/>
              <a:buChar char="•"/>
            </a:pPr>
            <a:r>
              <a:rPr lang="en-US" sz="2800" dirty="0"/>
              <a:t>Head Circumference</a:t>
            </a:r>
          </a:p>
          <a:p>
            <a:pPr lvl="1">
              <a:buFont typeface="Arial" pitchFamily="34" charset="0"/>
              <a:buChar char="•"/>
            </a:pPr>
            <a:r>
              <a:rPr lang="en-US" sz="2800" dirty="0"/>
              <a:t>Chest Circumference</a:t>
            </a:r>
          </a:p>
          <a:p>
            <a:pPr lvl="1">
              <a:buFont typeface="Arial" pitchFamily="34" charset="0"/>
              <a:buChar char="•"/>
            </a:pPr>
            <a:r>
              <a:rPr lang="en-US" sz="2800" dirty="0"/>
              <a:t>Growth Charts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infant measurements"/>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0725" name="Text Box 5"/>
          <p:cNvSpPr txBox="1">
            <a:spLocks noChangeArrowheads="1"/>
          </p:cNvSpPr>
          <p:nvPr/>
        </p:nvSpPr>
        <p:spPr bwMode="auto">
          <a:xfrm>
            <a:off x="685800" y="2667000"/>
            <a:ext cx="2914650" cy="457200"/>
          </a:xfrm>
          <a:prstGeom prst="rect">
            <a:avLst/>
          </a:prstGeom>
          <a:noFill/>
          <a:ln w="9525">
            <a:noFill/>
            <a:miter lim="800000"/>
            <a:headEnd/>
            <a:tailEnd/>
          </a:ln>
          <a:effectLst/>
        </p:spPr>
        <p:txBody>
          <a:bodyPr wrap="none">
            <a:spAutoFit/>
          </a:bodyPr>
          <a:lstStyle/>
          <a:p>
            <a:r>
              <a:rPr lang="en-US" sz="2400" dirty="0">
                <a:solidFill>
                  <a:schemeClr val="accent5">
                    <a:lumMod val="75000"/>
                  </a:schemeClr>
                </a:solidFill>
                <a:latin typeface="Arial" charset="0"/>
              </a:rPr>
              <a:t>Head circumference</a:t>
            </a:r>
          </a:p>
        </p:txBody>
      </p:sp>
      <p:sp>
        <p:nvSpPr>
          <p:cNvPr id="30726" name="Text Box 6"/>
          <p:cNvSpPr txBox="1">
            <a:spLocks noChangeArrowheads="1"/>
          </p:cNvSpPr>
          <p:nvPr/>
        </p:nvSpPr>
        <p:spPr bwMode="auto">
          <a:xfrm>
            <a:off x="5715000" y="2670175"/>
            <a:ext cx="2981325" cy="457200"/>
          </a:xfrm>
          <a:prstGeom prst="rect">
            <a:avLst/>
          </a:prstGeom>
          <a:noFill/>
          <a:ln w="9525">
            <a:noFill/>
            <a:miter lim="800000"/>
            <a:headEnd/>
            <a:tailEnd/>
          </a:ln>
          <a:effectLst/>
        </p:spPr>
        <p:txBody>
          <a:bodyPr wrap="none">
            <a:spAutoFit/>
          </a:bodyPr>
          <a:lstStyle/>
          <a:p>
            <a:r>
              <a:rPr lang="en-US" sz="2400" dirty="0">
                <a:solidFill>
                  <a:schemeClr val="accent5">
                    <a:lumMod val="75000"/>
                  </a:schemeClr>
                </a:solidFill>
                <a:latin typeface="Arial" charset="0"/>
              </a:rPr>
              <a:t>Chest circumference</a:t>
            </a:r>
          </a:p>
        </p:txBody>
      </p:sp>
      <p:sp>
        <p:nvSpPr>
          <p:cNvPr id="30727" name="Text Box 7"/>
          <p:cNvSpPr txBox="1">
            <a:spLocks noChangeArrowheads="1"/>
          </p:cNvSpPr>
          <p:nvPr/>
        </p:nvSpPr>
        <p:spPr bwMode="auto">
          <a:xfrm>
            <a:off x="304800" y="5867400"/>
            <a:ext cx="4038600" cy="830997"/>
          </a:xfrm>
          <a:prstGeom prst="rect">
            <a:avLst/>
          </a:prstGeom>
          <a:noFill/>
          <a:ln w="9525">
            <a:noFill/>
            <a:miter lim="800000"/>
            <a:headEnd/>
            <a:tailEnd/>
          </a:ln>
          <a:effectLst/>
        </p:spPr>
        <p:txBody>
          <a:bodyPr wrap="square">
            <a:spAutoFit/>
          </a:bodyPr>
          <a:lstStyle/>
          <a:p>
            <a:pPr algn="ctr"/>
            <a:r>
              <a:rPr lang="en-US" sz="2400" dirty="0">
                <a:solidFill>
                  <a:schemeClr val="accent5">
                    <a:lumMod val="75000"/>
                  </a:schemeClr>
                </a:solidFill>
                <a:latin typeface="Arial" charset="0"/>
              </a:rPr>
              <a:t>Crown-to-head recumbent </a:t>
            </a:r>
          </a:p>
          <a:p>
            <a:pPr algn="ctr"/>
            <a:r>
              <a:rPr lang="en-US" sz="2400" dirty="0">
                <a:solidFill>
                  <a:schemeClr val="accent5">
                    <a:lumMod val="75000"/>
                  </a:schemeClr>
                </a:solidFill>
                <a:latin typeface="Arial" charset="0"/>
              </a:rPr>
              <a:t>length</a:t>
            </a:r>
          </a:p>
        </p:txBody>
      </p:sp>
      <p:sp>
        <p:nvSpPr>
          <p:cNvPr id="30728" name="Text Box 8"/>
          <p:cNvSpPr txBox="1">
            <a:spLocks noChangeArrowheads="1"/>
          </p:cNvSpPr>
          <p:nvPr/>
        </p:nvSpPr>
        <p:spPr bwMode="auto">
          <a:xfrm>
            <a:off x="4953000" y="6248400"/>
            <a:ext cx="3627438" cy="457200"/>
          </a:xfrm>
          <a:prstGeom prst="rect">
            <a:avLst/>
          </a:prstGeom>
          <a:noFill/>
          <a:ln w="9525">
            <a:noFill/>
            <a:miter lim="800000"/>
            <a:headEnd/>
            <a:tailEnd/>
          </a:ln>
          <a:effectLst/>
        </p:spPr>
        <p:txBody>
          <a:bodyPr wrap="none">
            <a:spAutoFit/>
          </a:bodyPr>
          <a:lstStyle/>
          <a:p>
            <a:r>
              <a:rPr lang="en-US" sz="2400" dirty="0">
                <a:solidFill>
                  <a:schemeClr val="accent5">
                    <a:lumMod val="75000"/>
                  </a:schemeClr>
                </a:solidFill>
                <a:latin typeface="Arial" charset="0"/>
              </a:rPr>
              <a:t>Abdominal circumference</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3352800" y="704088"/>
            <a:ext cx="5334000" cy="972312"/>
          </a:xfrm>
        </p:spPr>
        <p:txBody>
          <a:bodyPr>
            <a:noAutofit/>
          </a:bodyPr>
          <a:lstStyle/>
          <a:p>
            <a:pPr algn="ctr"/>
            <a:r>
              <a:rPr lang="en-US" sz="4000" dirty="0">
                <a:solidFill>
                  <a:srgbClr val="FFC000"/>
                </a:solidFill>
              </a:rPr>
              <a:t>Assessing </a:t>
            </a:r>
            <a:r>
              <a:rPr lang="en-US" sz="4000" dirty="0" smtClean="0">
                <a:solidFill>
                  <a:srgbClr val="FFC000"/>
                </a:solidFill>
              </a:rPr>
              <a:t>Infant </a:t>
            </a:r>
            <a:r>
              <a:rPr lang="en-US" sz="4000" dirty="0">
                <a:solidFill>
                  <a:srgbClr val="FFC000"/>
                </a:solidFill>
              </a:rPr>
              <a:t>and Child</a:t>
            </a:r>
          </a:p>
        </p:txBody>
      </p:sp>
      <p:sp>
        <p:nvSpPr>
          <p:cNvPr id="61443" name="Rectangle 3"/>
          <p:cNvSpPr>
            <a:spLocks noGrp="1" noChangeArrowheads="1"/>
          </p:cNvSpPr>
          <p:nvPr>
            <p:ph sz="half" idx="1"/>
          </p:nvPr>
        </p:nvSpPr>
        <p:spPr>
          <a:xfrm>
            <a:off x="3200400" y="1600200"/>
            <a:ext cx="2590800" cy="4876800"/>
          </a:xfrm>
        </p:spPr>
        <p:txBody>
          <a:bodyPr>
            <a:normAutofit fontScale="85000" lnSpcReduction="10000"/>
          </a:bodyPr>
          <a:lstStyle/>
          <a:p>
            <a:r>
              <a:rPr lang="en-US" sz="3200" dirty="0">
                <a:solidFill>
                  <a:schemeClr val="accent4">
                    <a:lumMod val="75000"/>
                  </a:schemeClr>
                </a:solidFill>
              </a:rPr>
              <a:t>General Appearance</a:t>
            </a:r>
          </a:p>
          <a:p>
            <a:pPr lvl="1"/>
            <a:r>
              <a:rPr lang="en-US" sz="2800" dirty="0"/>
              <a:t>Facial expressions</a:t>
            </a:r>
          </a:p>
          <a:p>
            <a:pPr lvl="1"/>
            <a:r>
              <a:rPr lang="en-US" sz="2800" dirty="0"/>
              <a:t>Posture, position, body movements</a:t>
            </a:r>
          </a:p>
          <a:p>
            <a:pPr lvl="1"/>
            <a:r>
              <a:rPr lang="en-US" sz="2800" dirty="0"/>
              <a:t>Hygiene</a:t>
            </a:r>
          </a:p>
          <a:p>
            <a:pPr lvl="1"/>
            <a:r>
              <a:rPr lang="en-US" sz="2800" dirty="0"/>
              <a:t>Nutritional status</a:t>
            </a:r>
          </a:p>
          <a:p>
            <a:pPr lvl="1"/>
            <a:r>
              <a:rPr lang="en-US" sz="2800" dirty="0"/>
              <a:t>Behavior</a:t>
            </a:r>
          </a:p>
          <a:p>
            <a:pPr lvl="1"/>
            <a:r>
              <a:rPr lang="en-US" sz="2800" dirty="0"/>
              <a:t>Development (motor, language, cognitive, psychosocial, etc.)</a:t>
            </a:r>
          </a:p>
        </p:txBody>
      </p:sp>
      <p:pic>
        <p:nvPicPr>
          <p:cNvPr id="5" name="Content Placeholder 4" descr="sick child.jpg"/>
          <p:cNvPicPr>
            <a:picLocks noGrp="1" noChangeAspect="1"/>
          </p:cNvPicPr>
          <p:nvPr>
            <p:ph sz="half" idx="2"/>
          </p:nvPr>
        </p:nvPicPr>
        <p:blipFill>
          <a:blip r:embed="rId3" cstate="print"/>
          <a:stretch>
            <a:fillRect/>
          </a:stretch>
        </p:blipFill>
        <p:spPr>
          <a:xfrm>
            <a:off x="6172200" y="2362200"/>
            <a:ext cx="2667000" cy="3142647"/>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2819400" y="704088"/>
            <a:ext cx="5867400" cy="743712"/>
          </a:xfrm>
        </p:spPr>
        <p:txBody>
          <a:bodyPr>
            <a:noAutofit/>
          </a:bodyPr>
          <a:lstStyle/>
          <a:p>
            <a:pPr algn="ctr"/>
            <a:r>
              <a:rPr lang="en-US" sz="4000" dirty="0" smtClean="0">
                <a:solidFill>
                  <a:srgbClr val="FFC000"/>
                </a:solidFill>
              </a:rPr>
              <a:t>Assessing </a:t>
            </a:r>
            <a:r>
              <a:rPr lang="en-US" sz="4000" dirty="0">
                <a:solidFill>
                  <a:srgbClr val="FFC000"/>
                </a:solidFill>
              </a:rPr>
              <a:t>Infant and Child</a:t>
            </a:r>
          </a:p>
        </p:txBody>
      </p:sp>
      <p:sp>
        <p:nvSpPr>
          <p:cNvPr id="62467" name="Rectangle 3"/>
          <p:cNvSpPr>
            <a:spLocks noGrp="1" noChangeArrowheads="1"/>
          </p:cNvSpPr>
          <p:nvPr>
            <p:ph idx="1"/>
          </p:nvPr>
        </p:nvSpPr>
        <p:spPr>
          <a:xfrm>
            <a:off x="3048000" y="1676400"/>
            <a:ext cx="5797550" cy="4724400"/>
          </a:xfrm>
        </p:spPr>
        <p:txBody>
          <a:bodyPr>
            <a:noAutofit/>
          </a:bodyPr>
          <a:lstStyle/>
          <a:p>
            <a:pPr>
              <a:buFont typeface="Arial" pitchFamily="34" charset="0"/>
              <a:buChar char="•"/>
            </a:pPr>
            <a:r>
              <a:rPr lang="en-US" sz="3200" dirty="0">
                <a:solidFill>
                  <a:schemeClr val="accent4">
                    <a:lumMod val="75000"/>
                  </a:schemeClr>
                </a:solidFill>
              </a:rPr>
              <a:t>Cardiovascular </a:t>
            </a:r>
            <a:r>
              <a:rPr lang="en-US" sz="3200" dirty="0" smtClean="0">
                <a:solidFill>
                  <a:schemeClr val="accent4">
                    <a:lumMod val="75000"/>
                  </a:schemeClr>
                </a:solidFill>
              </a:rPr>
              <a:t>Assessment</a:t>
            </a:r>
            <a:endParaRPr lang="en-US" sz="3200" dirty="0">
              <a:solidFill>
                <a:schemeClr val="accent4"/>
              </a:solidFill>
            </a:endParaRPr>
          </a:p>
          <a:p>
            <a:pPr lvl="1">
              <a:buFont typeface="Arial" pitchFamily="34" charset="0"/>
              <a:buChar char="•"/>
            </a:pPr>
            <a:r>
              <a:rPr lang="en-US" sz="2800" dirty="0"/>
              <a:t>Apical HR, rhythm and quality</a:t>
            </a:r>
          </a:p>
          <a:p>
            <a:pPr lvl="1">
              <a:buFont typeface="Arial" pitchFamily="34" charset="0"/>
              <a:buChar char="•"/>
            </a:pPr>
            <a:r>
              <a:rPr lang="en-US" sz="2800" dirty="0"/>
              <a:t>Color</a:t>
            </a:r>
          </a:p>
          <a:p>
            <a:pPr lvl="1">
              <a:buFont typeface="Arial" pitchFamily="34" charset="0"/>
              <a:buChar char="•"/>
            </a:pPr>
            <a:r>
              <a:rPr lang="en-US" sz="2800" dirty="0"/>
              <a:t>Peripheral pulses</a:t>
            </a:r>
          </a:p>
          <a:p>
            <a:pPr lvl="1">
              <a:buFont typeface="Arial" pitchFamily="34" charset="0"/>
              <a:buChar char="•"/>
            </a:pPr>
            <a:r>
              <a:rPr lang="en-US" sz="2800" dirty="0"/>
              <a:t>Edema</a:t>
            </a:r>
          </a:p>
          <a:p>
            <a:pPr lvl="1">
              <a:buFont typeface="Arial" pitchFamily="34" charset="0"/>
              <a:buChar char="•"/>
            </a:pPr>
            <a:r>
              <a:rPr lang="en-US" sz="2800" dirty="0"/>
              <a:t>Skin turgor</a:t>
            </a:r>
          </a:p>
          <a:p>
            <a:pPr lvl="1">
              <a:buFont typeface="Arial" pitchFamily="34" charset="0"/>
              <a:buChar char="•"/>
            </a:pPr>
            <a:r>
              <a:rPr lang="en-US" sz="2800" dirty="0"/>
              <a:t>Capillary refill</a:t>
            </a:r>
          </a:p>
          <a:p>
            <a:pPr lvl="1">
              <a:buFont typeface="Arial" pitchFamily="34" charset="0"/>
              <a:buChar char="•"/>
            </a:pPr>
            <a:r>
              <a:rPr lang="en-US" sz="2800" dirty="0"/>
              <a:t>I&amp;O status</a:t>
            </a:r>
          </a:p>
          <a:p>
            <a:pPr lvl="1">
              <a:buFont typeface="Arial" pitchFamily="34" charset="0"/>
              <a:buChar char="•"/>
            </a:pPr>
            <a:r>
              <a:rPr lang="en-US" sz="2800" dirty="0"/>
              <a:t>Color of mucous membranes</a:t>
            </a:r>
          </a:p>
          <a:p>
            <a:pPr lvl="1">
              <a:buFont typeface="Arial" pitchFamily="34" charset="0"/>
              <a:buChar char="•"/>
            </a:pPr>
            <a:r>
              <a:rPr lang="en-US" sz="2800" dirty="0"/>
              <a:t>IV sites and fluids</a:t>
            </a:r>
          </a:p>
        </p:txBody>
      </p:sp>
      <p:pic>
        <p:nvPicPr>
          <p:cNvPr id="4" name="Picture 3" descr="child'sheart.jpg"/>
          <p:cNvPicPr>
            <a:picLocks noChangeAspect="1"/>
          </p:cNvPicPr>
          <p:nvPr/>
        </p:nvPicPr>
        <p:blipFill>
          <a:blip r:embed="rId3" cstate="print"/>
          <a:stretch>
            <a:fillRect/>
          </a:stretch>
        </p:blipFill>
        <p:spPr>
          <a:xfrm>
            <a:off x="5867400" y="2362200"/>
            <a:ext cx="3276600" cy="4013200"/>
          </a:xfrm>
          <a:prstGeom prst="flowChartDisplay">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2971800" y="704088"/>
            <a:ext cx="5715000" cy="896112"/>
          </a:xfrm>
        </p:spPr>
        <p:txBody>
          <a:bodyPr>
            <a:noAutofit/>
          </a:bodyPr>
          <a:lstStyle/>
          <a:p>
            <a:pPr algn="ctr"/>
            <a:r>
              <a:rPr lang="en-US" sz="4000" dirty="0">
                <a:solidFill>
                  <a:srgbClr val="FFC000"/>
                </a:solidFill>
              </a:rPr>
              <a:t>Assessing </a:t>
            </a:r>
            <a:r>
              <a:rPr lang="en-US" sz="4000" dirty="0" smtClean="0">
                <a:solidFill>
                  <a:srgbClr val="FFC000"/>
                </a:solidFill>
              </a:rPr>
              <a:t>Infant </a:t>
            </a:r>
            <a:r>
              <a:rPr lang="en-US" sz="4000" dirty="0">
                <a:solidFill>
                  <a:srgbClr val="FFC000"/>
                </a:solidFill>
              </a:rPr>
              <a:t>and Child</a:t>
            </a:r>
          </a:p>
        </p:txBody>
      </p:sp>
      <p:sp>
        <p:nvSpPr>
          <p:cNvPr id="63491" name="Rectangle 3"/>
          <p:cNvSpPr>
            <a:spLocks noGrp="1" noChangeArrowheads="1"/>
          </p:cNvSpPr>
          <p:nvPr>
            <p:ph idx="1"/>
          </p:nvPr>
        </p:nvSpPr>
        <p:spPr>
          <a:xfrm>
            <a:off x="3581400" y="1676400"/>
            <a:ext cx="5562600" cy="4648200"/>
          </a:xfrm>
        </p:spPr>
        <p:txBody>
          <a:bodyPr>
            <a:normAutofit/>
          </a:bodyPr>
          <a:lstStyle/>
          <a:p>
            <a:pPr>
              <a:lnSpc>
                <a:spcPct val="90000"/>
              </a:lnSpc>
              <a:buFont typeface="Arial" pitchFamily="34" charset="0"/>
              <a:buChar char="•"/>
            </a:pPr>
            <a:r>
              <a:rPr lang="en-US" sz="3200" dirty="0">
                <a:solidFill>
                  <a:schemeClr val="accent4">
                    <a:lumMod val="75000"/>
                  </a:schemeClr>
                </a:solidFill>
              </a:rPr>
              <a:t>Respiratory </a:t>
            </a:r>
            <a:r>
              <a:rPr lang="en-US" sz="3200" dirty="0" smtClean="0">
                <a:solidFill>
                  <a:schemeClr val="accent4">
                    <a:lumMod val="75000"/>
                  </a:schemeClr>
                </a:solidFill>
              </a:rPr>
              <a:t>Status</a:t>
            </a:r>
            <a:endParaRPr lang="en-US" sz="3200" dirty="0">
              <a:solidFill>
                <a:schemeClr val="accent4"/>
              </a:solidFill>
            </a:endParaRPr>
          </a:p>
          <a:p>
            <a:pPr lvl="1">
              <a:lnSpc>
                <a:spcPct val="90000"/>
              </a:lnSpc>
              <a:buFont typeface="Arial" pitchFamily="34" charset="0"/>
              <a:buChar char="•"/>
            </a:pPr>
            <a:r>
              <a:rPr lang="en-US" sz="2800" dirty="0"/>
              <a:t>Rate, depth, rhythm, and quality</a:t>
            </a:r>
          </a:p>
          <a:p>
            <a:pPr lvl="2">
              <a:lnSpc>
                <a:spcPct val="90000"/>
              </a:lnSpc>
              <a:buFont typeface="Arial" pitchFamily="34" charset="0"/>
              <a:buChar char="•"/>
            </a:pPr>
            <a:r>
              <a:rPr lang="en-US" sz="2400" dirty="0"/>
              <a:t>Signs of respiratory distress</a:t>
            </a:r>
          </a:p>
          <a:p>
            <a:pPr lvl="1">
              <a:lnSpc>
                <a:spcPct val="90000"/>
              </a:lnSpc>
              <a:buFont typeface="Arial" pitchFamily="34" charset="0"/>
              <a:buChar char="•"/>
            </a:pPr>
            <a:r>
              <a:rPr lang="en-US" sz="2800" dirty="0"/>
              <a:t>Less than 6 months are abdominal breathers</a:t>
            </a:r>
          </a:p>
          <a:p>
            <a:pPr lvl="1">
              <a:lnSpc>
                <a:spcPct val="90000"/>
              </a:lnSpc>
              <a:buFont typeface="Arial" pitchFamily="34" charset="0"/>
              <a:buChar char="•"/>
            </a:pPr>
            <a:r>
              <a:rPr lang="en-US" sz="2800" dirty="0"/>
              <a:t>Breath sounds	</a:t>
            </a:r>
          </a:p>
          <a:p>
            <a:pPr lvl="2">
              <a:lnSpc>
                <a:spcPct val="90000"/>
              </a:lnSpc>
              <a:buFont typeface="Arial" pitchFamily="34" charset="0"/>
              <a:buChar char="•"/>
            </a:pPr>
            <a:r>
              <a:rPr lang="en-US" sz="2400" dirty="0"/>
              <a:t>Warm stethoscope</a:t>
            </a:r>
          </a:p>
          <a:p>
            <a:pPr lvl="2">
              <a:lnSpc>
                <a:spcPct val="90000"/>
              </a:lnSpc>
              <a:buFont typeface="Arial" pitchFamily="34" charset="0"/>
              <a:buChar char="•"/>
            </a:pPr>
            <a:r>
              <a:rPr lang="en-US" sz="2400" dirty="0"/>
              <a:t>May have to quiet child</a:t>
            </a:r>
          </a:p>
          <a:p>
            <a:pPr lvl="2">
              <a:lnSpc>
                <a:spcPct val="90000"/>
              </a:lnSpc>
              <a:buFont typeface="Arial" pitchFamily="34" charset="0"/>
              <a:buChar char="•"/>
            </a:pPr>
            <a:r>
              <a:rPr lang="en-US" sz="2400" dirty="0"/>
              <a:t>Quiet environment</a:t>
            </a:r>
          </a:p>
          <a:p>
            <a:pPr lvl="2">
              <a:lnSpc>
                <a:spcPct val="90000"/>
              </a:lnSpc>
              <a:buFont typeface="Arial" pitchFamily="34" charset="0"/>
              <a:buChar char="•"/>
            </a:pPr>
            <a:r>
              <a:rPr lang="en-US" sz="2400" dirty="0"/>
              <a:t>May have child blow a pinwheel</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3276600" y="704088"/>
            <a:ext cx="5867400" cy="972312"/>
          </a:xfrm>
        </p:spPr>
        <p:txBody>
          <a:bodyPr>
            <a:noAutofit/>
          </a:bodyPr>
          <a:lstStyle/>
          <a:p>
            <a:pPr algn="ctr"/>
            <a:r>
              <a:rPr lang="en-US" sz="4000" dirty="0">
                <a:solidFill>
                  <a:srgbClr val="FFC000"/>
                </a:solidFill>
              </a:rPr>
              <a:t>Assessing </a:t>
            </a:r>
            <a:r>
              <a:rPr lang="en-US" sz="4000" dirty="0" smtClean="0">
                <a:solidFill>
                  <a:srgbClr val="FFC000"/>
                </a:solidFill>
              </a:rPr>
              <a:t>Infant </a:t>
            </a:r>
            <a:r>
              <a:rPr lang="en-US" sz="4000" dirty="0">
                <a:solidFill>
                  <a:srgbClr val="FFC000"/>
                </a:solidFill>
              </a:rPr>
              <a:t>and Child</a:t>
            </a:r>
          </a:p>
        </p:txBody>
      </p:sp>
      <p:sp>
        <p:nvSpPr>
          <p:cNvPr id="64515" name="Rectangle 3"/>
          <p:cNvSpPr>
            <a:spLocks noGrp="1" noChangeArrowheads="1"/>
          </p:cNvSpPr>
          <p:nvPr>
            <p:ph sz="half" idx="1"/>
          </p:nvPr>
        </p:nvSpPr>
        <p:spPr>
          <a:xfrm>
            <a:off x="3124200" y="1524000"/>
            <a:ext cx="2667000" cy="4531073"/>
          </a:xfrm>
        </p:spPr>
        <p:txBody>
          <a:bodyPr>
            <a:normAutofit fontScale="92500" lnSpcReduction="20000"/>
          </a:bodyPr>
          <a:lstStyle/>
          <a:p>
            <a:pPr>
              <a:buFont typeface="Arial" pitchFamily="34" charset="0"/>
              <a:buChar char="•"/>
            </a:pPr>
            <a:r>
              <a:rPr lang="en-US" sz="3200" dirty="0">
                <a:solidFill>
                  <a:schemeClr val="accent4">
                    <a:lumMod val="75000"/>
                  </a:schemeClr>
                </a:solidFill>
              </a:rPr>
              <a:t>Respiratory </a:t>
            </a:r>
            <a:r>
              <a:rPr lang="en-US" sz="3200" dirty="0" smtClean="0">
                <a:solidFill>
                  <a:schemeClr val="accent4">
                    <a:lumMod val="75000"/>
                  </a:schemeClr>
                </a:solidFill>
              </a:rPr>
              <a:t>Status</a:t>
            </a:r>
            <a:endParaRPr lang="en-US" sz="3200" dirty="0">
              <a:solidFill>
                <a:schemeClr val="accent4"/>
              </a:solidFill>
            </a:endParaRPr>
          </a:p>
          <a:p>
            <a:pPr lvl="1">
              <a:buFont typeface="Arial" pitchFamily="34" charset="0"/>
              <a:buChar char="•"/>
            </a:pPr>
            <a:r>
              <a:rPr lang="en-US" sz="2800" dirty="0"/>
              <a:t>Pulse Oximetry</a:t>
            </a:r>
          </a:p>
          <a:p>
            <a:pPr lvl="2">
              <a:buFont typeface="Arial" pitchFamily="34" charset="0"/>
              <a:buChar char="•"/>
            </a:pPr>
            <a:r>
              <a:rPr lang="en-US" sz="2400" dirty="0"/>
              <a:t>Check site Q2h</a:t>
            </a:r>
          </a:p>
          <a:p>
            <a:pPr lvl="2">
              <a:buFont typeface="Arial" pitchFamily="34" charset="0"/>
              <a:buChar char="•"/>
            </a:pPr>
            <a:r>
              <a:rPr lang="en-US" sz="2400" dirty="0"/>
              <a:t>Change site Q4h</a:t>
            </a:r>
          </a:p>
          <a:p>
            <a:pPr lvl="1">
              <a:buFont typeface="Arial" pitchFamily="34" charset="0"/>
              <a:buChar char="•"/>
            </a:pPr>
            <a:r>
              <a:rPr lang="en-US" sz="2800" dirty="0"/>
              <a:t>Apnea monitors</a:t>
            </a:r>
          </a:p>
          <a:p>
            <a:pPr lvl="2">
              <a:buFont typeface="Arial" pitchFamily="34" charset="0"/>
              <a:buChar char="•"/>
            </a:pPr>
            <a:r>
              <a:rPr lang="en-US" sz="2400" dirty="0"/>
              <a:t>Detect respiratory  movements</a:t>
            </a:r>
          </a:p>
          <a:p>
            <a:pPr lvl="1">
              <a:buFont typeface="Arial" pitchFamily="34" charset="0"/>
              <a:buChar char="•"/>
            </a:pPr>
            <a:r>
              <a:rPr lang="en-US" sz="2800" dirty="0"/>
              <a:t>Cardiopulmonary monitors</a:t>
            </a:r>
          </a:p>
          <a:p>
            <a:pPr lvl="2">
              <a:buFont typeface="Arial" pitchFamily="34" charset="0"/>
              <a:buChar char="•"/>
            </a:pPr>
            <a:r>
              <a:rPr lang="en-US" sz="2200" dirty="0"/>
              <a:t>A/B monitor (Apnea/Bradycardia</a:t>
            </a:r>
            <a:r>
              <a:rPr lang="en-US" sz="2400" dirty="0"/>
              <a:t>)</a:t>
            </a:r>
          </a:p>
        </p:txBody>
      </p:sp>
      <p:pic>
        <p:nvPicPr>
          <p:cNvPr id="5" name="Picture 6" descr="ca monitor"/>
          <p:cNvPicPr>
            <a:picLocks noGrp="1" noChangeAspect="1" noChangeArrowheads="1"/>
          </p:cNvPicPr>
          <p:nvPr>
            <p:ph sz="half" idx="2"/>
          </p:nvPr>
        </p:nvPicPr>
        <p:blipFill>
          <a:blip r:embed="rId3" cstate="print"/>
          <a:stretch>
            <a:fillRect/>
          </a:stretch>
        </p:blipFill>
        <p:spPr bwMode="auto">
          <a:xfrm>
            <a:off x="6019800" y="1786174"/>
            <a:ext cx="3124200" cy="4614626"/>
          </a:xfrm>
          <a:prstGeom prst="flowChartPreparation">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a:bodyPr>
          <a:lstStyle/>
          <a:p>
            <a:r>
              <a:rPr lang="en-US" sz="4000" dirty="0">
                <a:solidFill>
                  <a:srgbClr val="FFC000"/>
                </a:solidFill>
              </a:rPr>
              <a:t>Patterns of Growth</a:t>
            </a:r>
          </a:p>
        </p:txBody>
      </p:sp>
      <p:sp>
        <p:nvSpPr>
          <p:cNvPr id="18435" name="Rectangle 3"/>
          <p:cNvSpPr>
            <a:spLocks noGrp="1" noChangeArrowheads="1"/>
          </p:cNvSpPr>
          <p:nvPr>
            <p:ph idx="1"/>
          </p:nvPr>
        </p:nvSpPr>
        <p:spPr/>
        <p:txBody>
          <a:bodyPr>
            <a:normAutofit/>
          </a:bodyPr>
          <a:lstStyle/>
          <a:p>
            <a:r>
              <a:rPr lang="en-US" sz="2800" dirty="0" err="1">
                <a:solidFill>
                  <a:schemeClr val="accent4">
                    <a:lumMod val="75000"/>
                  </a:schemeClr>
                </a:solidFill>
              </a:rPr>
              <a:t>Cephalocaudal</a:t>
            </a:r>
            <a:r>
              <a:rPr lang="en-US" sz="2800" dirty="0"/>
              <a:t> </a:t>
            </a:r>
            <a:r>
              <a:rPr lang="en-US" sz="2800" dirty="0" smtClean="0"/>
              <a:t>    (</a:t>
            </a:r>
            <a:r>
              <a:rPr lang="en-US" sz="2800" dirty="0"/>
              <a:t>head to toe)</a:t>
            </a:r>
          </a:p>
          <a:p>
            <a:r>
              <a:rPr lang="en-US" sz="2800" dirty="0" err="1">
                <a:solidFill>
                  <a:schemeClr val="accent4">
                    <a:lumMod val="75000"/>
                  </a:schemeClr>
                </a:solidFill>
              </a:rPr>
              <a:t>Proximodistal</a:t>
            </a:r>
            <a:r>
              <a:rPr lang="en-US" sz="2800" dirty="0">
                <a:solidFill>
                  <a:schemeClr val="accent4">
                    <a:lumMod val="75000"/>
                  </a:schemeClr>
                </a:solidFill>
              </a:rPr>
              <a:t> </a:t>
            </a:r>
            <a:r>
              <a:rPr lang="en-US" sz="2800" dirty="0" smtClean="0">
                <a:solidFill>
                  <a:schemeClr val="accent4">
                    <a:lumMod val="75000"/>
                  </a:schemeClr>
                </a:solidFill>
              </a:rPr>
              <a:t>    </a:t>
            </a:r>
            <a:r>
              <a:rPr lang="en-US" sz="2800" dirty="0" smtClean="0"/>
              <a:t>(</a:t>
            </a:r>
            <a:r>
              <a:rPr lang="en-US" sz="2800" dirty="0"/>
              <a:t>central to distal</a:t>
            </a:r>
            <a:r>
              <a:rPr lang="en-US" sz="2800" dirty="0" smtClean="0"/>
              <a:t>)</a:t>
            </a:r>
            <a:endParaRPr lang="en-US" sz="2800" dirty="0"/>
          </a:p>
        </p:txBody>
      </p:sp>
      <p:pic>
        <p:nvPicPr>
          <p:cNvPr id="18436" name="Picture 4" descr="baby"/>
          <p:cNvPicPr>
            <a:picLocks noChangeAspect="1" noChangeArrowheads="1"/>
          </p:cNvPicPr>
          <p:nvPr/>
        </p:nvPicPr>
        <p:blipFill>
          <a:blip r:embed="rId3" cstate="print"/>
          <a:srcRect t="3751"/>
          <a:stretch>
            <a:fillRect/>
          </a:stretch>
        </p:blipFill>
        <p:spPr bwMode="auto">
          <a:xfrm>
            <a:off x="2971800" y="3200400"/>
            <a:ext cx="5029200" cy="3532187"/>
          </a:xfrm>
          <a:prstGeom prst="hexagon">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2895600" y="704088"/>
            <a:ext cx="6019800" cy="819912"/>
          </a:xfrm>
        </p:spPr>
        <p:txBody>
          <a:bodyPr>
            <a:noAutofit/>
          </a:bodyPr>
          <a:lstStyle/>
          <a:p>
            <a:pPr algn="ctr"/>
            <a:r>
              <a:rPr lang="en-US" sz="4000" dirty="0">
                <a:solidFill>
                  <a:srgbClr val="FFC000"/>
                </a:solidFill>
              </a:rPr>
              <a:t>Assessing </a:t>
            </a:r>
            <a:r>
              <a:rPr lang="en-US" sz="4000" dirty="0" smtClean="0">
                <a:solidFill>
                  <a:srgbClr val="FFC000"/>
                </a:solidFill>
              </a:rPr>
              <a:t>Infant </a:t>
            </a:r>
            <a:r>
              <a:rPr lang="en-US" sz="4000" dirty="0">
                <a:solidFill>
                  <a:srgbClr val="FFC000"/>
                </a:solidFill>
              </a:rPr>
              <a:t>and Child</a:t>
            </a:r>
          </a:p>
        </p:txBody>
      </p:sp>
      <p:sp>
        <p:nvSpPr>
          <p:cNvPr id="65539" name="Rectangle 3"/>
          <p:cNvSpPr>
            <a:spLocks noGrp="1" noChangeArrowheads="1"/>
          </p:cNvSpPr>
          <p:nvPr>
            <p:ph idx="1"/>
          </p:nvPr>
        </p:nvSpPr>
        <p:spPr>
          <a:xfrm>
            <a:off x="3429000" y="1752600"/>
            <a:ext cx="5715000" cy="4343400"/>
          </a:xfrm>
        </p:spPr>
        <p:txBody>
          <a:bodyPr>
            <a:normAutofit fontScale="92500" lnSpcReduction="10000"/>
          </a:bodyPr>
          <a:lstStyle/>
          <a:p>
            <a:pPr>
              <a:buFont typeface="Arial" pitchFamily="34" charset="0"/>
              <a:buChar char="•"/>
            </a:pPr>
            <a:r>
              <a:rPr lang="en-US" sz="3200" dirty="0">
                <a:solidFill>
                  <a:schemeClr val="accent4">
                    <a:lumMod val="75000"/>
                  </a:schemeClr>
                </a:solidFill>
              </a:rPr>
              <a:t>GI </a:t>
            </a:r>
            <a:r>
              <a:rPr lang="en-US" sz="3200" dirty="0" smtClean="0">
                <a:solidFill>
                  <a:schemeClr val="accent4">
                    <a:lumMod val="75000"/>
                  </a:schemeClr>
                </a:solidFill>
              </a:rPr>
              <a:t>Assessment</a:t>
            </a:r>
            <a:endParaRPr lang="en-US" sz="3200" dirty="0">
              <a:solidFill>
                <a:schemeClr val="accent4"/>
              </a:solidFill>
            </a:endParaRPr>
          </a:p>
          <a:p>
            <a:pPr lvl="1">
              <a:buFont typeface="Arial" pitchFamily="34" charset="0"/>
              <a:buChar char="•"/>
            </a:pPr>
            <a:r>
              <a:rPr lang="en-US" sz="2800" dirty="0"/>
              <a:t>Weight (compare with chart)</a:t>
            </a:r>
          </a:p>
          <a:p>
            <a:pPr lvl="1">
              <a:buFont typeface="Arial" pitchFamily="34" charset="0"/>
              <a:buChar char="•"/>
            </a:pPr>
            <a:r>
              <a:rPr lang="en-US" sz="2800" dirty="0"/>
              <a:t>Amount of breast milk/formula taken Q24h</a:t>
            </a:r>
          </a:p>
          <a:p>
            <a:pPr lvl="1">
              <a:buFont typeface="Arial" pitchFamily="34" charset="0"/>
              <a:buChar char="•"/>
            </a:pPr>
            <a:r>
              <a:rPr lang="en-US" sz="2800" dirty="0"/>
              <a:t>N/V/D</a:t>
            </a:r>
          </a:p>
          <a:p>
            <a:pPr lvl="1">
              <a:buFont typeface="Arial" pitchFamily="34" charset="0"/>
              <a:buChar char="•"/>
            </a:pPr>
            <a:r>
              <a:rPr lang="en-US" sz="2800" dirty="0"/>
              <a:t>Bowel movements (color, consistency, pattern)</a:t>
            </a:r>
          </a:p>
          <a:p>
            <a:pPr lvl="1">
              <a:buFont typeface="Arial" pitchFamily="34" charset="0"/>
              <a:buChar char="•"/>
            </a:pPr>
            <a:r>
              <a:rPr lang="en-US" sz="2800" dirty="0"/>
              <a:t>Sucking ability</a:t>
            </a:r>
          </a:p>
          <a:p>
            <a:pPr lvl="1">
              <a:buFont typeface="Arial" pitchFamily="34" charset="0"/>
              <a:buChar char="•"/>
            </a:pPr>
            <a:r>
              <a:rPr lang="en-US" sz="2800" dirty="0"/>
              <a:t>Swallowing difficulties</a:t>
            </a:r>
          </a:p>
          <a:p>
            <a:pPr lvl="1">
              <a:buFont typeface="Arial" pitchFamily="34" charset="0"/>
              <a:buChar char="•"/>
            </a:pPr>
            <a:r>
              <a:rPr lang="en-US" sz="2800" dirty="0"/>
              <a:t>Mucous membranes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2819400" y="704088"/>
            <a:ext cx="5867400" cy="743712"/>
          </a:xfrm>
        </p:spPr>
        <p:txBody>
          <a:bodyPr>
            <a:noAutofit/>
          </a:bodyPr>
          <a:lstStyle/>
          <a:p>
            <a:pPr algn="ctr"/>
            <a:r>
              <a:rPr lang="en-US" sz="4000" dirty="0">
                <a:solidFill>
                  <a:srgbClr val="FFC000"/>
                </a:solidFill>
              </a:rPr>
              <a:t>Assessing </a:t>
            </a:r>
            <a:r>
              <a:rPr lang="en-US" sz="4000" dirty="0" smtClean="0">
                <a:solidFill>
                  <a:srgbClr val="FFC000"/>
                </a:solidFill>
              </a:rPr>
              <a:t>Infant </a:t>
            </a:r>
            <a:r>
              <a:rPr lang="en-US" sz="4000" dirty="0">
                <a:solidFill>
                  <a:srgbClr val="FFC000"/>
                </a:solidFill>
              </a:rPr>
              <a:t>and Child</a:t>
            </a:r>
          </a:p>
        </p:txBody>
      </p:sp>
      <p:sp>
        <p:nvSpPr>
          <p:cNvPr id="66563" name="Rectangle 3"/>
          <p:cNvSpPr>
            <a:spLocks noGrp="1" noChangeArrowheads="1"/>
          </p:cNvSpPr>
          <p:nvPr>
            <p:ph idx="1"/>
          </p:nvPr>
        </p:nvSpPr>
        <p:spPr>
          <a:xfrm>
            <a:off x="3276600" y="1676400"/>
            <a:ext cx="5568950" cy="4648200"/>
          </a:xfrm>
        </p:spPr>
        <p:txBody>
          <a:bodyPr>
            <a:noAutofit/>
          </a:bodyPr>
          <a:lstStyle/>
          <a:p>
            <a:pPr>
              <a:buFont typeface="Arial" pitchFamily="34" charset="0"/>
              <a:buChar char="•"/>
            </a:pPr>
            <a:r>
              <a:rPr lang="en-US" sz="3200" dirty="0">
                <a:solidFill>
                  <a:schemeClr val="accent4">
                    <a:lumMod val="75000"/>
                  </a:schemeClr>
                </a:solidFill>
              </a:rPr>
              <a:t>GI </a:t>
            </a:r>
            <a:r>
              <a:rPr lang="en-US" sz="3200" dirty="0" smtClean="0">
                <a:solidFill>
                  <a:schemeClr val="accent4">
                    <a:lumMod val="75000"/>
                  </a:schemeClr>
                </a:solidFill>
              </a:rPr>
              <a:t>Assessment</a:t>
            </a:r>
            <a:endParaRPr lang="en-US" sz="3200" dirty="0">
              <a:solidFill>
                <a:schemeClr val="accent4"/>
              </a:solidFill>
            </a:endParaRPr>
          </a:p>
          <a:p>
            <a:pPr lvl="1">
              <a:buFont typeface="Arial" pitchFamily="34" charset="0"/>
              <a:buChar char="•"/>
            </a:pPr>
            <a:r>
              <a:rPr lang="en-US" sz="2800" dirty="0"/>
              <a:t>Inspect abdomen</a:t>
            </a:r>
          </a:p>
          <a:p>
            <a:pPr lvl="1">
              <a:buFont typeface="Arial" pitchFamily="34" charset="0"/>
              <a:buChar char="•"/>
            </a:pPr>
            <a:r>
              <a:rPr lang="en-US" sz="2800" dirty="0"/>
              <a:t>Listen to bowel sounds</a:t>
            </a:r>
          </a:p>
          <a:p>
            <a:pPr lvl="1">
              <a:buFont typeface="Arial" pitchFamily="34" charset="0"/>
              <a:buChar char="•"/>
            </a:pPr>
            <a:r>
              <a:rPr lang="en-US" sz="2800" dirty="0"/>
              <a:t>Palpate</a:t>
            </a:r>
          </a:p>
          <a:p>
            <a:pPr lvl="1">
              <a:buFont typeface="Arial" pitchFamily="34" charset="0"/>
              <a:buChar char="•"/>
            </a:pPr>
            <a:r>
              <a:rPr lang="en-US" sz="2800" dirty="0"/>
              <a:t>Look for hernias</a:t>
            </a:r>
          </a:p>
          <a:p>
            <a:pPr lvl="1">
              <a:buFont typeface="Arial" pitchFamily="34" charset="0"/>
              <a:buChar char="•"/>
            </a:pPr>
            <a:r>
              <a:rPr lang="en-US" sz="2800" dirty="0"/>
              <a:t>Inspect umbilicus</a:t>
            </a:r>
          </a:p>
          <a:p>
            <a:pPr lvl="1">
              <a:buFont typeface="Arial" pitchFamily="34" charset="0"/>
              <a:buChar char="•"/>
            </a:pPr>
            <a:r>
              <a:rPr lang="en-US" sz="2800" dirty="0"/>
              <a:t>Inspect rectum </a:t>
            </a:r>
          </a:p>
          <a:p>
            <a:pPr lvl="2">
              <a:buFont typeface="Arial" pitchFamily="34" charset="0"/>
              <a:buChar char="•"/>
            </a:pPr>
            <a:r>
              <a:rPr lang="en-US" sz="2400" dirty="0"/>
              <a:t>Skin integrity</a:t>
            </a:r>
          </a:p>
          <a:p>
            <a:pPr lvl="2">
              <a:buFont typeface="Arial" pitchFamily="34" charset="0"/>
              <a:buChar char="•"/>
            </a:pPr>
            <a:r>
              <a:rPr lang="en-US" sz="2400" dirty="0"/>
              <a:t>Rashes </a:t>
            </a:r>
          </a:p>
        </p:txBody>
      </p:sp>
      <p:pic>
        <p:nvPicPr>
          <p:cNvPr id="4" name="Picture 3" descr="childcartoon.jpg"/>
          <p:cNvPicPr>
            <a:picLocks noChangeAspect="1"/>
          </p:cNvPicPr>
          <p:nvPr/>
        </p:nvPicPr>
        <p:blipFill>
          <a:blip r:embed="rId3" cstate="print"/>
          <a:srcRect l="45600" r="4800"/>
          <a:stretch>
            <a:fillRect/>
          </a:stretch>
        </p:blipFill>
        <p:spPr>
          <a:xfrm>
            <a:off x="6629400" y="1676400"/>
            <a:ext cx="2286000" cy="4765468"/>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Autofit/>
          </a:bodyPr>
          <a:lstStyle/>
          <a:p>
            <a:pPr algn="ctr"/>
            <a:r>
              <a:rPr lang="en-US" sz="4000" dirty="0" smtClean="0">
                <a:solidFill>
                  <a:srgbClr val="FFC000"/>
                </a:solidFill>
              </a:rPr>
              <a:t>Assessing </a:t>
            </a:r>
            <a:r>
              <a:rPr lang="en-US" sz="4000" dirty="0">
                <a:solidFill>
                  <a:srgbClr val="FFC000"/>
                </a:solidFill>
              </a:rPr>
              <a:t>Infant and Child</a:t>
            </a:r>
          </a:p>
        </p:txBody>
      </p:sp>
      <p:sp>
        <p:nvSpPr>
          <p:cNvPr id="67587" name="Rectangle 3"/>
          <p:cNvSpPr>
            <a:spLocks noGrp="1" noChangeArrowheads="1"/>
          </p:cNvSpPr>
          <p:nvPr>
            <p:ph idx="1"/>
          </p:nvPr>
        </p:nvSpPr>
        <p:spPr>
          <a:xfrm>
            <a:off x="3581400" y="1676400"/>
            <a:ext cx="4800600" cy="4419600"/>
          </a:xfrm>
        </p:spPr>
        <p:txBody>
          <a:bodyPr>
            <a:normAutofit/>
          </a:bodyPr>
          <a:lstStyle/>
          <a:p>
            <a:pPr>
              <a:buFont typeface="Arial" pitchFamily="34" charset="0"/>
              <a:buChar char="•"/>
            </a:pPr>
            <a:r>
              <a:rPr lang="en-US" sz="3200" dirty="0" smtClean="0">
                <a:solidFill>
                  <a:schemeClr val="accent4">
                    <a:lumMod val="75000"/>
                  </a:schemeClr>
                </a:solidFill>
              </a:rPr>
              <a:t>Genitalia</a:t>
            </a:r>
            <a:endParaRPr lang="en-US" sz="3200" dirty="0">
              <a:solidFill>
                <a:schemeClr val="accent4"/>
              </a:solidFill>
            </a:endParaRPr>
          </a:p>
          <a:p>
            <a:pPr lvl="1">
              <a:buFont typeface="Arial" pitchFamily="34" charset="0"/>
              <a:buChar char="•"/>
            </a:pPr>
            <a:r>
              <a:rPr lang="en-US" sz="2800" dirty="0"/>
              <a:t>Inspection</a:t>
            </a:r>
          </a:p>
          <a:p>
            <a:pPr lvl="1">
              <a:buFont typeface="Arial" pitchFamily="34" charset="0"/>
              <a:buChar char="•"/>
            </a:pPr>
            <a:r>
              <a:rPr lang="en-US" sz="2800" dirty="0"/>
              <a:t>Discharge/Trauma</a:t>
            </a:r>
          </a:p>
          <a:p>
            <a:pPr lvl="1">
              <a:buFont typeface="Arial" pitchFamily="34" charset="0"/>
              <a:buChar char="•"/>
            </a:pPr>
            <a:r>
              <a:rPr lang="en-US" sz="2800" dirty="0"/>
              <a:t>Rashes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2895600" y="381000"/>
            <a:ext cx="5791200" cy="685800"/>
          </a:xfrm>
        </p:spPr>
        <p:txBody>
          <a:bodyPr>
            <a:noAutofit/>
          </a:bodyPr>
          <a:lstStyle/>
          <a:p>
            <a:pPr algn="ctr"/>
            <a:r>
              <a:rPr lang="en-US" sz="4000" dirty="0" smtClean="0">
                <a:solidFill>
                  <a:srgbClr val="FFC000"/>
                </a:solidFill>
              </a:rPr>
              <a:t>Assessing </a:t>
            </a:r>
            <a:r>
              <a:rPr lang="en-US" sz="4000" dirty="0">
                <a:solidFill>
                  <a:srgbClr val="FFC000"/>
                </a:solidFill>
              </a:rPr>
              <a:t>Infant and Child</a:t>
            </a:r>
          </a:p>
        </p:txBody>
      </p:sp>
      <p:sp>
        <p:nvSpPr>
          <p:cNvPr id="68611" name="Rectangle 3"/>
          <p:cNvSpPr>
            <a:spLocks noGrp="1" noChangeArrowheads="1"/>
          </p:cNvSpPr>
          <p:nvPr>
            <p:ph idx="1"/>
          </p:nvPr>
        </p:nvSpPr>
        <p:spPr>
          <a:xfrm>
            <a:off x="2895600" y="1600200"/>
            <a:ext cx="5949950" cy="5105400"/>
          </a:xfrm>
        </p:spPr>
        <p:txBody>
          <a:bodyPr>
            <a:normAutofit lnSpcReduction="10000"/>
          </a:bodyPr>
          <a:lstStyle/>
          <a:p>
            <a:r>
              <a:rPr lang="en-US" sz="3200" dirty="0" smtClean="0">
                <a:solidFill>
                  <a:schemeClr val="accent4">
                    <a:lumMod val="75000"/>
                  </a:schemeClr>
                </a:solidFill>
              </a:rPr>
              <a:t>Musculoskeletal</a:t>
            </a:r>
            <a:endParaRPr lang="en-US" sz="3200" dirty="0">
              <a:solidFill>
                <a:schemeClr val="accent4"/>
              </a:solidFill>
            </a:endParaRPr>
          </a:p>
          <a:p>
            <a:pPr lvl="1"/>
            <a:r>
              <a:rPr lang="en-US" sz="2800" dirty="0"/>
              <a:t>Symmetry</a:t>
            </a:r>
          </a:p>
          <a:p>
            <a:pPr lvl="1"/>
            <a:r>
              <a:rPr lang="en-US" sz="2800" dirty="0"/>
              <a:t>Gait</a:t>
            </a:r>
          </a:p>
          <a:p>
            <a:pPr lvl="1"/>
            <a:r>
              <a:rPr lang="en-US" sz="2800" dirty="0"/>
              <a:t>ROM</a:t>
            </a:r>
          </a:p>
          <a:p>
            <a:pPr lvl="1"/>
            <a:r>
              <a:rPr lang="en-US" sz="2800" dirty="0"/>
              <a:t>Shape of bones</a:t>
            </a:r>
          </a:p>
          <a:p>
            <a:pPr lvl="2"/>
            <a:r>
              <a:rPr lang="en-US" sz="2400" dirty="0"/>
              <a:t>Bowed legs (</a:t>
            </a:r>
            <a:r>
              <a:rPr lang="en-US" sz="2400" dirty="0" err="1"/>
              <a:t>Genu</a:t>
            </a:r>
            <a:r>
              <a:rPr lang="en-US" sz="2400" dirty="0"/>
              <a:t> </a:t>
            </a:r>
            <a:r>
              <a:rPr lang="en-US" sz="2400" dirty="0" err="1"/>
              <a:t>Varum</a:t>
            </a:r>
            <a:r>
              <a:rPr lang="en-US" sz="2400" dirty="0"/>
              <a:t>)</a:t>
            </a:r>
          </a:p>
          <a:p>
            <a:pPr lvl="2"/>
            <a:r>
              <a:rPr lang="en-US" sz="2400" dirty="0"/>
              <a:t>Knocked-knees (</a:t>
            </a:r>
            <a:r>
              <a:rPr lang="en-US" sz="2400" dirty="0" err="1"/>
              <a:t>Genu</a:t>
            </a:r>
            <a:r>
              <a:rPr lang="en-US" sz="2400" dirty="0"/>
              <a:t> </a:t>
            </a:r>
            <a:r>
              <a:rPr lang="en-US" sz="2400" dirty="0" err="1"/>
              <a:t>Valgum</a:t>
            </a:r>
            <a:r>
              <a:rPr lang="en-US" sz="2400" dirty="0"/>
              <a:t>)</a:t>
            </a:r>
          </a:p>
          <a:p>
            <a:pPr lvl="3"/>
            <a:r>
              <a:rPr lang="en-US" sz="2400" dirty="0"/>
              <a:t>Knees close together, but feet apart</a:t>
            </a:r>
          </a:p>
          <a:p>
            <a:pPr lvl="3"/>
            <a:r>
              <a:rPr lang="en-US" sz="2400" dirty="0"/>
              <a:t>Mild seen at 2 – 7 yrs. of age</a:t>
            </a:r>
          </a:p>
          <a:p>
            <a:pPr lvl="2"/>
            <a:r>
              <a:rPr lang="en-US" sz="2400" dirty="0"/>
              <a:t>Pigeon toes (toes turning in)</a:t>
            </a:r>
          </a:p>
          <a:p>
            <a:pPr lvl="3"/>
            <a:r>
              <a:rPr lang="en-US" sz="2400" dirty="0"/>
              <a:t>Most common gait problem</a:t>
            </a:r>
          </a:p>
          <a:p>
            <a:pPr lvl="1">
              <a:buFont typeface="Wingdings" pitchFamily="2" charset="2"/>
              <a:buNone/>
            </a:pP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4" name="Picture 4" descr="genu_valgum"/>
          <p:cNvPicPr>
            <a:picLocks noChangeAspect="1" noChangeArrowheads="1"/>
          </p:cNvPicPr>
          <p:nvPr/>
        </p:nvPicPr>
        <p:blipFill>
          <a:blip r:embed="rId3" cstate="print"/>
          <a:srcRect/>
          <a:stretch>
            <a:fillRect/>
          </a:stretch>
        </p:blipFill>
        <p:spPr bwMode="auto">
          <a:xfrm>
            <a:off x="4724400" y="152400"/>
            <a:ext cx="4194175" cy="6553200"/>
          </a:xfrm>
          <a:prstGeom prst="rect">
            <a:avLst/>
          </a:prstGeom>
          <a:noFill/>
        </p:spPr>
      </p:pic>
      <p:pic>
        <p:nvPicPr>
          <p:cNvPr id="81925" name="Picture 5" descr="genu_varum"/>
          <p:cNvPicPr>
            <a:picLocks noChangeAspect="1" noChangeArrowheads="1"/>
          </p:cNvPicPr>
          <p:nvPr/>
        </p:nvPicPr>
        <p:blipFill>
          <a:blip r:embed="rId4" cstate="print"/>
          <a:srcRect/>
          <a:stretch>
            <a:fillRect/>
          </a:stretch>
        </p:blipFill>
        <p:spPr bwMode="auto">
          <a:xfrm>
            <a:off x="228600" y="152400"/>
            <a:ext cx="4137025" cy="655320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noAutofit/>
          </a:bodyPr>
          <a:lstStyle/>
          <a:p>
            <a:pPr algn="ctr"/>
            <a:r>
              <a:rPr lang="en-US" sz="4000" dirty="0">
                <a:solidFill>
                  <a:srgbClr val="FFC000"/>
                </a:solidFill>
              </a:rPr>
              <a:t>Assessing </a:t>
            </a:r>
            <a:r>
              <a:rPr lang="en-US" sz="4000" dirty="0" smtClean="0">
                <a:solidFill>
                  <a:srgbClr val="FFC000"/>
                </a:solidFill>
              </a:rPr>
              <a:t>Infant </a:t>
            </a:r>
            <a:r>
              <a:rPr lang="en-US" sz="4000" dirty="0">
                <a:solidFill>
                  <a:srgbClr val="FFC000"/>
                </a:solidFill>
              </a:rPr>
              <a:t>and Child</a:t>
            </a:r>
          </a:p>
        </p:txBody>
      </p:sp>
      <p:sp>
        <p:nvSpPr>
          <p:cNvPr id="69635" name="Rectangle 3"/>
          <p:cNvSpPr>
            <a:spLocks noGrp="1" noChangeArrowheads="1"/>
          </p:cNvSpPr>
          <p:nvPr>
            <p:ph idx="1"/>
          </p:nvPr>
        </p:nvSpPr>
        <p:spPr>
          <a:xfrm>
            <a:off x="3581400" y="1752600"/>
            <a:ext cx="5562600" cy="4495800"/>
          </a:xfrm>
        </p:spPr>
        <p:txBody>
          <a:bodyPr>
            <a:normAutofit/>
          </a:bodyPr>
          <a:lstStyle/>
          <a:p>
            <a:r>
              <a:rPr lang="en-US" sz="3200" dirty="0">
                <a:solidFill>
                  <a:schemeClr val="accent4">
                    <a:lumMod val="75000"/>
                  </a:schemeClr>
                </a:solidFill>
              </a:rPr>
              <a:t>Neurological </a:t>
            </a:r>
            <a:r>
              <a:rPr lang="en-US" sz="3200" dirty="0" smtClean="0">
                <a:solidFill>
                  <a:schemeClr val="accent4">
                    <a:lumMod val="75000"/>
                  </a:schemeClr>
                </a:solidFill>
              </a:rPr>
              <a:t>Assessment</a:t>
            </a:r>
            <a:endParaRPr lang="en-US" sz="3200" dirty="0">
              <a:solidFill>
                <a:schemeClr val="accent4">
                  <a:lumMod val="75000"/>
                </a:schemeClr>
              </a:solidFill>
            </a:endParaRPr>
          </a:p>
          <a:p>
            <a:pPr lvl="1">
              <a:buFont typeface="Arial" pitchFamily="34" charset="0"/>
              <a:buChar char="•"/>
            </a:pPr>
            <a:r>
              <a:rPr lang="en-US" sz="2800" dirty="0"/>
              <a:t>LOC</a:t>
            </a:r>
          </a:p>
          <a:p>
            <a:pPr lvl="1"/>
            <a:r>
              <a:rPr lang="en-US" sz="2800" dirty="0"/>
              <a:t>Behavior</a:t>
            </a:r>
          </a:p>
          <a:p>
            <a:pPr lvl="1"/>
            <a:r>
              <a:rPr lang="en-US" sz="2800" dirty="0"/>
              <a:t>Motor functioning/movement</a:t>
            </a:r>
          </a:p>
          <a:p>
            <a:pPr lvl="1"/>
            <a:r>
              <a:rPr lang="en-US" sz="2800" dirty="0"/>
              <a:t>PERRLA</a:t>
            </a:r>
          </a:p>
          <a:p>
            <a:pPr lvl="1"/>
            <a:r>
              <a:rPr lang="en-US" sz="2800" dirty="0"/>
              <a:t>Pain***</a:t>
            </a:r>
          </a:p>
          <a:p>
            <a:pPr lvl="2"/>
            <a:r>
              <a:rPr lang="en-US" sz="2400" dirty="0"/>
              <a:t>Always look for S&amp;S of pain</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60" name="Picture 4" descr="nurse&amp;child"/>
          <p:cNvPicPr>
            <a:picLocks noChangeAspect="1" noChangeArrowheads="1"/>
          </p:cNvPicPr>
          <p:nvPr/>
        </p:nvPicPr>
        <p:blipFill>
          <a:blip r:embed="rId3" cstate="print"/>
          <a:srcRect l="11035" r="11035"/>
          <a:stretch>
            <a:fillRect/>
          </a:stretch>
        </p:blipFill>
        <p:spPr bwMode="auto">
          <a:xfrm>
            <a:off x="228600" y="152400"/>
            <a:ext cx="2743200" cy="2670175"/>
          </a:xfrm>
          <a:prstGeom prst="rect">
            <a:avLst/>
          </a:prstGeom>
          <a:noFill/>
        </p:spPr>
      </p:pic>
      <p:pic>
        <p:nvPicPr>
          <p:cNvPr id="121861" name="Picture 5" descr="nurse&amp;child1"/>
          <p:cNvPicPr>
            <a:picLocks noChangeAspect="1" noChangeArrowheads="1"/>
          </p:cNvPicPr>
          <p:nvPr/>
        </p:nvPicPr>
        <p:blipFill>
          <a:blip r:embed="rId4" cstate="print"/>
          <a:srcRect/>
          <a:stretch>
            <a:fillRect/>
          </a:stretch>
        </p:blipFill>
        <p:spPr bwMode="auto">
          <a:xfrm>
            <a:off x="3354388" y="1905000"/>
            <a:ext cx="2436812" cy="2914650"/>
          </a:xfrm>
          <a:prstGeom prst="rect">
            <a:avLst/>
          </a:prstGeom>
          <a:noFill/>
        </p:spPr>
      </p:pic>
      <p:pic>
        <p:nvPicPr>
          <p:cNvPr id="121862" name="Picture 6" descr="nurse&amp;child2"/>
          <p:cNvPicPr>
            <a:picLocks noChangeAspect="1" noChangeArrowheads="1"/>
          </p:cNvPicPr>
          <p:nvPr/>
        </p:nvPicPr>
        <p:blipFill>
          <a:blip r:embed="rId5" cstate="print"/>
          <a:srcRect/>
          <a:stretch>
            <a:fillRect/>
          </a:stretch>
        </p:blipFill>
        <p:spPr bwMode="auto">
          <a:xfrm>
            <a:off x="5943600" y="4267200"/>
            <a:ext cx="2914650" cy="2266950"/>
          </a:xfrm>
          <a:prstGeom prst="rect">
            <a:avLst/>
          </a:prstGeom>
          <a:noFill/>
        </p:spPr>
      </p:pic>
      <p:pic>
        <p:nvPicPr>
          <p:cNvPr id="121863" name="Picture 7" descr="nurse&amp;child4"/>
          <p:cNvPicPr>
            <a:picLocks noChangeAspect="1" noChangeArrowheads="1"/>
          </p:cNvPicPr>
          <p:nvPr/>
        </p:nvPicPr>
        <p:blipFill>
          <a:blip r:embed="rId6" cstate="print"/>
          <a:srcRect/>
          <a:stretch>
            <a:fillRect/>
          </a:stretch>
        </p:blipFill>
        <p:spPr bwMode="auto">
          <a:xfrm>
            <a:off x="228600" y="3505200"/>
            <a:ext cx="3003550" cy="3078163"/>
          </a:xfrm>
          <a:prstGeom prst="rect">
            <a:avLst/>
          </a:prstGeom>
          <a:noFill/>
        </p:spPr>
      </p:pic>
      <p:pic>
        <p:nvPicPr>
          <p:cNvPr id="121865" name="Picture 9" descr="nurse&amp;child3"/>
          <p:cNvPicPr>
            <a:picLocks noChangeAspect="1" noChangeArrowheads="1"/>
          </p:cNvPicPr>
          <p:nvPr/>
        </p:nvPicPr>
        <p:blipFill>
          <a:blip r:embed="rId7" cstate="print"/>
          <a:srcRect/>
          <a:stretch>
            <a:fillRect/>
          </a:stretch>
        </p:blipFill>
        <p:spPr bwMode="auto">
          <a:xfrm>
            <a:off x="5943600" y="152400"/>
            <a:ext cx="3048000" cy="3027363"/>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1905000" y="704088"/>
            <a:ext cx="4114800" cy="819912"/>
          </a:xfrm>
        </p:spPr>
        <p:txBody>
          <a:bodyPr>
            <a:normAutofit fontScale="90000"/>
          </a:bodyPr>
          <a:lstStyle/>
          <a:p>
            <a:r>
              <a:rPr lang="en-US" sz="4000" dirty="0">
                <a:solidFill>
                  <a:srgbClr val="FFC000"/>
                </a:solidFill>
              </a:rPr>
              <a:t>Infant Assessment</a:t>
            </a:r>
          </a:p>
        </p:txBody>
      </p:sp>
      <p:pic>
        <p:nvPicPr>
          <p:cNvPr id="144388" name="Picture 4" descr="MD &amp; infant 2"/>
          <p:cNvPicPr>
            <a:picLocks noChangeAspect="1" noChangeArrowheads="1"/>
          </p:cNvPicPr>
          <p:nvPr/>
        </p:nvPicPr>
        <p:blipFill>
          <a:blip r:embed="rId3" cstate="print"/>
          <a:srcRect/>
          <a:stretch>
            <a:fillRect/>
          </a:stretch>
        </p:blipFill>
        <p:spPr bwMode="auto">
          <a:xfrm>
            <a:off x="304800" y="1828800"/>
            <a:ext cx="3886200" cy="3886200"/>
          </a:xfrm>
          <a:prstGeom prst="rect">
            <a:avLst/>
          </a:prstGeom>
          <a:noFill/>
        </p:spPr>
      </p:pic>
      <p:pic>
        <p:nvPicPr>
          <p:cNvPr id="144391" name="Picture 7" descr="doctor_infant"/>
          <p:cNvPicPr>
            <a:picLocks noChangeAspect="1" noChangeArrowheads="1"/>
          </p:cNvPicPr>
          <p:nvPr/>
        </p:nvPicPr>
        <p:blipFill>
          <a:blip r:embed="rId4" cstate="print"/>
          <a:srcRect/>
          <a:stretch>
            <a:fillRect/>
          </a:stretch>
        </p:blipFill>
        <p:spPr bwMode="auto">
          <a:xfrm>
            <a:off x="4267200" y="3733800"/>
            <a:ext cx="4591050" cy="2916238"/>
          </a:xfrm>
          <a:prstGeom prst="rect">
            <a:avLst/>
          </a:prstGeom>
          <a:noFill/>
        </p:spPr>
      </p:pic>
      <p:pic>
        <p:nvPicPr>
          <p:cNvPr id="144392" name="Picture 8" descr="DR and infant"/>
          <p:cNvPicPr>
            <a:picLocks noChangeAspect="1" noChangeArrowheads="1"/>
          </p:cNvPicPr>
          <p:nvPr/>
        </p:nvPicPr>
        <p:blipFill>
          <a:blip r:embed="rId5" cstate="print"/>
          <a:srcRect/>
          <a:stretch>
            <a:fillRect/>
          </a:stretch>
        </p:blipFill>
        <p:spPr bwMode="auto">
          <a:xfrm>
            <a:off x="6032500" y="533400"/>
            <a:ext cx="2292350" cy="304800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0" name="Rectangle 4"/>
          <p:cNvSpPr>
            <a:spLocks noGrp="1" noChangeArrowheads="1"/>
          </p:cNvSpPr>
          <p:nvPr>
            <p:ph type="title"/>
          </p:nvPr>
        </p:nvSpPr>
        <p:spPr>
          <a:xfrm>
            <a:off x="3429000" y="704088"/>
            <a:ext cx="5867400" cy="743712"/>
          </a:xfrm>
        </p:spPr>
        <p:txBody>
          <a:bodyPr>
            <a:normAutofit/>
          </a:bodyPr>
          <a:lstStyle/>
          <a:p>
            <a:r>
              <a:rPr lang="en-US" sz="4000" dirty="0">
                <a:solidFill>
                  <a:srgbClr val="FFC000"/>
                </a:solidFill>
              </a:rPr>
              <a:t>Toddler Assessment</a:t>
            </a:r>
          </a:p>
        </p:txBody>
      </p:sp>
      <p:pic>
        <p:nvPicPr>
          <p:cNvPr id="147461" name="Picture 5" descr="Doctor &amp; Toddler"/>
          <p:cNvPicPr>
            <a:picLocks noChangeAspect="1" noChangeArrowheads="1"/>
          </p:cNvPicPr>
          <p:nvPr/>
        </p:nvPicPr>
        <p:blipFill>
          <a:blip r:embed="rId3" cstate="print"/>
          <a:srcRect/>
          <a:stretch>
            <a:fillRect/>
          </a:stretch>
        </p:blipFill>
        <p:spPr bwMode="auto">
          <a:xfrm>
            <a:off x="990600" y="1828800"/>
            <a:ext cx="4038600" cy="3473450"/>
          </a:xfrm>
          <a:prstGeom prst="rect">
            <a:avLst/>
          </a:prstGeom>
          <a:noFill/>
        </p:spPr>
      </p:pic>
      <p:pic>
        <p:nvPicPr>
          <p:cNvPr id="147462" name="Picture 6" descr="toddler exam"/>
          <p:cNvPicPr>
            <a:picLocks noChangeAspect="1" noChangeArrowheads="1"/>
          </p:cNvPicPr>
          <p:nvPr/>
        </p:nvPicPr>
        <p:blipFill>
          <a:blip r:embed="rId4" cstate="print"/>
          <a:srcRect/>
          <a:stretch>
            <a:fillRect/>
          </a:stretch>
        </p:blipFill>
        <p:spPr bwMode="auto">
          <a:xfrm>
            <a:off x="5334000" y="2743200"/>
            <a:ext cx="3160713" cy="3962400"/>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3276600" y="704088"/>
            <a:ext cx="6096000" cy="896112"/>
          </a:xfrm>
        </p:spPr>
        <p:txBody>
          <a:bodyPr>
            <a:normAutofit fontScale="90000"/>
          </a:bodyPr>
          <a:lstStyle/>
          <a:p>
            <a:r>
              <a:rPr lang="en-US" sz="4000" dirty="0">
                <a:solidFill>
                  <a:srgbClr val="FFC000"/>
                </a:solidFill>
              </a:rPr>
              <a:t>Pre-school Age Assessment</a:t>
            </a:r>
          </a:p>
        </p:txBody>
      </p:sp>
      <p:pic>
        <p:nvPicPr>
          <p:cNvPr id="152580" name="Picture 4" descr="MD &amp; pre-schooler 2"/>
          <p:cNvPicPr>
            <a:picLocks noChangeAspect="1" noChangeArrowheads="1"/>
          </p:cNvPicPr>
          <p:nvPr/>
        </p:nvPicPr>
        <p:blipFill>
          <a:blip r:embed="rId3" cstate="print"/>
          <a:srcRect/>
          <a:stretch>
            <a:fillRect/>
          </a:stretch>
        </p:blipFill>
        <p:spPr bwMode="auto">
          <a:xfrm>
            <a:off x="685800" y="1752600"/>
            <a:ext cx="4114800" cy="2614613"/>
          </a:xfrm>
          <a:prstGeom prst="rect">
            <a:avLst/>
          </a:prstGeom>
          <a:noFill/>
        </p:spPr>
      </p:pic>
      <p:pic>
        <p:nvPicPr>
          <p:cNvPr id="152581" name="Picture 5" descr="MD &amp; pre-schooler"/>
          <p:cNvPicPr>
            <a:picLocks noChangeAspect="1" noChangeArrowheads="1"/>
          </p:cNvPicPr>
          <p:nvPr/>
        </p:nvPicPr>
        <p:blipFill>
          <a:blip r:embed="rId4" cstate="print"/>
          <a:srcRect/>
          <a:stretch>
            <a:fillRect/>
          </a:stretch>
        </p:blipFill>
        <p:spPr bwMode="auto">
          <a:xfrm>
            <a:off x="4724400" y="3548063"/>
            <a:ext cx="3981450" cy="2976562"/>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895600" y="381000"/>
            <a:ext cx="5791200" cy="1143000"/>
          </a:xfrm>
        </p:spPr>
        <p:txBody>
          <a:bodyPr>
            <a:normAutofit/>
          </a:bodyPr>
          <a:lstStyle/>
          <a:p>
            <a:r>
              <a:rPr lang="en-US" sz="4000" dirty="0">
                <a:solidFill>
                  <a:srgbClr val="FFC000"/>
                </a:solidFill>
              </a:rPr>
              <a:t>Screening Tools for G &amp; D</a:t>
            </a:r>
          </a:p>
        </p:txBody>
      </p:sp>
      <p:sp>
        <p:nvSpPr>
          <p:cNvPr id="17411" name="Rectangle 3"/>
          <p:cNvSpPr>
            <a:spLocks noGrp="1" noChangeArrowheads="1"/>
          </p:cNvSpPr>
          <p:nvPr>
            <p:ph idx="1"/>
          </p:nvPr>
        </p:nvSpPr>
        <p:spPr>
          <a:xfrm>
            <a:off x="3200400" y="1676400"/>
            <a:ext cx="5483225" cy="4265613"/>
          </a:xfrm>
        </p:spPr>
        <p:txBody>
          <a:bodyPr>
            <a:normAutofit lnSpcReduction="10000"/>
          </a:bodyPr>
          <a:lstStyle/>
          <a:p>
            <a:r>
              <a:rPr lang="en-US" sz="2800" dirty="0">
                <a:solidFill>
                  <a:schemeClr val="accent4">
                    <a:lumMod val="75000"/>
                  </a:schemeClr>
                </a:solidFill>
              </a:rPr>
              <a:t>Growth </a:t>
            </a:r>
            <a:r>
              <a:rPr lang="en-US" sz="2800" dirty="0" smtClean="0">
                <a:solidFill>
                  <a:schemeClr val="accent4">
                    <a:lumMod val="75000"/>
                  </a:schemeClr>
                </a:solidFill>
              </a:rPr>
              <a:t>charts</a:t>
            </a:r>
            <a:endParaRPr lang="en-US" sz="2800" dirty="0">
              <a:solidFill>
                <a:schemeClr val="accent4"/>
              </a:solidFill>
            </a:endParaRPr>
          </a:p>
          <a:p>
            <a:pPr lvl="1"/>
            <a:r>
              <a:rPr lang="en-US" sz="2400" dirty="0"/>
              <a:t>Plot height, weight, and head circumference</a:t>
            </a:r>
          </a:p>
          <a:p>
            <a:pPr lvl="1"/>
            <a:r>
              <a:rPr lang="en-US" sz="2400" dirty="0"/>
              <a:t>Compare to other children same age</a:t>
            </a:r>
          </a:p>
          <a:p>
            <a:pPr lvl="1"/>
            <a:r>
              <a:rPr lang="en-US" sz="2400" dirty="0"/>
              <a:t>Reported as percentiles</a:t>
            </a:r>
          </a:p>
          <a:p>
            <a:r>
              <a:rPr lang="en-US" sz="2800" dirty="0">
                <a:solidFill>
                  <a:schemeClr val="accent4">
                    <a:lumMod val="75000"/>
                  </a:schemeClr>
                </a:solidFill>
              </a:rPr>
              <a:t>Denver Developmental II Screening Tool</a:t>
            </a:r>
          </a:p>
          <a:p>
            <a:pPr lvl="1"/>
            <a:r>
              <a:rPr lang="en-US" sz="2400" dirty="0"/>
              <a:t>Birth to age 6 years</a:t>
            </a:r>
          </a:p>
          <a:p>
            <a:pPr lvl="1"/>
            <a:r>
              <a:rPr lang="en-US" sz="2400" dirty="0"/>
              <a:t>Evaluates personal/social, fine motor, gross motor, and language development</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2" name="Rectangle 4"/>
          <p:cNvSpPr>
            <a:spLocks noGrp="1" noChangeArrowheads="1"/>
          </p:cNvSpPr>
          <p:nvPr>
            <p:ph type="title"/>
          </p:nvPr>
        </p:nvSpPr>
        <p:spPr>
          <a:xfrm>
            <a:off x="3048000" y="704088"/>
            <a:ext cx="5715000" cy="819912"/>
          </a:xfrm>
        </p:spPr>
        <p:txBody>
          <a:bodyPr>
            <a:normAutofit/>
          </a:bodyPr>
          <a:lstStyle/>
          <a:p>
            <a:r>
              <a:rPr lang="en-US" sz="4000" dirty="0">
                <a:solidFill>
                  <a:srgbClr val="FFC000"/>
                </a:solidFill>
              </a:rPr>
              <a:t>School Age Assessment</a:t>
            </a:r>
          </a:p>
        </p:txBody>
      </p:sp>
      <p:pic>
        <p:nvPicPr>
          <p:cNvPr id="155653" name="Picture 5" descr="MD &amp; child"/>
          <p:cNvPicPr>
            <a:picLocks noChangeAspect="1" noChangeArrowheads="1"/>
          </p:cNvPicPr>
          <p:nvPr/>
        </p:nvPicPr>
        <p:blipFill>
          <a:blip r:embed="rId3" cstate="print"/>
          <a:srcRect l="6750" t="9000" r="2699" b="3600"/>
          <a:stretch>
            <a:fillRect/>
          </a:stretch>
        </p:blipFill>
        <p:spPr bwMode="auto">
          <a:xfrm>
            <a:off x="228600" y="1862138"/>
            <a:ext cx="5257800" cy="3805237"/>
          </a:xfrm>
          <a:prstGeom prst="rect">
            <a:avLst/>
          </a:prstGeom>
          <a:noFill/>
        </p:spPr>
      </p:pic>
      <p:pic>
        <p:nvPicPr>
          <p:cNvPr id="155654" name="Picture 6" descr="doctor-child"/>
          <p:cNvPicPr>
            <a:picLocks noChangeAspect="1" noChangeArrowheads="1"/>
          </p:cNvPicPr>
          <p:nvPr/>
        </p:nvPicPr>
        <p:blipFill>
          <a:blip r:embed="rId4" cstate="print"/>
          <a:srcRect/>
          <a:stretch>
            <a:fillRect/>
          </a:stretch>
        </p:blipFill>
        <p:spPr bwMode="auto">
          <a:xfrm>
            <a:off x="5181600" y="2895600"/>
            <a:ext cx="3733800" cy="3733800"/>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457200" y="704088"/>
            <a:ext cx="8229600" cy="667512"/>
          </a:xfrm>
        </p:spPr>
        <p:txBody>
          <a:bodyPr>
            <a:normAutofit/>
          </a:bodyPr>
          <a:lstStyle/>
          <a:p>
            <a:r>
              <a:rPr lang="en-US" sz="3600" dirty="0">
                <a:solidFill>
                  <a:srgbClr val="FFC000"/>
                </a:solidFill>
              </a:rPr>
              <a:t>Adolescent Assessment</a:t>
            </a:r>
          </a:p>
        </p:txBody>
      </p:sp>
      <p:sp>
        <p:nvSpPr>
          <p:cNvPr id="124931" name="Rectangle 3"/>
          <p:cNvSpPr>
            <a:spLocks noGrp="1" noChangeArrowheads="1"/>
          </p:cNvSpPr>
          <p:nvPr>
            <p:ph idx="1"/>
          </p:nvPr>
        </p:nvSpPr>
        <p:spPr>
          <a:xfrm>
            <a:off x="3352800" y="1828800"/>
            <a:ext cx="5791200" cy="4876800"/>
          </a:xfrm>
        </p:spPr>
        <p:txBody>
          <a:bodyPr>
            <a:normAutofit fontScale="92500"/>
          </a:bodyPr>
          <a:lstStyle/>
          <a:p>
            <a:pPr>
              <a:buFont typeface="Arial" pitchFamily="34" charset="0"/>
              <a:buChar char="•"/>
            </a:pPr>
            <a:r>
              <a:rPr lang="en-US" sz="2500" dirty="0"/>
              <a:t>Introduce self</a:t>
            </a:r>
          </a:p>
          <a:p>
            <a:pPr>
              <a:buFont typeface="Arial" pitchFamily="34" charset="0"/>
              <a:buChar char="•"/>
            </a:pPr>
            <a:r>
              <a:rPr lang="en-US" sz="2500" dirty="0"/>
              <a:t>Ask open-ended questions </a:t>
            </a:r>
          </a:p>
          <a:p>
            <a:pPr>
              <a:buFont typeface="Arial" pitchFamily="34" charset="0"/>
              <a:buChar char="•"/>
            </a:pPr>
            <a:r>
              <a:rPr lang="en-US" sz="2500" dirty="0"/>
              <a:t>	(chance to assess cognitive function)</a:t>
            </a:r>
          </a:p>
          <a:p>
            <a:pPr>
              <a:buFont typeface="Arial" pitchFamily="34" charset="0"/>
              <a:buChar char="•"/>
            </a:pPr>
            <a:r>
              <a:rPr lang="en-US" sz="2500" dirty="0"/>
              <a:t>Listen attentively</a:t>
            </a:r>
          </a:p>
          <a:p>
            <a:pPr>
              <a:buFont typeface="Arial" pitchFamily="34" charset="0"/>
              <a:buChar char="•"/>
            </a:pPr>
            <a:r>
              <a:rPr lang="en-US" sz="2500" dirty="0"/>
              <a:t>Do not pretend to understand unfamiliar slang </a:t>
            </a:r>
          </a:p>
          <a:p>
            <a:pPr>
              <a:buFont typeface="Arial" pitchFamily="34" charset="0"/>
              <a:buChar char="•"/>
            </a:pPr>
            <a:r>
              <a:rPr lang="en-US" sz="2500" dirty="0"/>
              <a:t>Variations in maturity between physical growth and cognitive function are broadest in this age group</a:t>
            </a:r>
          </a:p>
          <a:p>
            <a:pPr>
              <a:buFont typeface="Arial" pitchFamily="34" charset="0"/>
              <a:buChar char="•"/>
            </a:pPr>
            <a:r>
              <a:rPr lang="en-US" sz="2500" dirty="0"/>
              <a:t>Explain all interventions (Never touch without explaining what you are going to do)</a:t>
            </a:r>
          </a:p>
          <a:p>
            <a:pPr>
              <a:buFont typeface="Arial" pitchFamily="34" charset="0"/>
              <a:buChar char="•"/>
            </a:pPr>
            <a:r>
              <a:rPr lang="en-US" sz="2500" dirty="0"/>
              <a:t>Remove clothing only as necessary</a:t>
            </a:r>
          </a:p>
        </p:txBody>
      </p:sp>
      <p:pic>
        <p:nvPicPr>
          <p:cNvPr id="124932" name="Picture 4" descr="teen and nurse"/>
          <p:cNvPicPr>
            <a:picLocks noChangeAspect="1" noChangeArrowheads="1"/>
          </p:cNvPicPr>
          <p:nvPr/>
        </p:nvPicPr>
        <p:blipFill>
          <a:blip r:embed="rId3" cstate="print"/>
          <a:srcRect/>
          <a:stretch>
            <a:fillRect/>
          </a:stretch>
        </p:blipFill>
        <p:spPr bwMode="auto">
          <a:xfrm>
            <a:off x="6477000" y="0"/>
            <a:ext cx="2667000" cy="2590800"/>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3276600" y="274638"/>
            <a:ext cx="5562600" cy="1143000"/>
          </a:xfrm>
        </p:spPr>
        <p:txBody>
          <a:bodyPr>
            <a:noAutofit/>
          </a:bodyPr>
          <a:lstStyle/>
          <a:p>
            <a:r>
              <a:rPr lang="en-US" sz="4000" dirty="0">
                <a:solidFill>
                  <a:srgbClr val="FFC000"/>
                </a:solidFill>
              </a:rPr>
              <a:t>HEADS Interview Instrument</a:t>
            </a:r>
          </a:p>
        </p:txBody>
      </p:sp>
      <p:sp>
        <p:nvSpPr>
          <p:cNvPr id="125955" name="Rectangle 3"/>
          <p:cNvSpPr>
            <a:spLocks noGrp="1" noChangeArrowheads="1"/>
          </p:cNvSpPr>
          <p:nvPr>
            <p:ph idx="1"/>
          </p:nvPr>
        </p:nvSpPr>
        <p:spPr>
          <a:xfrm>
            <a:off x="3124200" y="1676400"/>
            <a:ext cx="6019800" cy="4265613"/>
          </a:xfrm>
        </p:spPr>
        <p:txBody>
          <a:bodyPr>
            <a:normAutofit/>
          </a:bodyPr>
          <a:lstStyle/>
          <a:p>
            <a:r>
              <a:rPr lang="en-US" sz="3200" dirty="0"/>
              <a:t>H – Home and Health</a:t>
            </a:r>
          </a:p>
          <a:p>
            <a:r>
              <a:rPr lang="en-US" sz="3200" dirty="0"/>
              <a:t>E – Education and Employment</a:t>
            </a:r>
          </a:p>
          <a:p>
            <a:r>
              <a:rPr lang="en-US" sz="3200" dirty="0"/>
              <a:t>A – Activities</a:t>
            </a:r>
          </a:p>
          <a:p>
            <a:r>
              <a:rPr lang="en-US" sz="3200" dirty="0"/>
              <a:t>D – Drugs and Depression</a:t>
            </a:r>
          </a:p>
          <a:p>
            <a:r>
              <a:rPr lang="en-US" sz="3200" dirty="0"/>
              <a:t>S – Safety and Sexuality</a:t>
            </a:r>
          </a:p>
        </p:txBody>
      </p:sp>
      <p:pic>
        <p:nvPicPr>
          <p:cNvPr id="125956" name="Picture 4" descr="teenagers"/>
          <p:cNvPicPr>
            <a:picLocks noChangeAspect="1" noChangeArrowheads="1"/>
          </p:cNvPicPr>
          <p:nvPr/>
        </p:nvPicPr>
        <p:blipFill>
          <a:blip r:embed="rId3" cstate="print"/>
          <a:srcRect/>
          <a:stretch>
            <a:fillRect/>
          </a:stretch>
        </p:blipFill>
        <p:spPr bwMode="auto">
          <a:xfrm>
            <a:off x="5181600" y="4572000"/>
            <a:ext cx="2771775" cy="2074863"/>
          </a:xfrm>
          <a:prstGeom prst="rect">
            <a:avLst/>
          </a:prstGeom>
          <a:noFill/>
        </p:spPr>
      </p:pic>
      <p:pic>
        <p:nvPicPr>
          <p:cNvPr id="125957" name="Picture 5" descr="teens"/>
          <p:cNvPicPr>
            <a:picLocks noChangeAspect="1" noChangeArrowheads="1"/>
          </p:cNvPicPr>
          <p:nvPr/>
        </p:nvPicPr>
        <p:blipFill>
          <a:blip r:embed="rId4" cstate="print"/>
          <a:srcRect/>
          <a:stretch>
            <a:fillRect/>
          </a:stretch>
        </p:blipFill>
        <p:spPr bwMode="auto">
          <a:xfrm>
            <a:off x="7543800" y="304800"/>
            <a:ext cx="1371600" cy="1905000"/>
          </a:xfrm>
          <a:prstGeom prst="rect">
            <a:avLst/>
          </a:prstGeom>
          <a:noFill/>
        </p:spPr>
      </p:pic>
      <p:pic>
        <p:nvPicPr>
          <p:cNvPr id="125958" name="Picture 6" descr="teen drinking"/>
          <p:cNvPicPr>
            <a:picLocks noChangeAspect="1" noChangeArrowheads="1"/>
          </p:cNvPicPr>
          <p:nvPr/>
        </p:nvPicPr>
        <p:blipFill>
          <a:blip r:embed="rId5" cstate="print"/>
          <a:srcRect/>
          <a:stretch>
            <a:fillRect/>
          </a:stretch>
        </p:blipFill>
        <p:spPr bwMode="auto">
          <a:xfrm>
            <a:off x="0" y="4648200"/>
            <a:ext cx="3581400" cy="2057400"/>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normAutofit/>
          </a:bodyPr>
          <a:lstStyle/>
          <a:p>
            <a:r>
              <a:rPr lang="en-US" sz="4000" dirty="0">
                <a:solidFill>
                  <a:srgbClr val="FFC000"/>
                </a:solidFill>
              </a:rPr>
              <a:t>Pain and Children</a:t>
            </a:r>
          </a:p>
        </p:txBody>
      </p:sp>
      <p:sp>
        <p:nvSpPr>
          <p:cNvPr id="70659" name="Rectangle 3"/>
          <p:cNvSpPr>
            <a:spLocks noGrp="1" noChangeArrowheads="1"/>
          </p:cNvSpPr>
          <p:nvPr>
            <p:ph idx="1"/>
          </p:nvPr>
        </p:nvSpPr>
        <p:spPr>
          <a:xfrm>
            <a:off x="3352800" y="1219200"/>
            <a:ext cx="5330825" cy="4722813"/>
          </a:xfrm>
        </p:spPr>
        <p:txBody>
          <a:bodyPr/>
          <a:lstStyle/>
          <a:p>
            <a:pPr>
              <a:buFont typeface="Arial" pitchFamily="34" charset="0"/>
              <a:buChar char="•"/>
            </a:pPr>
            <a:r>
              <a:rPr lang="en-US" sz="2800" dirty="0"/>
              <a:t>Most healthcare professionals </a:t>
            </a:r>
            <a:r>
              <a:rPr lang="en-US" sz="2800" b="1" dirty="0">
                <a:solidFill>
                  <a:srgbClr val="C00000"/>
                </a:solidFill>
              </a:rPr>
              <a:t>underestimate </a:t>
            </a:r>
            <a:r>
              <a:rPr lang="en-US" sz="2800" dirty="0"/>
              <a:t>pain in children</a:t>
            </a:r>
          </a:p>
          <a:p>
            <a:pPr>
              <a:buFont typeface="Arial" pitchFamily="34" charset="0"/>
              <a:buChar char="•"/>
            </a:pPr>
            <a:r>
              <a:rPr lang="en-US" sz="2800" dirty="0"/>
              <a:t>Understanding painful response in children and how they differ from adults</a:t>
            </a:r>
          </a:p>
          <a:p>
            <a:pPr>
              <a:buFont typeface="Arial" pitchFamily="34" charset="0"/>
              <a:buChar char="•"/>
            </a:pPr>
            <a:r>
              <a:rPr lang="en-US" sz="2800" dirty="0"/>
              <a:t>Parents best at evaluating pain in their child</a:t>
            </a:r>
          </a:p>
          <a:p>
            <a:pPr>
              <a:buFont typeface="Arial" pitchFamily="34" charset="0"/>
              <a:buChar char="•"/>
            </a:pP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4" descr="pain face"/>
          <p:cNvPicPr>
            <a:picLocks noChangeAspect="1" noChangeArrowheads="1"/>
          </p:cNvPicPr>
          <p:nvPr/>
        </p:nvPicPr>
        <p:blipFill>
          <a:blip r:embed="rId3" cstate="print"/>
          <a:srcRect b="11429"/>
          <a:stretch>
            <a:fillRect/>
          </a:stretch>
        </p:blipFill>
        <p:spPr bwMode="auto">
          <a:xfrm>
            <a:off x="304800" y="533400"/>
            <a:ext cx="8534400" cy="5867400"/>
          </a:xfrm>
          <a:prstGeom prst="rect">
            <a:avLst/>
          </a:prstGeom>
          <a:noFill/>
        </p:spPr>
      </p:pic>
      <p:sp>
        <p:nvSpPr>
          <p:cNvPr id="3" name="Title 2"/>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endParaRPr lang="en-US" dirty="0"/>
          </a:p>
        </p:txBody>
      </p:sp>
      <p:sp>
        <p:nvSpPr>
          <p:cNvPr id="5" name="Text Placeholder 4"/>
          <p:cNvSpPr>
            <a:spLocks noGrp="1"/>
          </p:cNvSpPr>
          <p:nvPr>
            <p:ph type="body" sz="half" idx="2"/>
          </p:nvPr>
        </p:nvSpPr>
        <p:spPr/>
        <p:txBody>
          <a:bodyPr/>
          <a:lstStyle/>
          <a:p>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normAutofit/>
          </a:bodyPr>
          <a:lstStyle/>
          <a:p>
            <a:r>
              <a:rPr lang="en-US" sz="4000" dirty="0">
                <a:solidFill>
                  <a:srgbClr val="FFC000"/>
                </a:solidFill>
              </a:rPr>
              <a:t>Pain and Children</a:t>
            </a:r>
          </a:p>
        </p:txBody>
      </p:sp>
      <p:sp>
        <p:nvSpPr>
          <p:cNvPr id="72707" name="Rectangle 3"/>
          <p:cNvSpPr>
            <a:spLocks noGrp="1" noChangeArrowheads="1"/>
          </p:cNvSpPr>
          <p:nvPr>
            <p:ph idx="1"/>
          </p:nvPr>
        </p:nvSpPr>
        <p:spPr>
          <a:xfrm>
            <a:off x="3505200" y="1447800"/>
            <a:ext cx="5340350" cy="5181600"/>
          </a:xfrm>
        </p:spPr>
        <p:txBody>
          <a:bodyPr>
            <a:normAutofit fontScale="92500" lnSpcReduction="20000"/>
          </a:bodyPr>
          <a:lstStyle/>
          <a:p>
            <a:pPr>
              <a:buFont typeface="Arial" pitchFamily="34" charset="0"/>
              <a:buChar char="•"/>
            </a:pPr>
            <a:r>
              <a:rPr lang="en-US" dirty="0"/>
              <a:t>QUESTT Assessment</a:t>
            </a:r>
            <a:r>
              <a:rPr lang="en-US" dirty="0" smtClean="0"/>
              <a:t>:</a:t>
            </a:r>
          </a:p>
          <a:p>
            <a:pPr>
              <a:buFont typeface="Arial" pitchFamily="34" charset="0"/>
              <a:buChar char="•"/>
            </a:pPr>
            <a:endParaRPr lang="en-US" dirty="0"/>
          </a:p>
          <a:p>
            <a:pPr lvl="1">
              <a:buFont typeface="Arial" pitchFamily="34" charset="0"/>
              <a:buChar char="•"/>
            </a:pPr>
            <a:r>
              <a:rPr lang="en-US" sz="3200" b="1" dirty="0"/>
              <a:t>Q</a:t>
            </a:r>
            <a:r>
              <a:rPr lang="en-US" sz="3200" dirty="0"/>
              <a:t>uestion child</a:t>
            </a:r>
          </a:p>
          <a:p>
            <a:pPr lvl="1">
              <a:buFont typeface="Arial" pitchFamily="34" charset="0"/>
              <a:buChar char="•"/>
            </a:pPr>
            <a:r>
              <a:rPr lang="en-US" sz="3200" b="1" dirty="0"/>
              <a:t>U</a:t>
            </a:r>
            <a:r>
              <a:rPr lang="en-US" sz="3200" dirty="0"/>
              <a:t>se pain rating scale</a:t>
            </a:r>
          </a:p>
          <a:p>
            <a:pPr lvl="1">
              <a:buFont typeface="Arial" pitchFamily="34" charset="0"/>
              <a:buChar char="•"/>
            </a:pPr>
            <a:r>
              <a:rPr lang="en-US" sz="3200" b="1" dirty="0"/>
              <a:t>E</a:t>
            </a:r>
            <a:r>
              <a:rPr lang="en-US" sz="3200" dirty="0"/>
              <a:t>valuate behavior and physiological changes</a:t>
            </a:r>
          </a:p>
          <a:p>
            <a:pPr lvl="1">
              <a:buFont typeface="Arial" pitchFamily="34" charset="0"/>
              <a:buChar char="•"/>
            </a:pPr>
            <a:r>
              <a:rPr lang="en-US" sz="3200" b="1" dirty="0"/>
              <a:t>S</a:t>
            </a:r>
            <a:r>
              <a:rPr lang="en-US" sz="3200" dirty="0"/>
              <a:t>ecure parents/caregivers involvement </a:t>
            </a:r>
          </a:p>
          <a:p>
            <a:pPr lvl="1">
              <a:buFont typeface="Arial" pitchFamily="34" charset="0"/>
              <a:buChar char="•"/>
            </a:pPr>
            <a:r>
              <a:rPr lang="en-US" sz="3200" b="1" dirty="0"/>
              <a:t>T</a:t>
            </a:r>
            <a:r>
              <a:rPr lang="en-US" sz="3200" dirty="0"/>
              <a:t>ake cause of pain into account</a:t>
            </a:r>
          </a:p>
          <a:p>
            <a:pPr lvl="1">
              <a:buFont typeface="Arial" pitchFamily="34" charset="0"/>
              <a:buChar char="•"/>
            </a:pPr>
            <a:r>
              <a:rPr lang="en-US" sz="3200" b="1" dirty="0"/>
              <a:t>T</a:t>
            </a:r>
            <a:r>
              <a:rPr lang="en-US" sz="3200" dirty="0"/>
              <a:t>ake action and </a:t>
            </a:r>
            <a:r>
              <a:rPr lang="en-US" sz="3200" dirty="0" smtClean="0"/>
              <a:t>evaluate results</a:t>
            </a:r>
            <a:endParaRPr lang="en-US" sz="3200" b="1"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2" name="Picture 4" descr="wong-Baker"/>
          <p:cNvPicPr>
            <a:picLocks noChangeAspect="1" noChangeArrowheads="1"/>
          </p:cNvPicPr>
          <p:nvPr/>
        </p:nvPicPr>
        <p:blipFill>
          <a:blip r:embed="rId3" cstate="print"/>
          <a:srcRect t="12000" b="12000"/>
          <a:stretch>
            <a:fillRect/>
          </a:stretch>
        </p:blipFill>
        <p:spPr bwMode="auto">
          <a:xfrm>
            <a:off x="228600" y="304800"/>
            <a:ext cx="8915400" cy="6324600"/>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2971800" y="704088"/>
            <a:ext cx="5715000" cy="667512"/>
          </a:xfrm>
        </p:spPr>
        <p:txBody>
          <a:bodyPr>
            <a:noAutofit/>
          </a:bodyPr>
          <a:lstStyle/>
          <a:p>
            <a:pPr algn="ctr"/>
            <a:r>
              <a:rPr lang="en-US" sz="4000" dirty="0">
                <a:solidFill>
                  <a:srgbClr val="FFC000"/>
                </a:solidFill>
              </a:rPr>
              <a:t>Medication Administration in Children</a:t>
            </a:r>
          </a:p>
        </p:txBody>
      </p:sp>
      <p:sp>
        <p:nvSpPr>
          <p:cNvPr id="126979" name="Rectangle 3"/>
          <p:cNvSpPr>
            <a:spLocks noGrp="1" noChangeArrowheads="1"/>
          </p:cNvSpPr>
          <p:nvPr>
            <p:ph idx="1"/>
          </p:nvPr>
        </p:nvSpPr>
        <p:spPr>
          <a:xfrm>
            <a:off x="4114800" y="2057400"/>
            <a:ext cx="4572000" cy="4419600"/>
          </a:xfrm>
        </p:spPr>
        <p:txBody>
          <a:bodyPr/>
          <a:lstStyle/>
          <a:p>
            <a:pPr>
              <a:buFont typeface="Arial" pitchFamily="34" charset="0"/>
              <a:buChar char="•"/>
            </a:pPr>
            <a:r>
              <a:rPr lang="en-US" sz="3600" dirty="0"/>
              <a:t>6 Rights</a:t>
            </a:r>
          </a:p>
          <a:p>
            <a:pPr lvl="1">
              <a:buFont typeface="Arial" pitchFamily="34" charset="0"/>
              <a:buChar char="•"/>
            </a:pPr>
            <a:r>
              <a:rPr lang="en-US" sz="3200" dirty="0"/>
              <a:t>Patient</a:t>
            </a:r>
          </a:p>
          <a:p>
            <a:pPr lvl="1">
              <a:buFont typeface="Arial" pitchFamily="34" charset="0"/>
              <a:buChar char="•"/>
            </a:pPr>
            <a:r>
              <a:rPr lang="en-US" sz="3200" dirty="0"/>
              <a:t>Drug</a:t>
            </a:r>
          </a:p>
          <a:p>
            <a:pPr lvl="1">
              <a:buFont typeface="Arial" pitchFamily="34" charset="0"/>
              <a:buChar char="•"/>
            </a:pPr>
            <a:r>
              <a:rPr lang="en-US" sz="3200" dirty="0"/>
              <a:t>Dose</a:t>
            </a:r>
          </a:p>
          <a:p>
            <a:pPr lvl="1">
              <a:buFont typeface="Arial" pitchFamily="34" charset="0"/>
              <a:buChar char="•"/>
            </a:pPr>
            <a:r>
              <a:rPr lang="en-US" sz="3200" dirty="0"/>
              <a:t>Time</a:t>
            </a:r>
          </a:p>
          <a:p>
            <a:pPr lvl="1">
              <a:buFont typeface="Arial" pitchFamily="34" charset="0"/>
              <a:buChar char="•"/>
            </a:pPr>
            <a:r>
              <a:rPr lang="en-US" sz="3200" dirty="0"/>
              <a:t>Route</a:t>
            </a:r>
          </a:p>
          <a:p>
            <a:pPr lvl="1">
              <a:buFont typeface="Arial" pitchFamily="34" charset="0"/>
              <a:buChar char="•"/>
            </a:pPr>
            <a:r>
              <a:rPr lang="en-US" sz="3200" dirty="0"/>
              <a:t>Documentation</a:t>
            </a:r>
            <a:r>
              <a:rPr lang="en-US" dirty="0"/>
              <a:t> </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609600" y="301625"/>
            <a:ext cx="8074025" cy="1143000"/>
          </a:xfrm>
        </p:spPr>
        <p:txBody>
          <a:bodyPr>
            <a:noAutofit/>
          </a:bodyPr>
          <a:lstStyle/>
          <a:p>
            <a:pPr algn="ctr"/>
            <a:r>
              <a:rPr lang="en-US" sz="4000" dirty="0" smtClean="0">
                <a:solidFill>
                  <a:srgbClr val="FFC000"/>
                </a:solidFill>
              </a:rPr>
              <a:t>Medication Administration in Children</a:t>
            </a:r>
            <a:endParaRPr lang="en-US" sz="3600" dirty="0">
              <a:solidFill>
                <a:srgbClr val="FFC000"/>
              </a:solidFill>
            </a:endParaRPr>
          </a:p>
        </p:txBody>
      </p:sp>
      <p:sp>
        <p:nvSpPr>
          <p:cNvPr id="128003" name="Rectangle 3"/>
          <p:cNvSpPr>
            <a:spLocks noGrp="1" noChangeArrowheads="1"/>
          </p:cNvSpPr>
          <p:nvPr>
            <p:ph type="body" sz="half" idx="1"/>
          </p:nvPr>
        </p:nvSpPr>
        <p:spPr>
          <a:xfrm>
            <a:off x="3429000" y="1600200"/>
            <a:ext cx="5334000" cy="4648200"/>
          </a:xfrm>
        </p:spPr>
        <p:txBody>
          <a:bodyPr/>
          <a:lstStyle/>
          <a:p>
            <a:r>
              <a:rPr lang="en-US" sz="3200" dirty="0">
                <a:solidFill>
                  <a:schemeClr val="accent4">
                    <a:lumMod val="75000"/>
                  </a:schemeClr>
                </a:solidFill>
              </a:rPr>
              <a:t>Infant</a:t>
            </a:r>
          </a:p>
          <a:p>
            <a:pPr lvl="1"/>
            <a:r>
              <a:rPr lang="en-US" dirty="0"/>
              <a:t>Use a syringe or dropper</a:t>
            </a:r>
          </a:p>
          <a:p>
            <a:pPr lvl="1">
              <a:buFont typeface="Arial" pitchFamily="34" charset="0"/>
              <a:buChar char="•"/>
            </a:pPr>
            <a:r>
              <a:rPr lang="en-US" dirty="0"/>
              <a:t>Use natural sucking desire by placing oral medications into a nipple and administering.</a:t>
            </a:r>
          </a:p>
          <a:p>
            <a:pPr lvl="1"/>
            <a:r>
              <a:rPr lang="en-US" dirty="0"/>
              <a:t>Administer before feeding, when hungry</a:t>
            </a:r>
          </a:p>
          <a:p>
            <a:pPr lvl="1"/>
            <a:r>
              <a:rPr lang="en-US" dirty="0"/>
              <a:t>Hold in feeding position</a:t>
            </a:r>
          </a:p>
          <a:p>
            <a:pPr lvl="1">
              <a:buFont typeface="Wingdings" pitchFamily="2" charset="2"/>
              <a:buNone/>
            </a:pPr>
            <a:endParaRPr lang="en-US" dirty="0"/>
          </a:p>
        </p:txBody>
      </p:sp>
      <p:pic>
        <p:nvPicPr>
          <p:cNvPr id="128009" name="Picture 9" descr="infant med"/>
          <p:cNvPicPr>
            <a:picLocks noGrp="1" noChangeAspect="1" noChangeArrowheads="1"/>
          </p:cNvPicPr>
          <p:nvPr>
            <p:ph sz="quarter" idx="2"/>
          </p:nvPr>
        </p:nvPicPr>
        <p:blipFill>
          <a:blip r:embed="rId3" cstate="print"/>
          <a:srcRect l="4717" r="4717"/>
          <a:stretch>
            <a:fillRect/>
          </a:stretch>
        </p:blipFill>
        <p:spPr>
          <a:xfrm>
            <a:off x="609600" y="1600200"/>
            <a:ext cx="2286000" cy="4497427"/>
          </a:xfrm>
          <a:noFill/>
          <a:ln/>
        </p:spPr>
      </p:pic>
      <p:sp>
        <p:nvSpPr>
          <p:cNvPr id="128008" name="Rectangle 8"/>
          <p:cNvSpPr>
            <a:spLocks noGrp="1" noChangeArrowheads="1"/>
          </p:cNvSpPr>
          <p:nvPr>
            <p:ph sz="quarter" idx="3"/>
          </p:nvPr>
        </p:nvSpPr>
        <p:spPr>
          <a:xfrm>
            <a:off x="5095875" y="3959225"/>
            <a:ext cx="3587750" cy="1982788"/>
          </a:xfrm>
        </p:spPr>
        <p:txBody>
          <a:bodyPr/>
          <a:lstStyle/>
          <a:p>
            <a:endParaRPr lang="en-US" sz="21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36" name="Picture 12" descr="childmeddevices"/>
          <p:cNvPicPr>
            <a:picLocks noChangeAspect="1" noChangeArrowheads="1"/>
          </p:cNvPicPr>
          <p:nvPr/>
        </p:nvPicPr>
        <p:blipFill>
          <a:blip r:embed="rId2" cstate="print"/>
          <a:srcRect/>
          <a:stretch>
            <a:fillRect/>
          </a:stretch>
        </p:blipFill>
        <p:spPr bwMode="auto">
          <a:xfrm>
            <a:off x="2514600" y="0"/>
            <a:ext cx="6629400" cy="68707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209800" y="2514601"/>
            <a:ext cx="3733800" cy="762000"/>
          </a:xfrm>
        </p:spPr>
        <p:txBody>
          <a:bodyPr>
            <a:normAutofit/>
          </a:bodyPr>
          <a:lstStyle/>
          <a:p>
            <a:r>
              <a:rPr lang="en-US" sz="4000" dirty="0">
                <a:solidFill>
                  <a:schemeClr val="accent3">
                    <a:lumMod val="60000"/>
                    <a:lumOff val="40000"/>
                  </a:schemeClr>
                </a:solidFill>
              </a:rPr>
              <a:t>Physical Growth</a:t>
            </a:r>
          </a:p>
        </p:txBody>
      </p:sp>
      <p:sp>
        <p:nvSpPr>
          <p:cNvPr id="19459" name="Rectangle 3"/>
          <p:cNvSpPr>
            <a:spLocks noGrp="1" noChangeArrowheads="1"/>
          </p:cNvSpPr>
          <p:nvPr>
            <p:ph idx="1"/>
          </p:nvPr>
        </p:nvSpPr>
        <p:spPr/>
        <p:txBody>
          <a:bodyPr>
            <a:normAutofit/>
          </a:bodyPr>
          <a:lstStyle/>
          <a:p>
            <a:endParaRPr lang="en-US" sz="2800" dirty="0" smtClean="0"/>
          </a:p>
          <a:p>
            <a:endParaRPr lang="en-US" sz="2800" dirty="0" smtClean="0"/>
          </a:p>
          <a:p>
            <a:endParaRPr lang="en-US" sz="2800" dirty="0" smtClean="0"/>
          </a:p>
          <a:p>
            <a:endParaRPr lang="en-US" sz="2800" dirty="0" smtClean="0"/>
          </a:p>
          <a:p>
            <a:r>
              <a:rPr lang="en-US" sz="2800" dirty="0" smtClean="0"/>
              <a:t>Weight</a:t>
            </a:r>
          </a:p>
          <a:p>
            <a:r>
              <a:rPr lang="en-US" sz="2800" dirty="0" smtClean="0"/>
              <a:t>Height</a:t>
            </a:r>
          </a:p>
          <a:p>
            <a:r>
              <a:rPr lang="en-US" sz="2800" dirty="0" smtClean="0"/>
              <a:t>Skeleton</a:t>
            </a:r>
          </a:p>
          <a:p>
            <a:r>
              <a:rPr lang="en-US" sz="2800" dirty="0" smtClean="0"/>
              <a:t>Teeth</a:t>
            </a:r>
          </a:p>
          <a:p>
            <a:r>
              <a:rPr lang="en-US" sz="2800" dirty="0" smtClean="0"/>
              <a:t>Muscle, Fat, and Skin</a:t>
            </a:r>
          </a:p>
          <a:p>
            <a:r>
              <a:rPr lang="en-US" sz="2800" dirty="0" smtClean="0"/>
              <a:t>Brain and Nervous system</a:t>
            </a:r>
            <a:endParaRPr lang="en-US" sz="2800" dirty="0"/>
          </a:p>
        </p:txBody>
      </p:sp>
      <p:sp>
        <p:nvSpPr>
          <p:cNvPr id="7" name="Text Placeholder 6"/>
          <p:cNvSpPr>
            <a:spLocks noGrp="1"/>
          </p:cNvSpPr>
          <p:nvPr>
            <p:ph type="body" sz="half" idx="2"/>
          </p:nvPr>
        </p:nvSpPr>
        <p:spPr/>
        <p:txBody>
          <a:bodyPr/>
          <a:lstStyle/>
          <a:p>
            <a:endParaRPr lang="en-US"/>
          </a:p>
        </p:txBody>
      </p:sp>
      <p:pic>
        <p:nvPicPr>
          <p:cNvPr id="19460" name="Picture 4" descr="kidsmeasuring"/>
          <p:cNvPicPr>
            <a:picLocks noChangeAspect="1" noChangeArrowheads="1"/>
          </p:cNvPicPr>
          <p:nvPr/>
        </p:nvPicPr>
        <p:blipFill>
          <a:blip r:embed="rId3" cstate="print"/>
          <a:srcRect/>
          <a:stretch>
            <a:fillRect/>
          </a:stretch>
        </p:blipFill>
        <p:spPr bwMode="auto">
          <a:xfrm>
            <a:off x="6146800" y="990600"/>
            <a:ext cx="2616200" cy="457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idx="4294967295"/>
          </p:nvPr>
        </p:nvSpPr>
        <p:spPr>
          <a:xfrm>
            <a:off x="758825" y="228600"/>
            <a:ext cx="8385175" cy="1431925"/>
          </a:xfrm>
        </p:spPr>
        <p:txBody>
          <a:bodyPr>
            <a:normAutofit/>
          </a:bodyPr>
          <a:lstStyle/>
          <a:p>
            <a:pPr algn="ctr"/>
            <a:r>
              <a:rPr lang="en-US" sz="4000" dirty="0" smtClean="0">
                <a:solidFill>
                  <a:srgbClr val="FFC000"/>
                </a:solidFill>
              </a:rPr>
              <a:t>Medication Administration in Children</a:t>
            </a:r>
            <a:endParaRPr lang="en-US" sz="3600" dirty="0">
              <a:solidFill>
                <a:srgbClr val="FFC000"/>
              </a:solidFill>
            </a:endParaRPr>
          </a:p>
        </p:txBody>
      </p:sp>
      <p:sp>
        <p:nvSpPr>
          <p:cNvPr id="131075" name="Rectangle 3"/>
          <p:cNvSpPr>
            <a:spLocks noGrp="1" noChangeArrowheads="1"/>
          </p:cNvSpPr>
          <p:nvPr>
            <p:ph type="body" sz="half" idx="4294967295"/>
          </p:nvPr>
        </p:nvSpPr>
        <p:spPr>
          <a:xfrm>
            <a:off x="3352800" y="1981200"/>
            <a:ext cx="5486400" cy="4191000"/>
          </a:xfrm>
        </p:spPr>
        <p:txBody>
          <a:bodyPr>
            <a:normAutofit/>
          </a:bodyPr>
          <a:lstStyle/>
          <a:p>
            <a:r>
              <a:rPr lang="en-US" dirty="0">
                <a:solidFill>
                  <a:schemeClr val="accent4">
                    <a:lumMod val="75000"/>
                  </a:schemeClr>
                </a:solidFill>
              </a:rPr>
              <a:t>Toddler</a:t>
            </a:r>
          </a:p>
          <a:p>
            <a:pPr lvl="1"/>
            <a:r>
              <a:rPr lang="en-US" dirty="0"/>
              <a:t>Allow to take from cup or spoon</a:t>
            </a:r>
          </a:p>
          <a:p>
            <a:pPr lvl="1"/>
            <a:r>
              <a:rPr lang="en-US" dirty="0"/>
              <a:t>Disguise in small amount of food</a:t>
            </a:r>
          </a:p>
          <a:p>
            <a:pPr lvl="1"/>
            <a:r>
              <a:rPr lang="en-US" dirty="0"/>
              <a:t>Give simple directions:</a:t>
            </a:r>
          </a:p>
          <a:p>
            <a:pPr lvl="2"/>
            <a:r>
              <a:rPr lang="en-US" sz="2800" dirty="0"/>
              <a:t>“Drink this now”</a:t>
            </a:r>
          </a:p>
          <a:p>
            <a:pPr lvl="2"/>
            <a:r>
              <a:rPr lang="en-US" sz="2800" dirty="0"/>
              <a:t>“Open you mouth”</a:t>
            </a:r>
          </a:p>
        </p:txBody>
      </p:sp>
      <p:pic>
        <p:nvPicPr>
          <p:cNvPr id="131077" name="Picture 5" descr="med cup"/>
          <p:cNvPicPr>
            <a:picLocks noChangeAspect="1" noChangeArrowheads="1"/>
          </p:cNvPicPr>
          <p:nvPr/>
        </p:nvPicPr>
        <p:blipFill>
          <a:blip r:embed="rId3" cstate="print"/>
          <a:srcRect l="6171" r="6171"/>
          <a:stretch>
            <a:fillRect/>
          </a:stretch>
        </p:blipFill>
        <p:spPr bwMode="auto">
          <a:xfrm>
            <a:off x="457200" y="1600200"/>
            <a:ext cx="2667000" cy="2133600"/>
          </a:xfrm>
          <a:prstGeom prst="rect">
            <a:avLst/>
          </a:prstGeom>
          <a:noFill/>
        </p:spPr>
      </p:pic>
      <p:pic>
        <p:nvPicPr>
          <p:cNvPr id="131080" name="Picture 8" descr="med spoon2"/>
          <p:cNvPicPr>
            <a:picLocks noChangeAspect="1" noChangeArrowheads="1"/>
          </p:cNvPicPr>
          <p:nvPr/>
        </p:nvPicPr>
        <p:blipFill>
          <a:blip r:embed="rId4" cstate="print"/>
          <a:srcRect l="145" t="728" r="145" b="728"/>
          <a:stretch>
            <a:fillRect/>
          </a:stretch>
        </p:blipFill>
        <p:spPr bwMode="auto">
          <a:xfrm>
            <a:off x="533400" y="4267200"/>
            <a:ext cx="2613025" cy="2338388"/>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228600" y="301625"/>
            <a:ext cx="8455025" cy="993775"/>
          </a:xfrm>
        </p:spPr>
        <p:txBody>
          <a:bodyPr>
            <a:noAutofit/>
          </a:bodyPr>
          <a:lstStyle/>
          <a:p>
            <a:pPr algn="ctr"/>
            <a:r>
              <a:rPr lang="en-US" sz="4000" dirty="0" smtClean="0">
                <a:solidFill>
                  <a:srgbClr val="FFC000"/>
                </a:solidFill>
              </a:rPr>
              <a:t>Medication Administration in Children</a:t>
            </a:r>
            <a:endParaRPr lang="en-US" sz="3600" dirty="0">
              <a:solidFill>
                <a:srgbClr val="FFC000"/>
              </a:solidFill>
            </a:endParaRPr>
          </a:p>
        </p:txBody>
      </p:sp>
      <p:sp>
        <p:nvSpPr>
          <p:cNvPr id="133123" name="Rectangle 3"/>
          <p:cNvSpPr>
            <a:spLocks noGrp="1" noChangeArrowheads="1"/>
          </p:cNvSpPr>
          <p:nvPr>
            <p:ph idx="1"/>
          </p:nvPr>
        </p:nvSpPr>
        <p:spPr>
          <a:xfrm>
            <a:off x="3429000" y="1828800"/>
            <a:ext cx="5715000" cy="4191000"/>
          </a:xfrm>
        </p:spPr>
        <p:txBody>
          <a:bodyPr>
            <a:normAutofit lnSpcReduction="10000"/>
          </a:bodyPr>
          <a:lstStyle/>
          <a:p>
            <a:pPr>
              <a:buFont typeface="Arial" pitchFamily="34" charset="0"/>
              <a:buChar char="•"/>
            </a:pPr>
            <a:r>
              <a:rPr lang="en-US" sz="3600" dirty="0">
                <a:solidFill>
                  <a:schemeClr val="accent4">
                    <a:lumMod val="75000"/>
                  </a:schemeClr>
                </a:solidFill>
              </a:rPr>
              <a:t>School-aged</a:t>
            </a:r>
          </a:p>
          <a:p>
            <a:pPr lvl="1">
              <a:buFont typeface="Arial" pitchFamily="34" charset="0"/>
              <a:buChar char="•"/>
            </a:pPr>
            <a:r>
              <a:rPr lang="en-US" sz="2800" dirty="0"/>
              <a:t>Provide privacy</a:t>
            </a:r>
          </a:p>
          <a:p>
            <a:pPr lvl="1">
              <a:buFont typeface="Arial" pitchFamily="34" charset="0"/>
              <a:buChar char="•"/>
            </a:pPr>
            <a:r>
              <a:rPr lang="en-US" sz="2800" dirty="0"/>
              <a:t>Fears about body mutilation</a:t>
            </a:r>
          </a:p>
          <a:p>
            <a:pPr lvl="1">
              <a:buFont typeface="Arial" pitchFamily="34" charset="0"/>
              <a:buChar char="•"/>
            </a:pPr>
            <a:r>
              <a:rPr lang="en-US" sz="2800" dirty="0"/>
              <a:t>Respect need to regress during hospitalization/illness</a:t>
            </a:r>
          </a:p>
          <a:p>
            <a:pPr lvl="1">
              <a:buFont typeface="Arial" pitchFamily="34" charset="0"/>
              <a:buChar char="•"/>
            </a:pPr>
            <a:r>
              <a:rPr lang="en-US" sz="2800" dirty="0"/>
              <a:t>Involve in meds; Make a poster for times they are due</a:t>
            </a:r>
          </a:p>
          <a:p>
            <a:pPr lvl="1">
              <a:buFont typeface="Arial" pitchFamily="34" charset="0"/>
              <a:buChar char="•"/>
            </a:pPr>
            <a:r>
              <a:rPr lang="en-US" sz="2800" dirty="0"/>
              <a:t>Reinforce that meds should be taken only from nurse or caregiver</a:t>
            </a:r>
          </a:p>
        </p:txBody>
      </p:sp>
      <p:pic>
        <p:nvPicPr>
          <p:cNvPr id="133124" name="Picture 4" descr="child_taking_medicine"/>
          <p:cNvPicPr>
            <a:picLocks noChangeAspect="1" noChangeArrowheads="1"/>
          </p:cNvPicPr>
          <p:nvPr/>
        </p:nvPicPr>
        <p:blipFill>
          <a:blip r:embed="rId3" cstate="print"/>
          <a:srcRect/>
          <a:stretch>
            <a:fillRect/>
          </a:stretch>
        </p:blipFill>
        <p:spPr bwMode="auto">
          <a:xfrm>
            <a:off x="0" y="1524000"/>
            <a:ext cx="2643187" cy="29527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noAutofit/>
          </a:bodyPr>
          <a:lstStyle/>
          <a:p>
            <a:pPr algn="ctr"/>
            <a:r>
              <a:rPr lang="en-US" sz="4000" dirty="0" smtClean="0">
                <a:solidFill>
                  <a:srgbClr val="FFC000"/>
                </a:solidFill>
              </a:rPr>
              <a:t>Medication Administration in Children</a:t>
            </a:r>
            <a:endParaRPr lang="en-US" sz="3600" dirty="0">
              <a:solidFill>
                <a:srgbClr val="FFC000"/>
              </a:solidFill>
            </a:endParaRPr>
          </a:p>
        </p:txBody>
      </p:sp>
      <p:sp>
        <p:nvSpPr>
          <p:cNvPr id="134147" name="Rectangle 3"/>
          <p:cNvSpPr>
            <a:spLocks noGrp="1" noChangeArrowheads="1"/>
          </p:cNvSpPr>
          <p:nvPr>
            <p:ph idx="1"/>
          </p:nvPr>
        </p:nvSpPr>
        <p:spPr/>
        <p:txBody>
          <a:bodyPr>
            <a:normAutofit/>
          </a:bodyPr>
          <a:lstStyle/>
          <a:p>
            <a:pPr>
              <a:buFont typeface="Arial" pitchFamily="34" charset="0"/>
              <a:buChar char="•"/>
            </a:pPr>
            <a:r>
              <a:rPr lang="en-US" sz="3600" dirty="0">
                <a:solidFill>
                  <a:schemeClr val="accent4">
                    <a:lumMod val="75000"/>
                  </a:schemeClr>
                </a:solidFill>
              </a:rPr>
              <a:t>Adolescent</a:t>
            </a:r>
          </a:p>
          <a:p>
            <a:pPr lvl="1">
              <a:buFont typeface="Arial" pitchFamily="34" charset="0"/>
              <a:buChar char="•"/>
            </a:pPr>
            <a:r>
              <a:rPr lang="en-US" sz="2800" dirty="0"/>
              <a:t>Explain why meds are given and how they work</a:t>
            </a:r>
          </a:p>
          <a:p>
            <a:pPr lvl="1">
              <a:buFont typeface="Arial" pitchFamily="34" charset="0"/>
              <a:buChar char="•"/>
            </a:pPr>
            <a:r>
              <a:rPr lang="en-US" sz="2800" dirty="0" smtClean="0"/>
              <a:t>Differentiate </a:t>
            </a:r>
            <a:r>
              <a:rPr lang="en-US" sz="2800" dirty="0"/>
              <a:t>medication taking from drug taking</a:t>
            </a:r>
          </a:p>
          <a:p>
            <a:pPr lvl="1">
              <a:buFont typeface="Arial" pitchFamily="34" charset="0"/>
              <a:buChar char="•"/>
            </a:pPr>
            <a:r>
              <a:rPr lang="en-US" sz="2800" dirty="0"/>
              <a:t>Allow to self medicate</a:t>
            </a:r>
          </a:p>
        </p:txBody>
      </p:sp>
      <p:pic>
        <p:nvPicPr>
          <p:cNvPr id="134148" name="Picture 4" descr="teens1"/>
          <p:cNvPicPr>
            <a:picLocks noChangeAspect="1" noChangeArrowheads="1"/>
          </p:cNvPicPr>
          <p:nvPr/>
        </p:nvPicPr>
        <p:blipFill>
          <a:blip r:embed="rId3" cstate="print"/>
          <a:srcRect/>
          <a:stretch>
            <a:fillRect/>
          </a:stretch>
        </p:blipFill>
        <p:spPr bwMode="auto">
          <a:xfrm>
            <a:off x="304800" y="1143000"/>
            <a:ext cx="2971800" cy="5080000"/>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704088"/>
            <a:ext cx="8229600" cy="819912"/>
          </a:xfrm>
        </p:spPr>
        <p:txBody>
          <a:bodyPr>
            <a:normAutofit/>
          </a:bodyPr>
          <a:lstStyle/>
          <a:p>
            <a:pPr algn="ctr"/>
            <a:r>
              <a:rPr lang="en-US" sz="4000" dirty="0">
                <a:solidFill>
                  <a:srgbClr val="FFC000"/>
                </a:solidFill>
              </a:rPr>
              <a:t>Intramuscular Medications</a:t>
            </a:r>
          </a:p>
        </p:txBody>
      </p:sp>
      <p:sp>
        <p:nvSpPr>
          <p:cNvPr id="135171" name="Rectangle 3"/>
          <p:cNvSpPr>
            <a:spLocks noGrp="1" noChangeArrowheads="1"/>
          </p:cNvSpPr>
          <p:nvPr>
            <p:ph idx="1"/>
          </p:nvPr>
        </p:nvSpPr>
        <p:spPr>
          <a:xfrm>
            <a:off x="2971800" y="1752600"/>
            <a:ext cx="5715000" cy="3810000"/>
          </a:xfrm>
        </p:spPr>
        <p:txBody>
          <a:bodyPr>
            <a:normAutofit/>
          </a:bodyPr>
          <a:lstStyle/>
          <a:p>
            <a:r>
              <a:rPr lang="en-US" sz="3200" dirty="0"/>
              <a:t>Given </a:t>
            </a:r>
            <a:r>
              <a:rPr lang="en-US" sz="3200" dirty="0">
                <a:solidFill>
                  <a:srgbClr val="FF0000"/>
                </a:solidFill>
              </a:rPr>
              <a:t>ONLY</a:t>
            </a:r>
            <a:r>
              <a:rPr lang="en-US" sz="3200" dirty="0"/>
              <a:t> in treatment room</a:t>
            </a:r>
          </a:p>
          <a:p>
            <a:r>
              <a:rPr lang="en-US" sz="3200" dirty="0"/>
              <a:t>Band-aid site</a:t>
            </a:r>
          </a:p>
          <a:p>
            <a:r>
              <a:rPr lang="en-US" sz="3200" dirty="0"/>
              <a:t>Stickers as rewards</a:t>
            </a:r>
          </a:p>
        </p:txBody>
      </p:sp>
      <p:pic>
        <p:nvPicPr>
          <p:cNvPr id="135172" name="Picture 4" descr="bandaid_ecard"/>
          <p:cNvPicPr>
            <a:picLocks noChangeAspect="1" noChangeArrowheads="1"/>
          </p:cNvPicPr>
          <p:nvPr/>
        </p:nvPicPr>
        <p:blipFill>
          <a:blip r:embed="rId3" cstate="print"/>
          <a:srcRect l="8113" t="8888" r="8113" b="17778"/>
          <a:stretch>
            <a:fillRect/>
          </a:stretch>
        </p:blipFill>
        <p:spPr bwMode="auto">
          <a:xfrm>
            <a:off x="0" y="1905000"/>
            <a:ext cx="2895600" cy="3016250"/>
          </a:xfrm>
          <a:prstGeom prst="rect">
            <a:avLst/>
          </a:prstGeom>
          <a:noFill/>
        </p:spPr>
      </p:pic>
      <p:pic>
        <p:nvPicPr>
          <p:cNvPr id="135174" name="Picture 6" descr="stickers"/>
          <p:cNvPicPr>
            <a:picLocks noChangeAspect="1" noChangeArrowheads="1"/>
          </p:cNvPicPr>
          <p:nvPr/>
        </p:nvPicPr>
        <p:blipFill>
          <a:blip r:embed="rId4" cstate="print"/>
          <a:srcRect/>
          <a:stretch>
            <a:fillRect/>
          </a:stretch>
        </p:blipFill>
        <p:spPr bwMode="auto">
          <a:xfrm>
            <a:off x="3886200" y="3810000"/>
            <a:ext cx="4495800" cy="2667000"/>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3124200" y="152400"/>
            <a:ext cx="6019800" cy="944562"/>
          </a:xfrm>
        </p:spPr>
        <p:txBody>
          <a:bodyPr>
            <a:noAutofit/>
          </a:bodyPr>
          <a:lstStyle/>
          <a:p>
            <a:pPr algn="ctr"/>
            <a:r>
              <a:rPr lang="en-US" sz="3200" dirty="0">
                <a:solidFill>
                  <a:srgbClr val="FFC000"/>
                </a:solidFill>
              </a:rPr>
              <a:t>Never underestimate the power of a Band-Aid</a:t>
            </a:r>
          </a:p>
        </p:txBody>
      </p:sp>
      <p:pic>
        <p:nvPicPr>
          <p:cNvPr id="110596" name="Picture 4" descr="band aid"/>
          <p:cNvPicPr>
            <a:picLocks noChangeAspect="1" noChangeArrowheads="1"/>
          </p:cNvPicPr>
          <p:nvPr/>
        </p:nvPicPr>
        <p:blipFill>
          <a:blip r:embed="rId3" cstate="print"/>
          <a:srcRect/>
          <a:stretch>
            <a:fillRect/>
          </a:stretch>
        </p:blipFill>
        <p:spPr bwMode="auto">
          <a:xfrm>
            <a:off x="304800" y="1676400"/>
            <a:ext cx="3733800" cy="3705225"/>
          </a:xfrm>
          <a:prstGeom prst="rect">
            <a:avLst/>
          </a:prstGeom>
          <a:noFill/>
        </p:spPr>
      </p:pic>
      <p:pic>
        <p:nvPicPr>
          <p:cNvPr id="110597" name="Picture 5" descr="band_aid"/>
          <p:cNvPicPr>
            <a:picLocks noChangeAspect="1" noChangeArrowheads="1"/>
          </p:cNvPicPr>
          <p:nvPr/>
        </p:nvPicPr>
        <p:blipFill>
          <a:blip r:embed="rId4" cstate="print"/>
          <a:srcRect/>
          <a:stretch>
            <a:fillRect/>
          </a:stretch>
        </p:blipFill>
        <p:spPr bwMode="auto">
          <a:xfrm>
            <a:off x="5715000" y="1905000"/>
            <a:ext cx="3111500" cy="4368800"/>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1176997"/>
            <a:ext cx="2971800" cy="880404"/>
          </a:xfrm>
        </p:spPr>
        <p:txBody>
          <a:bodyPr>
            <a:noAutofit/>
          </a:bodyPr>
          <a:lstStyle/>
          <a:p>
            <a:r>
              <a:rPr lang="en-US" sz="4400" dirty="0" smtClean="0">
                <a:solidFill>
                  <a:srgbClr val="FFC000"/>
                </a:solidFill>
              </a:rPr>
              <a:t>Ear drops</a:t>
            </a:r>
            <a:endParaRPr lang="en-US" sz="4400" dirty="0">
              <a:solidFill>
                <a:srgbClr val="FFC000"/>
              </a:solidFill>
            </a:endParaRPr>
          </a:p>
        </p:txBody>
      </p:sp>
      <p:pic>
        <p:nvPicPr>
          <p:cNvPr id="6" name="Picture Placeholder 5" descr="childeardrops.bmp"/>
          <p:cNvPicPr>
            <a:picLocks noGrp="1" noChangeAspect="1"/>
          </p:cNvPicPr>
          <p:nvPr>
            <p:ph type="pic" idx="1"/>
          </p:nvPr>
        </p:nvPicPr>
        <p:blipFill>
          <a:blip r:embed="rId3" cstate="print"/>
          <a:srcRect t="1630" b="5130"/>
          <a:stretch>
            <a:fillRect/>
          </a:stretch>
        </p:blipFill>
        <p:spPr>
          <a:xfrm rot="420000">
            <a:off x="3554784" y="1066946"/>
            <a:ext cx="4617720" cy="3073278"/>
          </a:xfrm>
          <a:prstGeom prst="rect">
            <a:avLst/>
          </a:prstGeom>
          <a:ln w="228600" cap="sq" cmpd="thickThin">
            <a:solidFill>
              <a:srgbClr val="000000"/>
            </a:solidFill>
            <a:prstDash val="solid"/>
            <a:miter lim="800000"/>
          </a:ln>
          <a:effectLst>
            <a:innerShdw blurRad="76200">
              <a:srgbClr val="000000"/>
            </a:innerShdw>
          </a:effectLst>
        </p:spPr>
      </p:pic>
      <p:sp>
        <p:nvSpPr>
          <p:cNvPr id="5" name="Text Placeholder 4"/>
          <p:cNvSpPr>
            <a:spLocks noGrp="1"/>
          </p:cNvSpPr>
          <p:nvPr>
            <p:ph type="body" sz="half" idx="2"/>
          </p:nvPr>
        </p:nvSpPr>
        <p:spPr>
          <a:xfrm>
            <a:off x="3581400" y="4876800"/>
            <a:ext cx="5562600" cy="1981200"/>
          </a:xfrm>
        </p:spPr>
        <p:txBody>
          <a:bodyPr>
            <a:normAutofit/>
          </a:bodyPr>
          <a:lstStyle/>
          <a:p>
            <a:r>
              <a:rPr lang="en-US" sz="2800" dirty="0" smtClean="0"/>
              <a:t>Infant and toddler pull </a:t>
            </a:r>
            <a:r>
              <a:rPr lang="en-US" sz="2800" dirty="0" err="1" smtClean="0"/>
              <a:t>pinna</a:t>
            </a:r>
            <a:r>
              <a:rPr lang="en-US" sz="2800" dirty="0" smtClean="0"/>
              <a:t> down and back</a:t>
            </a:r>
          </a:p>
          <a:p>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176997"/>
            <a:ext cx="2895600" cy="1032804"/>
          </a:xfrm>
        </p:spPr>
        <p:txBody>
          <a:bodyPr>
            <a:noAutofit/>
          </a:bodyPr>
          <a:lstStyle/>
          <a:p>
            <a:r>
              <a:rPr lang="en-US" sz="4400" dirty="0" smtClean="0">
                <a:solidFill>
                  <a:srgbClr val="FFC000"/>
                </a:solidFill>
              </a:rPr>
              <a:t>Ear drops</a:t>
            </a:r>
            <a:endParaRPr lang="en-US" sz="4400" dirty="0">
              <a:solidFill>
                <a:srgbClr val="FFC000"/>
              </a:solidFill>
            </a:endParaRPr>
          </a:p>
        </p:txBody>
      </p:sp>
      <p:pic>
        <p:nvPicPr>
          <p:cNvPr id="5" name="Picture Placeholder 4" descr="adulteardrops.bmp"/>
          <p:cNvPicPr>
            <a:picLocks noGrp="1" noChangeAspect="1"/>
          </p:cNvPicPr>
          <p:nvPr>
            <p:ph type="pic" idx="1"/>
          </p:nvPr>
        </p:nvPicPr>
        <p:blipFill>
          <a:blip r:embed="rId2" cstate="print"/>
          <a:srcRect t="9074" b="9074"/>
          <a:stretch>
            <a:fillRect/>
          </a:stretch>
        </p:blipFill>
        <p:spPr>
          <a:xfrm>
            <a:off x="3429000" y="3124200"/>
            <a:ext cx="4572000" cy="3276600"/>
          </a:xfrm>
          <a:prstGeom prst="rect">
            <a:avLst/>
          </a:prstGeom>
          <a:ln w="228600" cap="sq" cmpd="thickThin">
            <a:solidFill>
              <a:srgbClr val="000000"/>
            </a:solidFill>
            <a:prstDash val="solid"/>
            <a:miter lim="800000"/>
          </a:ln>
          <a:effectLst>
            <a:innerShdw blurRad="76200">
              <a:srgbClr val="000000"/>
            </a:innerShdw>
          </a:effectLst>
        </p:spPr>
      </p:pic>
      <p:sp>
        <p:nvSpPr>
          <p:cNvPr id="4" name="Text Placeholder 3"/>
          <p:cNvSpPr>
            <a:spLocks noGrp="1"/>
          </p:cNvSpPr>
          <p:nvPr>
            <p:ph type="body" sz="half" idx="2"/>
          </p:nvPr>
        </p:nvSpPr>
        <p:spPr>
          <a:xfrm>
            <a:off x="4038600" y="685799"/>
            <a:ext cx="4419600" cy="1600201"/>
          </a:xfrm>
        </p:spPr>
        <p:txBody>
          <a:bodyPr/>
          <a:lstStyle/>
          <a:p>
            <a:r>
              <a:rPr lang="en-US" sz="3200" dirty="0" smtClean="0"/>
              <a:t>3 yrs. and up pull up and back</a:t>
            </a:r>
          </a:p>
          <a:p>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457200" y="704088"/>
            <a:ext cx="8229600" cy="819912"/>
          </a:xfrm>
        </p:spPr>
        <p:txBody>
          <a:bodyPr>
            <a:normAutofit/>
          </a:bodyPr>
          <a:lstStyle/>
          <a:p>
            <a:pPr algn="ctr"/>
            <a:r>
              <a:rPr lang="en-US" sz="4000" dirty="0">
                <a:solidFill>
                  <a:srgbClr val="FFC000"/>
                </a:solidFill>
              </a:rPr>
              <a:t>Ear Drops</a:t>
            </a:r>
          </a:p>
        </p:txBody>
      </p:sp>
      <p:sp>
        <p:nvSpPr>
          <p:cNvPr id="136195" name="Rectangle 3"/>
          <p:cNvSpPr>
            <a:spLocks noGrp="1" noChangeArrowheads="1"/>
          </p:cNvSpPr>
          <p:nvPr>
            <p:ph idx="1"/>
          </p:nvPr>
        </p:nvSpPr>
        <p:spPr>
          <a:xfrm>
            <a:off x="3581400" y="1905000"/>
            <a:ext cx="5264150" cy="4495800"/>
          </a:xfrm>
        </p:spPr>
        <p:txBody>
          <a:bodyPr>
            <a:normAutofit/>
          </a:bodyPr>
          <a:lstStyle/>
          <a:p>
            <a:pPr>
              <a:lnSpc>
                <a:spcPct val="90000"/>
              </a:lnSpc>
              <a:buFont typeface="Arial" pitchFamily="34" charset="0"/>
              <a:buChar char="•"/>
            </a:pPr>
            <a:r>
              <a:rPr lang="en-US" sz="3200" dirty="0" smtClean="0"/>
              <a:t>Gently </a:t>
            </a:r>
            <a:r>
              <a:rPr lang="en-US" sz="3200" dirty="0"/>
              <a:t>massage area in front of ear</a:t>
            </a:r>
          </a:p>
          <a:p>
            <a:pPr>
              <a:lnSpc>
                <a:spcPct val="90000"/>
              </a:lnSpc>
              <a:buFont typeface="Arial" pitchFamily="34" charset="0"/>
              <a:buChar char="•"/>
            </a:pPr>
            <a:r>
              <a:rPr lang="en-US" sz="3200" dirty="0"/>
              <a:t>Keep child in position with affected ear up for 5 to 10 minutes after med</a:t>
            </a:r>
          </a:p>
          <a:p>
            <a:pPr>
              <a:lnSpc>
                <a:spcPct val="90000"/>
              </a:lnSpc>
              <a:buFont typeface="Arial" pitchFamily="34" charset="0"/>
              <a:buChar char="•"/>
            </a:pPr>
            <a:r>
              <a:rPr lang="en-US" sz="3200" dirty="0"/>
              <a:t>Apply cotton plug to prevent </a:t>
            </a:r>
            <a:r>
              <a:rPr lang="en-US" sz="3200" dirty="0" smtClean="0"/>
              <a:t>leakage</a:t>
            </a:r>
            <a:endParaRPr lang="en-US" sz="3200"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Autofit/>
          </a:bodyPr>
          <a:lstStyle/>
          <a:p>
            <a:pPr algn="ctr"/>
            <a:r>
              <a:rPr lang="en-US" sz="4000" dirty="0" smtClean="0">
                <a:solidFill>
                  <a:srgbClr val="FFC000"/>
                </a:solidFill>
              </a:rPr>
              <a:t>Communicating with children</a:t>
            </a:r>
            <a:endParaRPr lang="en-US" sz="4000" dirty="0">
              <a:solidFill>
                <a:srgbClr val="FFC000"/>
              </a:solidFill>
            </a:endParaRPr>
          </a:p>
        </p:txBody>
      </p:sp>
      <p:sp>
        <p:nvSpPr>
          <p:cNvPr id="3" name="Content Placeholder 2"/>
          <p:cNvSpPr>
            <a:spLocks noGrp="1"/>
          </p:cNvSpPr>
          <p:nvPr>
            <p:ph idx="1"/>
          </p:nvPr>
        </p:nvSpPr>
        <p:spPr>
          <a:xfrm>
            <a:off x="3124200" y="1524000"/>
            <a:ext cx="5562600" cy="4800600"/>
          </a:xfrm>
        </p:spPr>
        <p:txBody>
          <a:bodyPr>
            <a:normAutofit/>
          </a:bodyPr>
          <a:lstStyle/>
          <a:p>
            <a:r>
              <a:rPr lang="en-US" sz="3200" dirty="0" smtClean="0"/>
              <a:t>Relates for child’s age and developmental level</a:t>
            </a:r>
          </a:p>
          <a:p>
            <a:r>
              <a:rPr lang="en-US" sz="3200" dirty="0" smtClean="0"/>
              <a:t>Get on their level</a:t>
            </a:r>
          </a:p>
          <a:p>
            <a:pPr>
              <a:buNone/>
            </a:pPr>
            <a:endParaRPr lang="en-US" sz="3200" dirty="0" smtClean="0"/>
          </a:p>
        </p:txBody>
      </p:sp>
      <p:pic>
        <p:nvPicPr>
          <p:cNvPr id="4" name="Picture 3" descr="talkdhild.jpg"/>
          <p:cNvPicPr>
            <a:picLocks noChangeAspect="1"/>
          </p:cNvPicPr>
          <p:nvPr/>
        </p:nvPicPr>
        <p:blipFill>
          <a:blip r:embed="rId3" cstate="print"/>
          <a:stretch>
            <a:fillRect/>
          </a:stretch>
        </p:blipFill>
        <p:spPr>
          <a:xfrm>
            <a:off x="304800" y="1524000"/>
            <a:ext cx="2590800" cy="1727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descr="talktoteen.jpg"/>
          <p:cNvPicPr>
            <a:picLocks noChangeAspect="1"/>
          </p:cNvPicPr>
          <p:nvPr/>
        </p:nvPicPr>
        <p:blipFill>
          <a:blip r:embed="rId4" cstate="print"/>
          <a:stretch>
            <a:fillRect/>
          </a:stretch>
        </p:blipFill>
        <p:spPr>
          <a:xfrm>
            <a:off x="762000" y="3962400"/>
            <a:ext cx="3729039" cy="2486026"/>
          </a:xfrm>
          <a:prstGeom prst="round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mdtalkchild.jpg"/>
          <p:cNvPicPr>
            <a:picLocks noChangeAspect="1"/>
          </p:cNvPicPr>
          <p:nvPr/>
        </p:nvPicPr>
        <p:blipFill>
          <a:blip r:embed="rId5" cstate="print"/>
          <a:stretch>
            <a:fillRect/>
          </a:stretch>
        </p:blipFill>
        <p:spPr>
          <a:xfrm>
            <a:off x="5715000" y="3581400"/>
            <a:ext cx="3009900" cy="2387163"/>
          </a:xfrm>
          <a:prstGeom prst="snip2Diag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noAutofit/>
          </a:bodyPr>
          <a:lstStyle/>
          <a:p>
            <a:pPr algn="ctr"/>
            <a:r>
              <a:rPr lang="en-US" sz="4000" dirty="0" smtClean="0">
                <a:solidFill>
                  <a:srgbClr val="FFC000"/>
                </a:solidFill>
              </a:rPr>
              <a:t>Communicating with children</a:t>
            </a:r>
            <a:endParaRPr lang="en-US" sz="3600" dirty="0">
              <a:solidFill>
                <a:srgbClr val="FFC000"/>
              </a:solidFill>
            </a:endParaRPr>
          </a:p>
        </p:txBody>
      </p:sp>
      <p:sp>
        <p:nvSpPr>
          <p:cNvPr id="3" name="Content Placeholder 2"/>
          <p:cNvSpPr>
            <a:spLocks noGrp="1"/>
          </p:cNvSpPr>
          <p:nvPr>
            <p:ph idx="1"/>
          </p:nvPr>
        </p:nvSpPr>
        <p:spPr>
          <a:xfrm>
            <a:off x="3505200" y="1600200"/>
            <a:ext cx="5181600" cy="4724400"/>
          </a:xfrm>
        </p:spPr>
        <p:txBody>
          <a:bodyPr>
            <a:normAutofit lnSpcReduction="10000"/>
          </a:bodyPr>
          <a:lstStyle/>
          <a:p>
            <a:pPr>
              <a:buFont typeface="Arial" pitchFamily="34" charset="0"/>
              <a:buChar char="•"/>
            </a:pPr>
            <a:r>
              <a:rPr lang="en-US" sz="3200" dirty="0" smtClean="0">
                <a:solidFill>
                  <a:schemeClr val="accent4">
                    <a:lumMod val="75000"/>
                  </a:schemeClr>
                </a:solidFill>
              </a:rPr>
              <a:t>Infants</a:t>
            </a:r>
          </a:p>
          <a:p>
            <a:pPr lvl="1">
              <a:buFont typeface="Arial" pitchFamily="34" charset="0"/>
              <a:buChar char="•"/>
            </a:pPr>
            <a:r>
              <a:rPr lang="en-US" sz="2900" dirty="0" smtClean="0"/>
              <a:t>Communicate with crying, body movements, facial expressions, and eye movements</a:t>
            </a:r>
          </a:p>
          <a:p>
            <a:pPr lvl="1">
              <a:buFont typeface="Arial" pitchFamily="34" charset="0"/>
              <a:buChar char="•"/>
            </a:pPr>
            <a:r>
              <a:rPr lang="en-US" sz="2900" dirty="0" smtClean="0"/>
              <a:t>Quickly respond</a:t>
            </a:r>
          </a:p>
          <a:p>
            <a:pPr lvl="1">
              <a:buFont typeface="Arial" pitchFamily="34" charset="0"/>
              <a:buChar char="•"/>
            </a:pPr>
            <a:r>
              <a:rPr lang="en-US" sz="2900" dirty="0" smtClean="0"/>
              <a:t>Say meaningful things</a:t>
            </a:r>
          </a:p>
          <a:p>
            <a:pPr lvl="1">
              <a:buFont typeface="Arial" pitchFamily="34" charset="0"/>
              <a:buChar char="•"/>
            </a:pPr>
            <a:r>
              <a:rPr lang="en-US" sz="2900" dirty="0" smtClean="0"/>
              <a:t>Use sing-sing voice</a:t>
            </a:r>
          </a:p>
          <a:p>
            <a:pPr lvl="1">
              <a:buFont typeface="Arial" pitchFamily="34" charset="0"/>
              <a:buChar char="•"/>
            </a:pPr>
            <a:r>
              <a:rPr lang="en-US" sz="2900" dirty="0" smtClean="0"/>
              <a:t>Face to face</a:t>
            </a:r>
          </a:p>
          <a:p>
            <a:pPr lvl="1">
              <a:buFont typeface="Arial" pitchFamily="34" charset="0"/>
              <a:buChar char="•"/>
            </a:pPr>
            <a:r>
              <a:rPr lang="en-US" sz="2900" dirty="0" smtClean="0"/>
              <a:t>Recognize infant’s unique personality</a:t>
            </a:r>
            <a:endParaRPr lang="en-US" sz="29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a:bodyPr>
          <a:lstStyle/>
          <a:p>
            <a:r>
              <a:rPr lang="en-US" sz="4000" dirty="0">
                <a:solidFill>
                  <a:srgbClr val="FFC000"/>
                </a:solidFill>
              </a:rPr>
              <a:t>Development</a:t>
            </a:r>
          </a:p>
        </p:txBody>
      </p:sp>
      <p:sp>
        <p:nvSpPr>
          <p:cNvPr id="20483" name="Rectangle 3"/>
          <p:cNvSpPr>
            <a:spLocks noGrp="1" noChangeArrowheads="1"/>
          </p:cNvSpPr>
          <p:nvPr>
            <p:ph idx="1"/>
          </p:nvPr>
        </p:nvSpPr>
        <p:spPr/>
        <p:txBody>
          <a:bodyPr>
            <a:normAutofit/>
          </a:bodyPr>
          <a:lstStyle/>
          <a:p>
            <a:r>
              <a:rPr lang="en-US" sz="2800" dirty="0"/>
              <a:t>Psychosocial</a:t>
            </a:r>
          </a:p>
          <a:p>
            <a:r>
              <a:rPr lang="en-US" sz="2800" dirty="0"/>
              <a:t>Cognitive</a:t>
            </a:r>
          </a:p>
          <a:p>
            <a:r>
              <a:rPr lang="en-US" sz="2800" dirty="0"/>
              <a:t>Sexual </a:t>
            </a:r>
          </a:p>
          <a:p>
            <a:r>
              <a:rPr lang="en-US" sz="2800" dirty="0"/>
              <a:t>Moral </a:t>
            </a:r>
          </a:p>
        </p:txBody>
      </p:sp>
      <p:pic>
        <p:nvPicPr>
          <p:cNvPr id="20484" name="Picture 4" descr="children-jump1a"/>
          <p:cNvPicPr>
            <a:picLocks noChangeAspect="1" noChangeArrowheads="1"/>
          </p:cNvPicPr>
          <p:nvPr/>
        </p:nvPicPr>
        <p:blipFill>
          <a:blip r:embed="rId3" cstate="print"/>
          <a:srcRect/>
          <a:stretch>
            <a:fillRect/>
          </a:stretch>
        </p:blipFill>
        <p:spPr bwMode="auto">
          <a:xfrm>
            <a:off x="4038600" y="2895600"/>
            <a:ext cx="4876800" cy="3429000"/>
          </a:xfrm>
          <a:prstGeom prst="dodecagon">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p:spPr>
        <p:txBody>
          <a:bodyPr>
            <a:noAutofit/>
          </a:bodyPr>
          <a:lstStyle/>
          <a:p>
            <a:pPr algn="ctr"/>
            <a:r>
              <a:rPr lang="en-US" sz="4000" dirty="0" smtClean="0">
                <a:solidFill>
                  <a:srgbClr val="FFC000"/>
                </a:solidFill>
              </a:rPr>
              <a:t>Communicating with children</a:t>
            </a:r>
            <a:endParaRPr lang="en-US" sz="3600" dirty="0">
              <a:solidFill>
                <a:srgbClr val="FFC000"/>
              </a:solidFill>
            </a:endParaRPr>
          </a:p>
        </p:txBody>
      </p:sp>
      <p:sp>
        <p:nvSpPr>
          <p:cNvPr id="3" name="Content Placeholder 2"/>
          <p:cNvSpPr>
            <a:spLocks noGrp="1"/>
          </p:cNvSpPr>
          <p:nvPr>
            <p:ph idx="1"/>
          </p:nvPr>
        </p:nvSpPr>
        <p:spPr>
          <a:xfrm>
            <a:off x="3733800" y="1524000"/>
            <a:ext cx="5410200" cy="4949952"/>
          </a:xfrm>
        </p:spPr>
        <p:txBody>
          <a:bodyPr>
            <a:normAutofit fontScale="92500" lnSpcReduction="20000"/>
          </a:bodyPr>
          <a:lstStyle/>
          <a:p>
            <a:pPr>
              <a:buFont typeface="Arial" pitchFamily="34" charset="0"/>
              <a:buChar char="•"/>
            </a:pPr>
            <a:r>
              <a:rPr lang="en-US" sz="3200" dirty="0" smtClean="0">
                <a:solidFill>
                  <a:schemeClr val="accent4">
                    <a:lumMod val="75000"/>
                  </a:schemeClr>
                </a:solidFill>
              </a:rPr>
              <a:t>Toddlers</a:t>
            </a:r>
          </a:p>
          <a:p>
            <a:pPr lvl="1">
              <a:buFont typeface="Arial" pitchFamily="34" charset="0"/>
              <a:buChar char="•"/>
            </a:pPr>
            <a:r>
              <a:rPr lang="en-US" sz="2900" dirty="0" smtClean="0"/>
              <a:t>Communicate with simple words, gestures, grunts, and facial expressions</a:t>
            </a:r>
          </a:p>
          <a:p>
            <a:pPr lvl="1">
              <a:buFont typeface="Arial" pitchFamily="34" charset="0"/>
              <a:buChar char="•"/>
            </a:pPr>
            <a:r>
              <a:rPr lang="en-US" sz="2900" dirty="0" smtClean="0"/>
              <a:t>Expand on their one or two word sentences</a:t>
            </a:r>
          </a:p>
          <a:p>
            <a:pPr lvl="1">
              <a:buFont typeface="Arial" pitchFamily="34" charset="0"/>
              <a:buChar char="•"/>
            </a:pPr>
            <a:r>
              <a:rPr lang="en-US" sz="2900" dirty="0" smtClean="0"/>
              <a:t>Respond to their efforts</a:t>
            </a:r>
          </a:p>
          <a:p>
            <a:pPr lvl="1">
              <a:buFont typeface="Arial" pitchFamily="34" charset="0"/>
              <a:buChar char="•"/>
            </a:pPr>
            <a:r>
              <a:rPr lang="en-US" sz="2900" dirty="0" smtClean="0"/>
              <a:t>Label emotions</a:t>
            </a:r>
          </a:p>
          <a:p>
            <a:pPr lvl="1">
              <a:buFont typeface="Arial" pitchFamily="34" charset="0"/>
              <a:buChar char="•"/>
            </a:pPr>
            <a:r>
              <a:rPr lang="en-US" sz="2900" dirty="0" smtClean="0"/>
              <a:t>Give one direction at a time</a:t>
            </a:r>
          </a:p>
          <a:p>
            <a:pPr lvl="1">
              <a:buFont typeface="Arial" pitchFamily="34" charset="0"/>
              <a:buChar char="•"/>
            </a:pPr>
            <a:r>
              <a:rPr lang="en-US" sz="2900" dirty="0" smtClean="0"/>
              <a:t>Warn of transition</a:t>
            </a:r>
          </a:p>
          <a:p>
            <a:pPr lvl="1">
              <a:buFont typeface="Arial" pitchFamily="34" charset="0"/>
              <a:buChar char="•"/>
            </a:pPr>
            <a:r>
              <a:rPr lang="en-US" sz="2900" dirty="0" smtClean="0"/>
              <a:t>Talk through routines</a:t>
            </a:r>
          </a:p>
          <a:p>
            <a:pPr lvl="1">
              <a:buFont typeface="Arial" pitchFamily="34" charset="0"/>
              <a:buChar char="•"/>
            </a:pPr>
            <a:r>
              <a:rPr lang="en-US" sz="2900" dirty="0" smtClean="0"/>
              <a:t>During playtime, follow their lead</a:t>
            </a:r>
            <a:endParaRPr lang="en-US" sz="2900"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p:spPr>
        <p:txBody>
          <a:bodyPr>
            <a:noAutofit/>
          </a:bodyPr>
          <a:lstStyle/>
          <a:p>
            <a:pPr algn="ctr"/>
            <a:r>
              <a:rPr lang="en-US" sz="4000" dirty="0" smtClean="0">
                <a:solidFill>
                  <a:srgbClr val="FFC000"/>
                </a:solidFill>
              </a:rPr>
              <a:t>Communicating with children</a:t>
            </a:r>
            <a:endParaRPr lang="en-US" sz="3600" dirty="0">
              <a:solidFill>
                <a:srgbClr val="FFC000"/>
              </a:solidFill>
            </a:endParaRPr>
          </a:p>
        </p:txBody>
      </p:sp>
      <p:sp>
        <p:nvSpPr>
          <p:cNvPr id="3" name="Content Placeholder 2"/>
          <p:cNvSpPr>
            <a:spLocks noGrp="1"/>
          </p:cNvSpPr>
          <p:nvPr>
            <p:ph idx="1"/>
          </p:nvPr>
        </p:nvSpPr>
        <p:spPr>
          <a:xfrm>
            <a:off x="3505200" y="1600200"/>
            <a:ext cx="5638800" cy="4873752"/>
          </a:xfrm>
        </p:spPr>
        <p:txBody>
          <a:bodyPr>
            <a:normAutofit lnSpcReduction="10000"/>
          </a:bodyPr>
          <a:lstStyle/>
          <a:p>
            <a:pPr>
              <a:buFont typeface="Arial" pitchFamily="34" charset="0"/>
              <a:buChar char="•"/>
            </a:pPr>
            <a:r>
              <a:rPr lang="en-US" sz="3200" dirty="0" smtClean="0">
                <a:solidFill>
                  <a:schemeClr val="accent4">
                    <a:lumMod val="75000"/>
                  </a:schemeClr>
                </a:solidFill>
              </a:rPr>
              <a:t>Preschoolers</a:t>
            </a:r>
          </a:p>
          <a:p>
            <a:pPr lvl="1">
              <a:buFont typeface="Arial" pitchFamily="34" charset="0"/>
              <a:buChar char="•"/>
            </a:pPr>
            <a:r>
              <a:rPr lang="en-US" sz="2900" dirty="0" smtClean="0"/>
              <a:t>Talk in full sentences</a:t>
            </a:r>
          </a:p>
          <a:p>
            <a:pPr lvl="1">
              <a:buFont typeface="Arial" pitchFamily="34" charset="0"/>
              <a:buChar char="•"/>
            </a:pPr>
            <a:r>
              <a:rPr lang="en-US" sz="2900" dirty="0" smtClean="0"/>
              <a:t>Tell true and imaginary stories</a:t>
            </a:r>
          </a:p>
          <a:p>
            <a:pPr lvl="1">
              <a:buFont typeface="Arial" pitchFamily="34" charset="0"/>
              <a:buChar char="•"/>
            </a:pPr>
            <a:r>
              <a:rPr lang="en-US" sz="2900" dirty="0" smtClean="0"/>
              <a:t>Concrete thinking</a:t>
            </a:r>
          </a:p>
          <a:p>
            <a:pPr lvl="1">
              <a:buFont typeface="Arial" pitchFamily="34" charset="0"/>
              <a:buChar char="•"/>
            </a:pPr>
            <a:r>
              <a:rPr lang="en-US" sz="2900" dirty="0" smtClean="0"/>
              <a:t>Ask open-ended questions; probe for details</a:t>
            </a:r>
          </a:p>
          <a:p>
            <a:pPr lvl="1">
              <a:buFont typeface="Arial" pitchFamily="34" charset="0"/>
              <a:buChar char="•"/>
            </a:pPr>
            <a:r>
              <a:rPr lang="en-US" sz="2900" dirty="0" smtClean="0"/>
              <a:t>Encourage them to talk about feelings</a:t>
            </a:r>
          </a:p>
          <a:p>
            <a:pPr lvl="1">
              <a:buFont typeface="Arial" pitchFamily="34" charset="0"/>
              <a:buChar char="•"/>
            </a:pPr>
            <a:r>
              <a:rPr lang="en-US" sz="2900" dirty="0" smtClean="0"/>
              <a:t>Participate in fantasy play</a:t>
            </a:r>
          </a:p>
          <a:p>
            <a:pPr lvl="1">
              <a:buFont typeface="Arial" pitchFamily="34" charset="0"/>
              <a:buChar char="•"/>
            </a:pPr>
            <a:r>
              <a:rPr lang="en-US" sz="2900" dirty="0" smtClean="0"/>
              <a:t>Allow self talk </a:t>
            </a:r>
          </a:p>
          <a:p>
            <a:pPr lvl="1">
              <a:buFont typeface="Arial" pitchFamily="34" charset="0"/>
              <a:buChar char="•"/>
            </a:pPr>
            <a:endParaRPr lang="en-US" sz="2900" dirty="0">
              <a:solidFill>
                <a:schemeClr val="accent4"/>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noAutofit/>
          </a:bodyPr>
          <a:lstStyle/>
          <a:p>
            <a:pPr algn="ctr"/>
            <a:r>
              <a:rPr lang="en-US" sz="4000" dirty="0" smtClean="0">
                <a:solidFill>
                  <a:srgbClr val="FFC000"/>
                </a:solidFill>
              </a:rPr>
              <a:t>Communicating with children</a:t>
            </a:r>
            <a:endParaRPr lang="en-US" sz="3600" dirty="0">
              <a:solidFill>
                <a:srgbClr val="FFC000"/>
              </a:solidFill>
            </a:endParaRPr>
          </a:p>
        </p:txBody>
      </p:sp>
      <p:sp>
        <p:nvSpPr>
          <p:cNvPr id="3" name="Content Placeholder 2"/>
          <p:cNvSpPr>
            <a:spLocks noGrp="1"/>
          </p:cNvSpPr>
          <p:nvPr>
            <p:ph idx="1"/>
          </p:nvPr>
        </p:nvSpPr>
        <p:spPr>
          <a:xfrm>
            <a:off x="3352800" y="1600200"/>
            <a:ext cx="5791200" cy="4873752"/>
          </a:xfrm>
        </p:spPr>
        <p:txBody>
          <a:bodyPr>
            <a:normAutofit fontScale="92500" lnSpcReduction="10000"/>
          </a:bodyPr>
          <a:lstStyle/>
          <a:p>
            <a:pPr>
              <a:buFont typeface="Arial" pitchFamily="34" charset="0"/>
              <a:buChar char="•"/>
            </a:pPr>
            <a:r>
              <a:rPr lang="en-US" sz="3200" dirty="0" smtClean="0">
                <a:solidFill>
                  <a:schemeClr val="accent4">
                    <a:lumMod val="75000"/>
                  </a:schemeClr>
                </a:solidFill>
              </a:rPr>
              <a:t>School-age</a:t>
            </a:r>
          </a:p>
          <a:p>
            <a:pPr lvl="1">
              <a:buFont typeface="Arial" pitchFamily="34" charset="0"/>
              <a:buChar char="•"/>
            </a:pPr>
            <a:r>
              <a:rPr lang="en-US" sz="2900" dirty="0" smtClean="0"/>
              <a:t>Beginning to understand perspective of others</a:t>
            </a:r>
          </a:p>
          <a:p>
            <a:pPr lvl="1">
              <a:buFont typeface="Arial" pitchFamily="34" charset="0"/>
              <a:buChar char="•"/>
            </a:pPr>
            <a:r>
              <a:rPr lang="en-US" sz="2900" dirty="0" smtClean="0"/>
              <a:t>Can tell stories with vivid detail</a:t>
            </a:r>
          </a:p>
          <a:p>
            <a:pPr lvl="1">
              <a:buFont typeface="Arial" pitchFamily="34" charset="0"/>
              <a:buChar char="•"/>
            </a:pPr>
            <a:r>
              <a:rPr lang="en-US" sz="2900" dirty="0" smtClean="0"/>
              <a:t>Ask many questions</a:t>
            </a:r>
          </a:p>
          <a:p>
            <a:pPr lvl="1">
              <a:buFont typeface="Arial" pitchFamily="34" charset="0"/>
              <a:buChar char="•"/>
            </a:pPr>
            <a:r>
              <a:rPr lang="en-US" sz="2900" dirty="0" smtClean="0"/>
              <a:t>More time with peers</a:t>
            </a:r>
          </a:p>
          <a:p>
            <a:pPr lvl="1">
              <a:buFont typeface="Arial" pitchFamily="34" charset="0"/>
              <a:buChar char="•"/>
            </a:pPr>
            <a:r>
              <a:rPr lang="en-US" sz="2900" dirty="0" smtClean="0"/>
              <a:t>Provide reasons for rules and procedures</a:t>
            </a:r>
          </a:p>
          <a:p>
            <a:pPr lvl="1">
              <a:buFont typeface="Arial" pitchFamily="34" charset="0"/>
              <a:buChar char="•"/>
            </a:pPr>
            <a:r>
              <a:rPr lang="en-US" sz="2900" dirty="0" smtClean="0"/>
              <a:t>Encourage them to talk about what is happening in their life and their feelings</a:t>
            </a:r>
          </a:p>
          <a:p>
            <a:pPr lvl="1">
              <a:buFont typeface="Arial" pitchFamily="34" charset="0"/>
              <a:buChar char="•"/>
            </a:pPr>
            <a:endParaRPr lang="en-US" sz="2900"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Autofit/>
          </a:bodyPr>
          <a:lstStyle/>
          <a:p>
            <a:pPr algn="ctr"/>
            <a:r>
              <a:rPr lang="en-US" sz="4000" dirty="0" smtClean="0">
                <a:solidFill>
                  <a:srgbClr val="FFC000"/>
                </a:solidFill>
              </a:rPr>
              <a:t>Communicating with children</a:t>
            </a:r>
            <a:endParaRPr lang="en-US" sz="3600" dirty="0">
              <a:solidFill>
                <a:srgbClr val="FFC000"/>
              </a:solidFill>
            </a:endParaRPr>
          </a:p>
        </p:txBody>
      </p:sp>
      <p:sp>
        <p:nvSpPr>
          <p:cNvPr id="3" name="Content Placeholder 2"/>
          <p:cNvSpPr>
            <a:spLocks noGrp="1"/>
          </p:cNvSpPr>
          <p:nvPr>
            <p:ph idx="1"/>
          </p:nvPr>
        </p:nvSpPr>
        <p:spPr>
          <a:xfrm>
            <a:off x="3581400" y="1447800"/>
            <a:ext cx="5562600" cy="5026152"/>
          </a:xfrm>
        </p:spPr>
        <p:txBody>
          <a:bodyPr>
            <a:normAutofit fontScale="92500" lnSpcReduction="10000"/>
          </a:bodyPr>
          <a:lstStyle/>
          <a:p>
            <a:pPr>
              <a:buFont typeface="Arial" pitchFamily="34" charset="0"/>
              <a:buChar char="•"/>
            </a:pPr>
            <a:r>
              <a:rPr lang="en-US" sz="3200" dirty="0" smtClean="0">
                <a:solidFill>
                  <a:schemeClr val="accent4">
                    <a:lumMod val="75000"/>
                  </a:schemeClr>
                </a:solidFill>
              </a:rPr>
              <a:t>Adolescent</a:t>
            </a:r>
          </a:p>
          <a:p>
            <a:pPr lvl="1">
              <a:buFont typeface="Arial" pitchFamily="34" charset="0"/>
              <a:buChar char="•"/>
            </a:pPr>
            <a:r>
              <a:rPr lang="en-US" sz="2900" dirty="0" smtClean="0"/>
              <a:t>Egocentric</a:t>
            </a:r>
          </a:p>
          <a:p>
            <a:pPr lvl="1">
              <a:buFont typeface="Arial" pitchFamily="34" charset="0"/>
              <a:buChar char="•"/>
            </a:pPr>
            <a:r>
              <a:rPr lang="en-US" sz="2900" dirty="0" smtClean="0"/>
              <a:t>Trying to understand who they are </a:t>
            </a:r>
          </a:p>
          <a:p>
            <a:pPr lvl="1">
              <a:buFont typeface="Arial" pitchFamily="34" charset="0"/>
              <a:buChar char="•"/>
            </a:pPr>
            <a:r>
              <a:rPr lang="en-US" sz="2900" dirty="0" smtClean="0"/>
              <a:t>Concerned with what others think and feel about them</a:t>
            </a:r>
          </a:p>
          <a:p>
            <a:pPr lvl="1">
              <a:buFont typeface="Arial" pitchFamily="34" charset="0"/>
              <a:buChar char="•"/>
            </a:pPr>
            <a:r>
              <a:rPr lang="en-US" sz="2900" dirty="0" smtClean="0"/>
              <a:t>More negative; more conflict with authority</a:t>
            </a:r>
          </a:p>
          <a:p>
            <a:pPr lvl="1">
              <a:buFont typeface="Arial" pitchFamily="34" charset="0"/>
              <a:buChar char="•"/>
            </a:pPr>
            <a:r>
              <a:rPr lang="en-US" sz="2900" dirty="0" smtClean="0"/>
              <a:t>Be sensitive, responsive, and accepting</a:t>
            </a:r>
          </a:p>
          <a:p>
            <a:pPr lvl="1">
              <a:buFont typeface="Arial" pitchFamily="34" charset="0"/>
              <a:buChar char="•"/>
            </a:pPr>
            <a:r>
              <a:rPr lang="en-US" sz="2900" dirty="0" smtClean="0"/>
              <a:t>Be flexible </a:t>
            </a:r>
          </a:p>
          <a:p>
            <a:pPr lvl="1">
              <a:buFont typeface="Arial" pitchFamily="34" charset="0"/>
              <a:buChar char="•"/>
            </a:pPr>
            <a:r>
              <a:rPr lang="en-US" sz="2900" dirty="0" smtClean="0"/>
              <a:t>Never lie; OK, to say “I don’t know.” </a:t>
            </a:r>
          </a:p>
          <a:p>
            <a:pPr lvl="1">
              <a:buFont typeface="Arial" pitchFamily="34" charset="0"/>
              <a:buChar char="•"/>
            </a:pPr>
            <a:endParaRPr lang="en-US" sz="2900"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8" name="Picture 4" descr="band aid cartoon"/>
          <p:cNvPicPr>
            <a:picLocks noChangeAspect="1" noChangeArrowheads="1"/>
          </p:cNvPicPr>
          <p:nvPr/>
        </p:nvPicPr>
        <p:blipFill>
          <a:blip r:embed="rId3" cstate="print"/>
          <a:srcRect/>
          <a:stretch>
            <a:fillRect/>
          </a:stretch>
        </p:blipFill>
        <p:spPr bwMode="auto">
          <a:xfrm>
            <a:off x="1735138" y="304800"/>
            <a:ext cx="5672137" cy="6248400"/>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2" name="Picture 4" descr="cough"/>
          <p:cNvPicPr>
            <a:picLocks noChangeAspect="1" noChangeArrowheads="1"/>
          </p:cNvPicPr>
          <p:nvPr/>
        </p:nvPicPr>
        <p:blipFill>
          <a:blip r:embed="rId3" cstate="print"/>
          <a:srcRect/>
          <a:stretch>
            <a:fillRect/>
          </a:stretch>
        </p:blipFill>
        <p:spPr bwMode="auto">
          <a:xfrm>
            <a:off x="152400" y="609600"/>
            <a:ext cx="8534400" cy="5699125"/>
          </a:xfrm>
          <a:prstGeom prst="rect">
            <a:avLst/>
          </a:prstGeom>
          <a:noFill/>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6" name="Picture 4" descr="organ"/>
          <p:cNvPicPr>
            <a:picLocks noChangeAspect="1" noChangeArrowheads="1"/>
          </p:cNvPicPr>
          <p:nvPr/>
        </p:nvPicPr>
        <p:blipFill>
          <a:blip r:embed="rId3" cstate="print"/>
          <a:srcRect/>
          <a:stretch>
            <a:fillRect/>
          </a:stretch>
        </p:blipFill>
        <p:spPr bwMode="auto">
          <a:xfrm>
            <a:off x="457200" y="304800"/>
            <a:ext cx="3200400" cy="5359400"/>
          </a:xfrm>
          <a:prstGeom prst="rect">
            <a:avLst/>
          </a:prstGeom>
          <a:noFill/>
        </p:spPr>
      </p:pic>
      <p:pic>
        <p:nvPicPr>
          <p:cNvPr id="115718" name="Picture 6" descr="Organ_1_"/>
          <p:cNvPicPr>
            <a:picLocks noChangeAspect="1" noChangeArrowheads="1"/>
          </p:cNvPicPr>
          <p:nvPr/>
        </p:nvPicPr>
        <p:blipFill>
          <a:blip r:embed="rId4" cstate="print"/>
          <a:srcRect/>
          <a:stretch>
            <a:fillRect/>
          </a:stretch>
        </p:blipFill>
        <p:spPr bwMode="auto">
          <a:xfrm>
            <a:off x="4114800" y="1295400"/>
            <a:ext cx="3843338" cy="5257800"/>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un1.jpg"/>
          <p:cNvPicPr>
            <a:picLocks noChangeAspect="1"/>
          </p:cNvPicPr>
          <p:nvPr/>
        </p:nvPicPr>
        <p:blipFill>
          <a:blip r:embed="rId3" cstate="print"/>
          <a:stretch>
            <a:fillRect/>
          </a:stretch>
        </p:blipFill>
        <p:spPr>
          <a:xfrm>
            <a:off x="922421" y="1295400"/>
            <a:ext cx="7429500" cy="434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a:bodyPr>
          <a:lstStyle/>
          <a:p>
            <a:r>
              <a:rPr lang="en-US" sz="4000" dirty="0">
                <a:solidFill>
                  <a:srgbClr val="FFC000"/>
                </a:solidFill>
              </a:rPr>
              <a:t>Developmental Theories</a:t>
            </a:r>
          </a:p>
        </p:txBody>
      </p:sp>
      <p:sp>
        <p:nvSpPr>
          <p:cNvPr id="21507" name="Rectangle 3"/>
          <p:cNvSpPr>
            <a:spLocks noGrp="1" noChangeArrowheads="1"/>
          </p:cNvSpPr>
          <p:nvPr>
            <p:ph idx="1"/>
          </p:nvPr>
        </p:nvSpPr>
        <p:spPr>
          <a:xfrm>
            <a:off x="3276600" y="1827213"/>
            <a:ext cx="5867400" cy="4114800"/>
          </a:xfrm>
        </p:spPr>
        <p:txBody>
          <a:bodyPr/>
          <a:lstStyle/>
          <a:p>
            <a:r>
              <a:rPr lang="en-US" sz="2800" dirty="0"/>
              <a:t>Psychosocial </a:t>
            </a:r>
            <a:r>
              <a:rPr lang="en-US" sz="2800" dirty="0" smtClean="0"/>
              <a:t>	</a:t>
            </a:r>
            <a:r>
              <a:rPr lang="en-US" sz="2800" dirty="0" smtClean="0">
                <a:solidFill>
                  <a:schemeClr val="accent4">
                    <a:lumMod val="75000"/>
                  </a:schemeClr>
                </a:solidFill>
              </a:rPr>
              <a:t>Erik </a:t>
            </a:r>
            <a:r>
              <a:rPr lang="en-US" sz="2800" dirty="0">
                <a:solidFill>
                  <a:schemeClr val="accent4">
                    <a:lumMod val="75000"/>
                  </a:schemeClr>
                </a:solidFill>
              </a:rPr>
              <a:t>Erikson</a:t>
            </a:r>
          </a:p>
          <a:p>
            <a:r>
              <a:rPr lang="en-US" sz="2800" dirty="0"/>
              <a:t>Cognitive 		</a:t>
            </a:r>
            <a:r>
              <a:rPr lang="en-US" sz="2800" dirty="0" smtClean="0">
                <a:solidFill>
                  <a:schemeClr val="accent4">
                    <a:lumMod val="75000"/>
                  </a:schemeClr>
                </a:solidFill>
              </a:rPr>
              <a:t>Jean </a:t>
            </a:r>
            <a:r>
              <a:rPr lang="en-US" sz="2800" dirty="0">
                <a:solidFill>
                  <a:schemeClr val="accent4">
                    <a:lumMod val="75000"/>
                  </a:schemeClr>
                </a:solidFill>
              </a:rPr>
              <a:t>Piaget</a:t>
            </a:r>
          </a:p>
          <a:p>
            <a:r>
              <a:rPr lang="en-US" sz="2800" dirty="0" smtClean="0"/>
              <a:t>Psychosexual	</a:t>
            </a:r>
            <a:r>
              <a:rPr lang="en-US" sz="2800" dirty="0" smtClean="0">
                <a:solidFill>
                  <a:schemeClr val="accent4">
                    <a:lumMod val="75000"/>
                  </a:schemeClr>
                </a:solidFill>
              </a:rPr>
              <a:t>Sigmund Freud</a:t>
            </a:r>
            <a:endParaRPr lang="en-US" sz="2800" dirty="0">
              <a:solidFill>
                <a:schemeClr val="accent4">
                  <a:lumMod val="75000"/>
                </a:schemeClr>
              </a:solidFill>
            </a:endParaRPr>
          </a:p>
          <a:p>
            <a:r>
              <a:rPr lang="en-US" sz="2800" dirty="0"/>
              <a:t>Moral		</a:t>
            </a:r>
            <a:r>
              <a:rPr lang="en-US" sz="2800" dirty="0" smtClean="0"/>
              <a:t>	</a:t>
            </a:r>
            <a:r>
              <a:rPr lang="en-US" sz="2800" dirty="0" smtClean="0">
                <a:solidFill>
                  <a:schemeClr val="accent4">
                    <a:lumMod val="75000"/>
                  </a:schemeClr>
                </a:solidFill>
              </a:rPr>
              <a:t>Lawrence </a:t>
            </a:r>
            <a:r>
              <a:rPr lang="en-US" sz="2800" dirty="0" err="1">
                <a:solidFill>
                  <a:schemeClr val="accent4">
                    <a:lumMod val="75000"/>
                  </a:schemeClr>
                </a:solidFill>
              </a:rPr>
              <a:t>Kolhberg</a:t>
            </a:r>
            <a:endParaRPr lang="en-US" sz="2800" dirty="0">
              <a:solidFill>
                <a:schemeClr val="accent4">
                  <a:lumMod val="75000"/>
                </a:schemeClr>
              </a:solidFill>
            </a:endParaRPr>
          </a:p>
          <a:p>
            <a:pPr>
              <a:buFont typeface="Wingdings" pitchFamily="2" charset="2"/>
              <a:buNone/>
            </a:pP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Presentermedia.com - sunset - animated">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ermedia.com - sunset - static">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ocean_sunset</Template>
  <TotalTime>1210</TotalTime>
  <Words>6259</Words>
  <Application>Microsoft Office PowerPoint</Application>
  <PresentationFormat>On-screen Show (4:3)</PresentationFormat>
  <Paragraphs>1092</Paragraphs>
  <Slides>87</Slides>
  <Notes>81</Notes>
  <HiddenSlides>0</HiddenSlides>
  <MMClips>0</MMClips>
  <ScaleCrop>false</ScaleCrop>
  <HeadingPairs>
    <vt:vector size="4" baseType="variant">
      <vt:variant>
        <vt:lpstr>Theme</vt:lpstr>
      </vt:variant>
      <vt:variant>
        <vt:i4>2</vt:i4>
      </vt:variant>
      <vt:variant>
        <vt:lpstr>Slide Titles</vt:lpstr>
      </vt:variant>
      <vt:variant>
        <vt:i4>87</vt:i4>
      </vt:variant>
    </vt:vector>
  </HeadingPairs>
  <TitlesOfParts>
    <vt:vector size="89" baseType="lpstr">
      <vt:lpstr>Presentermedia.com - sunset - animated</vt:lpstr>
      <vt:lpstr>Presentermedia.com - sunset - static</vt:lpstr>
      <vt:lpstr>Introduction to pediatric nursing </vt:lpstr>
      <vt:lpstr>Growth and Development</vt:lpstr>
      <vt:lpstr>Terms to Know</vt:lpstr>
      <vt:lpstr>Growth and Development</vt:lpstr>
      <vt:lpstr>Patterns of Growth</vt:lpstr>
      <vt:lpstr>Screening Tools for G &amp; D</vt:lpstr>
      <vt:lpstr>Physical Growth</vt:lpstr>
      <vt:lpstr>Development</vt:lpstr>
      <vt:lpstr>Developmental Theories</vt:lpstr>
      <vt:lpstr>Psychosocial Development   Erik Erikson’s Developmental Tasks</vt:lpstr>
      <vt:lpstr>Cognitive Development Jean Piaget</vt:lpstr>
      <vt:lpstr>Psychosexual Development Sigmund Freud</vt:lpstr>
      <vt:lpstr>Psychosexual Development Sigmund Freud</vt:lpstr>
      <vt:lpstr>Moral Development Lawrence Kohlberg</vt:lpstr>
      <vt:lpstr>Growth and Development</vt:lpstr>
      <vt:lpstr>Culture and the Child</vt:lpstr>
      <vt:lpstr>Culture and the Child</vt:lpstr>
      <vt:lpstr>Culture and the Child</vt:lpstr>
      <vt:lpstr>Slide 19</vt:lpstr>
      <vt:lpstr>Heredity/gender</vt:lpstr>
      <vt:lpstr>Childhood Disorders and ethnicity </vt:lpstr>
      <vt:lpstr>Family dynamics</vt:lpstr>
      <vt:lpstr>Slide 23</vt:lpstr>
      <vt:lpstr>Environment</vt:lpstr>
      <vt:lpstr>Nutrition </vt:lpstr>
      <vt:lpstr>Hospitalization of Infant  and  Child</vt:lpstr>
      <vt:lpstr>Hospitalization of Infant and    Child</vt:lpstr>
      <vt:lpstr>Slide 28</vt:lpstr>
      <vt:lpstr>Slide 29</vt:lpstr>
      <vt:lpstr>Hospitalization of Infant and Child</vt:lpstr>
      <vt:lpstr>Hospitalization of Infant and Child</vt:lpstr>
      <vt:lpstr>Hospitalization of Infant</vt:lpstr>
      <vt:lpstr>Hospitalization of Toddler</vt:lpstr>
      <vt:lpstr>Hospitalization of Toddler</vt:lpstr>
      <vt:lpstr>Slide 35</vt:lpstr>
      <vt:lpstr>Hospitalization of Toddler</vt:lpstr>
      <vt:lpstr>Hospitalization of  Toddler</vt:lpstr>
      <vt:lpstr>Hospitalization of Toddler</vt:lpstr>
      <vt:lpstr>Hospitalization of Toddler</vt:lpstr>
      <vt:lpstr>Hospitalization of Preschool Child </vt:lpstr>
      <vt:lpstr>Hospitalization of School Aged Child</vt:lpstr>
      <vt:lpstr>Hospitalization of Adolescent</vt:lpstr>
      <vt:lpstr>Hospitalization of Adolescent</vt:lpstr>
      <vt:lpstr>Assessing Infant and Child</vt:lpstr>
      <vt:lpstr>Slide 45</vt:lpstr>
      <vt:lpstr>Assessing Infant and Child</vt:lpstr>
      <vt:lpstr>Assessing Infant and Child</vt:lpstr>
      <vt:lpstr>Assessing Infant and Child</vt:lpstr>
      <vt:lpstr>Assessing Infant and Child</vt:lpstr>
      <vt:lpstr>Assessing Infant and Child</vt:lpstr>
      <vt:lpstr>Assessing Infant and Child</vt:lpstr>
      <vt:lpstr>Assessing Infant and Child</vt:lpstr>
      <vt:lpstr>Assessing Infant and Child</vt:lpstr>
      <vt:lpstr>Slide 54</vt:lpstr>
      <vt:lpstr>Assessing Infant and Child</vt:lpstr>
      <vt:lpstr>Slide 56</vt:lpstr>
      <vt:lpstr>Infant Assessment</vt:lpstr>
      <vt:lpstr>Toddler Assessment</vt:lpstr>
      <vt:lpstr>Pre-school Age Assessment</vt:lpstr>
      <vt:lpstr>School Age Assessment</vt:lpstr>
      <vt:lpstr>Adolescent Assessment</vt:lpstr>
      <vt:lpstr>HEADS Interview Instrument</vt:lpstr>
      <vt:lpstr>Pain and Children</vt:lpstr>
      <vt:lpstr>Slide 64</vt:lpstr>
      <vt:lpstr>Pain and Children</vt:lpstr>
      <vt:lpstr>Slide 66</vt:lpstr>
      <vt:lpstr>Medication Administration in Children</vt:lpstr>
      <vt:lpstr>Medication Administration in Children</vt:lpstr>
      <vt:lpstr>Slide 69</vt:lpstr>
      <vt:lpstr>Medication Administration in Children</vt:lpstr>
      <vt:lpstr>Medication Administration in Children</vt:lpstr>
      <vt:lpstr>Medication Administration in Children</vt:lpstr>
      <vt:lpstr>Intramuscular Medications</vt:lpstr>
      <vt:lpstr>Never underestimate the power of a Band-Aid</vt:lpstr>
      <vt:lpstr>Ear drops</vt:lpstr>
      <vt:lpstr>Ear drops</vt:lpstr>
      <vt:lpstr>Ear Drops</vt:lpstr>
      <vt:lpstr>Communicating with children</vt:lpstr>
      <vt:lpstr>Communicating with children</vt:lpstr>
      <vt:lpstr>Communicating with children</vt:lpstr>
      <vt:lpstr>Communicating with children</vt:lpstr>
      <vt:lpstr>Communicating with children</vt:lpstr>
      <vt:lpstr>Communicating with children</vt:lpstr>
      <vt:lpstr>Slide 84</vt:lpstr>
      <vt:lpstr>Slide 85</vt:lpstr>
      <vt:lpstr>Slide 86</vt:lpstr>
      <vt:lpstr>Slide 87</vt:lpstr>
    </vt:vector>
  </TitlesOfParts>
  <Company>Harrisburg Area Community College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pediatric nursing </dc:title>
  <dc:creator>User</dc:creator>
  <cp:lastModifiedBy>User</cp:lastModifiedBy>
  <cp:revision>29</cp:revision>
  <dcterms:created xsi:type="dcterms:W3CDTF">2009-01-08T18:39:13Z</dcterms:created>
  <dcterms:modified xsi:type="dcterms:W3CDTF">2012-05-15T19:41:45Z</dcterms:modified>
</cp:coreProperties>
</file>