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55"/>
  </p:notesMasterIdLst>
  <p:handoutMasterIdLst>
    <p:handoutMasterId r:id="rId156"/>
  </p:handoutMasterIdLst>
  <p:sldIdLst>
    <p:sldId id="256" r:id="rId2"/>
    <p:sldId id="455" r:id="rId3"/>
    <p:sldId id="456" r:id="rId4"/>
    <p:sldId id="611" r:id="rId5"/>
    <p:sldId id="457" r:id="rId6"/>
    <p:sldId id="458" r:id="rId7"/>
    <p:sldId id="459" r:id="rId8"/>
    <p:sldId id="460" r:id="rId9"/>
    <p:sldId id="461" r:id="rId10"/>
    <p:sldId id="462" r:id="rId11"/>
    <p:sldId id="463" r:id="rId12"/>
    <p:sldId id="464" r:id="rId13"/>
    <p:sldId id="465" r:id="rId14"/>
    <p:sldId id="466" r:id="rId15"/>
    <p:sldId id="467" r:id="rId16"/>
    <p:sldId id="468" r:id="rId17"/>
    <p:sldId id="469" r:id="rId18"/>
    <p:sldId id="470" r:id="rId19"/>
    <p:sldId id="471" r:id="rId20"/>
    <p:sldId id="472" r:id="rId21"/>
    <p:sldId id="473" r:id="rId22"/>
    <p:sldId id="474" r:id="rId23"/>
    <p:sldId id="475" r:id="rId24"/>
    <p:sldId id="476" r:id="rId25"/>
    <p:sldId id="477" r:id="rId26"/>
    <p:sldId id="478" r:id="rId27"/>
    <p:sldId id="484" r:id="rId28"/>
    <p:sldId id="485" r:id="rId29"/>
    <p:sldId id="486" r:id="rId30"/>
    <p:sldId id="487" r:id="rId31"/>
    <p:sldId id="488" r:id="rId32"/>
    <p:sldId id="491" r:id="rId33"/>
    <p:sldId id="492" r:id="rId34"/>
    <p:sldId id="506" r:id="rId35"/>
    <p:sldId id="507" r:id="rId36"/>
    <p:sldId id="508" r:id="rId37"/>
    <p:sldId id="509" r:id="rId38"/>
    <p:sldId id="510" r:id="rId39"/>
    <p:sldId id="511" r:id="rId40"/>
    <p:sldId id="512" r:id="rId41"/>
    <p:sldId id="513" r:id="rId42"/>
    <p:sldId id="514" r:id="rId43"/>
    <p:sldId id="515" r:id="rId44"/>
    <p:sldId id="516" r:id="rId45"/>
    <p:sldId id="517" r:id="rId46"/>
    <p:sldId id="518" r:id="rId47"/>
    <p:sldId id="521" r:id="rId48"/>
    <p:sldId id="522" r:id="rId49"/>
    <p:sldId id="526" r:id="rId50"/>
    <p:sldId id="527" r:id="rId51"/>
    <p:sldId id="529" r:id="rId52"/>
    <p:sldId id="550" r:id="rId53"/>
    <p:sldId id="551" r:id="rId54"/>
    <p:sldId id="552" r:id="rId55"/>
    <p:sldId id="553" r:id="rId56"/>
    <p:sldId id="554" r:id="rId57"/>
    <p:sldId id="555" r:id="rId58"/>
    <p:sldId id="556" r:id="rId59"/>
    <p:sldId id="557" r:id="rId60"/>
    <p:sldId id="558" r:id="rId61"/>
    <p:sldId id="559" r:id="rId62"/>
    <p:sldId id="560" r:id="rId63"/>
    <p:sldId id="561" r:id="rId64"/>
    <p:sldId id="562" r:id="rId65"/>
    <p:sldId id="563" r:id="rId66"/>
    <p:sldId id="564" r:id="rId67"/>
    <p:sldId id="565" r:id="rId68"/>
    <p:sldId id="566" r:id="rId69"/>
    <p:sldId id="567" r:id="rId70"/>
    <p:sldId id="568" r:id="rId71"/>
    <p:sldId id="569" r:id="rId72"/>
    <p:sldId id="573" r:id="rId73"/>
    <p:sldId id="574" r:id="rId74"/>
    <p:sldId id="575" r:id="rId75"/>
    <p:sldId id="599" r:id="rId76"/>
    <p:sldId id="600" r:id="rId77"/>
    <p:sldId id="601" r:id="rId78"/>
    <p:sldId id="602" r:id="rId79"/>
    <p:sldId id="603" r:id="rId80"/>
    <p:sldId id="604" r:id="rId81"/>
    <p:sldId id="605" r:id="rId82"/>
    <p:sldId id="606" r:id="rId83"/>
    <p:sldId id="607" r:id="rId84"/>
    <p:sldId id="608" r:id="rId85"/>
    <p:sldId id="609" r:id="rId86"/>
    <p:sldId id="610" r:id="rId87"/>
    <p:sldId id="328" r:id="rId88"/>
    <p:sldId id="332" r:id="rId89"/>
    <p:sldId id="333" r:id="rId90"/>
    <p:sldId id="334" r:id="rId91"/>
    <p:sldId id="335" r:id="rId92"/>
    <p:sldId id="337" r:id="rId93"/>
    <p:sldId id="338" r:id="rId94"/>
    <p:sldId id="339" r:id="rId95"/>
    <p:sldId id="340" r:id="rId96"/>
    <p:sldId id="341" r:id="rId97"/>
    <p:sldId id="342" r:id="rId98"/>
    <p:sldId id="426" r:id="rId99"/>
    <p:sldId id="427" r:id="rId100"/>
    <p:sldId id="329" r:id="rId101"/>
    <p:sldId id="330" r:id="rId102"/>
    <p:sldId id="343" r:id="rId103"/>
    <p:sldId id="344" r:id="rId104"/>
    <p:sldId id="351" r:id="rId105"/>
    <p:sldId id="346" r:id="rId106"/>
    <p:sldId id="348" r:id="rId107"/>
    <p:sldId id="352" r:id="rId108"/>
    <p:sldId id="353" r:id="rId109"/>
    <p:sldId id="354" r:id="rId110"/>
    <p:sldId id="356" r:id="rId111"/>
    <p:sldId id="355" r:id="rId112"/>
    <p:sldId id="358" r:id="rId113"/>
    <p:sldId id="360" r:id="rId114"/>
    <p:sldId id="361" r:id="rId115"/>
    <p:sldId id="362" r:id="rId116"/>
    <p:sldId id="363" r:id="rId117"/>
    <p:sldId id="365" r:id="rId118"/>
    <p:sldId id="364" r:id="rId119"/>
    <p:sldId id="366" r:id="rId120"/>
    <p:sldId id="367" r:id="rId121"/>
    <p:sldId id="380" r:id="rId122"/>
    <p:sldId id="385" r:id="rId123"/>
    <p:sldId id="381" r:id="rId124"/>
    <p:sldId id="387" r:id="rId125"/>
    <p:sldId id="388" r:id="rId126"/>
    <p:sldId id="389" r:id="rId127"/>
    <p:sldId id="391" r:id="rId128"/>
    <p:sldId id="394" r:id="rId129"/>
    <p:sldId id="395" r:id="rId130"/>
    <p:sldId id="405" r:id="rId131"/>
    <p:sldId id="397" r:id="rId132"/>
    <p:sldId id="401" r:id="rId133"/>
    <p:sldId id="429" r:id="rId134"/>
    <p:sldId id="390" r:id="rId135"/>
    <p:sldId id="402" r:id="rId136"/>
    <p:sldId id="403" r:id="rId137"/>
    <p:sldId id="392" r:id="rId138"/>
    <p:sldId id="404" r:id="rId139"/>
    <p:sldId id="406" r:id="rId140"/>
    <p:sldId id="407" r:id="rId141"/>
    <p:sldId id="408" r:id="rId142"/>
    <p:sldId id="409" r:id="rId143"/>
    <p:sldId id="368" r:id="rId144"/>
    <p:sldId id="369" r:id="rId145"/>
    <p:sldId id="370" r:id="rId146"/>
    <p:sldId id="371" r:id="rId147"/>
    <p:sldId id="372" r:id="rId148"/>
    <p:sldId id="373" r:id="rId149"/>
    <p:sldId id="375" r:id="rId150"/>
    <p:sldId id="377" r:id="rId151"/>
    <p:sldId id="378" r:id="rId152"/>
    <p:sldId id="379" r:id="rId153"/>
    <p:sldId id="430" r:id="rId154"/>
  </p:sldIdLst>
  <p:sldSz cx="9144000" cy="6858000" type="screen4x3"/>
  <p:notesSz cx="6954838" cy="9240838"/>
  <p:defaultTextStyle>
    <a:defPPr>
      <a:defRPr lang="en-US"/>
    </a:defPPr>
    <a:lvl1pPr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1pPr>
    <a:lvl2pPr marL="411163" indent="4603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2pPr>
    <a:lvl3pPr marL="823913" indent="9048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3pPr>
    <a:lvl4pPr marL="1236663" indent="13493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4pPr>
    <a:lvl5pPr marL="1649413" indent="17938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7F1"/>
    <a:srgbClr val="FFE1EE"/>
    <a:srgbClr val="FFFFFF"/>
    <a:srgbClr val="3366CC"/>
    <a:srgbClr val="336699"/>
    <a:srgbClr val="006699"/>
    <a:srgbClr val="3399FF"/>
    <a:srgbClr val="33CCFF"/>
    <a:srgbClr val="003366"/>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18" autoAdjust="0"/>
    <p:restoredTop sz="81045" autoAdjust="0"/>
  </p:normalViewPr>
  <p:slideViewPr>
    <p:cSldViewPr>
      <p:cViewPr varScale="1">
        <p:scale>
          <a:sx n="90" d="100"/>
          <a:sy n="90" d="100"/>
        </p:scale>
        <p:origin x="-142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1963"/>
          </a:xfrm>
          <a:prstGeom prst="rect">
            <a:avLst/>
          </a:prstGeom>
        </p:spPr>
        <p:txBody>
          <a:bodyPr vert="horz" lIns="91440" tIns="45720" rIns="91440" bIns="45720" rtlCol="0"/>
          <a:lstStyle>
            <a:lvl1pPr algn="r">
              <a:defRPr sz="1200"/>
            </a:lvl1pPr>
          </a:lstStyle>
          <a:p>
            <a:fld id="{EE324CE8-B9CF-4FF2-AF31-F7E1829674BD}" type="datetimeFigureOut">
              <a:rPr lang="en-US" smtClean="0"/>
              <a:pPr/>
              <a:t>8/16/2012</a:t>
            </a:fld>
            <a:endParaRPr lang="en-US"/>
          </a:p>
        </p:txBody>
      </p:sp>
      <p:sp>
        <p:nvSpPr>
          <p:cNvPr id="4" name="Footer Placeholder 3"/>
          <p:cNvSpPr>
            <a:spLocks noGrp="1"/>
          </p:cNvSpPr>
          <p:nvPr>
            <p:ph type="ftr" sz="quarter" idx="2"/>
          </p:nvPr>
        </p:nvSpPr>
        <p:spPr>
          <a:xfrm>
            <a:off x="0" y="8777288"/>
            <a:ext cx="3013075"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lIns="91440" tIns="45720" rIns="91440" bIns="45720" rtlCol="0" anchor="b"/>
          <a:lstStyle>
            <a:lvl1pPr algn="r">
              <a:defRPr sz="1200"/>
            </a:lvl1pPr>
          </a:lstStyle>
          <a:p>
            <a:fld id="{C57376E5-2D97-460D-89CB-7A93CE2FAD7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27B33D97-7650-43CC-AE66-9A82D953929C}" type="datetimeFigureOut">
              <a:rPr lang="en-US" smtClean="0"/>
              <a:pPr/>
              <a:t>8/16/2012</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65C869BF-3649-4A66-9C0C-9B62296A53C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www.pennstatehershey.org/healthinfo/hie/1/000982.htm"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00D846B-3BFA-47C8-8142-57136FD2DC4F}" type="slidenum">
              <a:rPr lang="en-US" smtClean="0"/>
              <a:pPr/>
              <a:t>3</a:t>
            </a:fld>
            <a:endParaRPr lang="en-US" smtClean="0"/>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Cleft = fissure or elongated opening</a:t>
            </a:r>
          </a:p>
          <a:p>
            <a:pPr eaLnBrk="1" hangingPunct="1">
              <a:spcBef>
                <a:spcPct val="0"/>
              </a:spcBef>
            </a:pPr>
            <a:r>
              <a:rPr lang="en-US" smtClean="0"/>
              <a:t>Cleft lip or palate is one of most common congenital anomalies of newborn</a:t>
            </a:r>
          </a:p>
          <a:p>
            <a:pPr eaLnBrk="1" hangingPunct="1">
              <a:spcBef>
                <a:spcPct val="0"/>
              </a:spcBef>
            </a:pPr>
            <a:r>
              <a:rPr lang="en-US" smtClean="0"/>
              <a:t>Any type of cleft interferes with normal anatomic structure of lip, nose, and muscles of palate</a:t>
            </a:r>
          </a:p>
          <a:p>
            <a:pPr eaLnBrk="1" hangingPunct="1">
              <a:spcBef>
                <a:spcPct val="0"/>
              </a:spcBef>
            </a:pPr>
            <a:r>
              <a:rPr lang="en-US" smtClean="0"/>
              <a:t>Degree of malformation depends on type, placement and severity of cleft</a:t>
            </a:r>
          </a:p>
          <a:p>
            <a:pPr eaLnBrk="1" hangingPunct="1">
              <a:spcBef>
                <a:spcPct val="0"/>
              </a:spcBef>
            </a:pPr>
            <a:r>
              <a:rPr lang="en-US" smtClean="0"/>
              <a:t>Family history = genetics</a:t>
            </a:r>
          </a:p>
          <a:p>
            <a:pPr eaLnBrk="1" hangingPunct="1">
              <a:spcBef>
                <a:spcPct val="0"/>
              </a:spcBef>
            </a:pPr>
            <a:r>
              <a:rPr lang="en-US" smtClean="0"/>
              <a:t>Environmental causes = parental causes (age, alcohol ingestion, drugs like Dilantin and valium, diet deficient in folic acid)</a:t>
            </a:r>
          </a:p>
          <a:p>
            <a:pPr eaLnBrk="1" hangingPunct="1">
              <a:spcBef>
                <a:spcPct val="0"/>
              </a:spcBef>
            </a:pPr>
            <a:r>
              <a:rPr lang="en-US" smtClean="0"/>
              <a:t>Some cases see only on manifestation however most = BOTH</a:t>
            </a:r>
          </a:p>
          <a:p>
            <a:pPr eaLnBrk="1" hangingPunct="1">
              <a:spcBef>
                <a:spcPct val="0"/>
              </a:spcBef>
            </a:pPr>
            <a:r>
              <a:rPr lang="en-US" smtClean="0"/>
              <a:t>Genetic or environmental cause</a:t>
            </a:r>
          </a:p>
          <a:p>
            <a:pPr eaLnBrk="1" hangingPunct="1">
              <a:spcBef>
                <a:spcPct val="0"/>
              </a:spcBef>
            </a:pPr>
            <a:r>
              <a:rPr lang="en-US" smtClean="0"/>
              <a:t>Should be intact by 10</a:t>
            </a:r>
            <a:r>
              <a:rPr lang="en-US" baseline="30000" smtClean="0"/>
              <a:t>th</a:t>
            </a:r>
            <a:r>
              <a:rPr lang="en-US" smtClean="0"/>
              <a:t> week of gestation</a:t>
            </a:r>
          </a:p>
          <a:p>
            <a:pPr eaLnBrk="1" hangingPunct="1">
              <a:spcBef>
                <a:spcPct val="0"/>
              </a:spcBef>
            </a:pPr>
            <a:r>
              <a:rPr lang="en-US" smtClean="0"/>
              <a:t>Incidence 1:1000 cleft lip and 1:25,000 cleft palate</a:t>
            </a:r>
          </a:p>
          <a:p>
            <a:pPr eaLnBrk="1" hangingPunct="1">
              <a:spcBef>
                <a:spcPct val="0"/>
              </a:spcBef>
            </a:pPr>
            <a:r>
              <a:rPr lang="en-US" smtClean="0"/>
              <a:t>50% of time cleft lip accompanies cleft palate</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C8ED273-6118-4809-85D8-02DA7DF68DAA}" type="slidenum">
              <a:rPr lang="en-US" smtClean="0"/>
              <a:pPr/>
              <a:t>13</a:t>
            </a:fld>
            <a:endParaRPr lang="en-US" smtClean="0"/>
          </a:p>
        </p:txBody>
      </p:sp>
      <p:sp>
        <p:nvSpPr>
          <p:cNvPr id="208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8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Polyhydramnios- associated with congenital anomALIES THAT INTERFER WITH SWOLLOWING (</a:t>
            </a:r>
            <a:r>
              <a:rPr lang="en-US" smtClean="0"/>
              <a:t>amniotic fluid is normally swollowed bythe fetus is unablre to reach the GI tract to be absorbed and excreted by the kidneys. </a:t>
            </a:r>
            <a:endParaRPr lang="en-US" b="1" smtClean="0"/>
          </a:p>
          <a:p>
            <a:pPr eaLnBrk="1" hangingPunct="1">
              <a:spcBef>
                <a:spcPct val="0"/>
              </a:spcBef>
            </a:pPr>
            <a:endParaRPr lang="en-US" smtClean="0"/>
          </a:p>
          <a:p>
            <a:pPr eaLnBrk="1" hangingPunct="1">
              <a:spcBef>
                <a:spcPct val="0"/>
              </a:spcBef>
            </a:pPr>
            <a:r>
              <a:rPr lang="en-US" smtClean="0"/>
              <a:t>Esophagus fails to form to the stomach; usually ends in a pouch</a:t>
            </a:r>
          </a:p>
          <a:p>
            <a:pPr eaLnBrk="1" hangingPunct="1">
              <a:spcBef>
                <a:spcPct val="0"/>
              </a:spcBef>
            </a:pPr>
            <a:r>
              <a:rPr lang="en-US" smtClean="0"/>
              <a:t>86% OF CASES IS ONE WHICH THE PROXIMAL ESOPHAGEAL SEGMENT TERMINATES IN A BLIND POUCH AND THE DISTAL END IS CONNECTEED TO THE TRACHEA OR PRIMARY BRONCHUS BY A SHORT FISTULA ( abnormal tube like passage from a normal cavity or tube to a free surface or another cavity ) AT THE TRACHEAL BIFURCATION</a:t>
            </a:r>
          </a:p>
          <a:p>
            <a:pPr eaLnBrk="1" hangingPunct="1">
              <a:spcBef>
                <a:spcPct val="0"/>
              </a:spcBef>
            </a:pPr>
            <a:r>
              <a:rPr lang="en-US" smtClean="0"/>
              <a:t>Distal segment of esophagus may connect to trachea via a fistula</a:t>
            </a:r>
          </a:p>
          <a:p>
            <a:pPr eaLnBrk="1" hangingPunct="1">
              <a:spcBef>
                <a:spcPct val="0"/>
              </a:spcBef>
            </a:pPr>
            <a:r>
              <a:rPr lang="en-US" smtClean="0"/>
              <a:t>Aspiration is main threat; also malnutrition</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B80AF2FE-9295-4FED-BD9C-800FDF895629}" type="slidenum">
              <a:rPr lang="en-US"/>
              <a:pPr/>
              <a:t>114</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defTabSz="925464">
              <a:defRPr/>
            </a:pPr>
            <a:r>
              <a:rPr lang="en-US" dirty="0" smtClean="0"/>
              <a:t>Immediate intervention necessary to prevent serious brain insult</a:t>
            </a:r>
          </a:p>
          <a:p>
            <a:pPr defTabSz="925464">
              <a:defRPr/>
            </a:pPr>
            <a:r>
              <a:rPr lang="en-US" dirty="0" smtClean="0"/>
              <a:t>Progressive neuro status decline </a:t>
            </a:r>
            <a:r>
              <a:rPr lang="en-US" sz="1100" dirty="0" smtClean="0"/>
              <a:t>with eventual respiratory arrest</a:t>
            </a:r>
          </a:p>
          <a:p>
            <a:pPr eaLnBrk="1" hangingPunct="1"/>
            <a:r>
              <a:rPr lang="en-US" dirty="0" smtClean="0"/>
              <a:t>Progress to coma and death</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2AD4B8F4-1318-4065-8254-A1DC9AABA32B}" type="slidenum">
              <a:rPr lang="en-US"/>
              <a:pPr/>
              <a:t>115</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US" smtClean="0"/>
              <a:t>Low BS can cause seizures so monitor carefully</a:t>
            </a:r>
          </a:p>
          <a:p>
            <a:pPr eaLnBrk="1" hangingPunct="1"/>
            <a:r>
              <a:rPr lang="en-US" smtClean="0"/>
              <a:t>Great improvement if detected early and treatment started</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most in extremely</a:t>
            </a:r>
            <a:r>
              <a:rPr lang="en-US" baseline="0" dirty="0" smtClean="0"/>
              <a:t> active </a:t>
            </a:r>
            <a:r>
              <a:rPr lang="en-US" dirty="0" smtClean="0"/>
              <a:t>teens </a:t>
            </a:r>
          </a:p>
          <a:p>
            <a:r>
              <a:rPr lang="en-US" dirty="0" smtClean="0"/>
              <a:t>Poor</a:t>
            </a:r>
            <a:r>
              <a:rPr lang="en-US" baseline="0" dirty="0" smtClean="0"/>
              <a:t> nutrition and lack of rest make them more susceptible</a:t>
            </a:r>
          </a:p>
          <a:p>
            <a:pPr defTabSz="925464">
              <a:defRPr/>
            </a:pPr>
            <a:r>
              <a:rPr lang="en-US" baseline="0" dirty="0" smtClean="0"/>
              <a:t>Have highly close and intense relationships</a:t>
            </a:r>
          </a:p>
          <a:p>
            <a:pPr defTabSz="925464">
              <a:defRPr/>
            </a:pPr>
            <a:r>
              <a:rPr lang="en-US" dirty="0" smtClean="0"/>
              <a:t>Called “kissing disease”</a:t>
            </a:r>
          </a:p>
          <a:p>
            <a:r>
              <a:rPr lang="en-US" dirty="0" smtClean="0"/>
              <a:t>May lead to </a:t>
            </a:r>
            <a:r>
              <a:rPr lang="en-US" dirty="0" err="1" smtClean="0"/>
              <a:t>spleenomeglia</a:t>
            </a:r>
            <a:r>
              <a:rPr lang="en-US" dirty="0" smtClean="0"/>
              <a:t>,</a:t>
            </a:r>
            <a:r>
              <a:rPr lang="en-US" baseline="0" dirty="0" smtClean="0"/>
              <a:t> if not treated.</a:t>
            </a:r>
          </a:p>
          <a:p>
            <a:r>
              <a:rPr lang="en-US" baseline="0" dirty="0" smtClean="0"/>
              <a:t>Enlarged spleen may rupture; leading to hemorrhage </a:t>
            </a:r>
            <a:endParaRPr lang="en-US" dirty="0"/>
          </a:p>
        </p:txBody>
      </p:sp>
      <p:sp>
        <p:nvSpPr>
          <p:cNvPr id="4" name="Slide Number Placeholder 3"/>
          <p:cNvSpPr>
            <a:spLocks noGrp="1"/>
          </p:cNvSpPr>
          <p:nvPr>
            <p:ph type="sldNum" sz="quarter" idx="10"/>
          </p:nvPr>
        </p:nvSpPr>
        <p:spPr/>
        <p:txBody>
          <a:bodyPr/>
          <a:lstStyle/>
          <a:p>
            <a:fld id="{65C869BF-3649-4A66-9C0C-9B62296A53C1}" type="slidenum">
              <a:rPr lang="en-US" smtClean="0"/>
              <a:pPr/>
              <a:t>116</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Nurse</a:t>
            </a:r>
            <a:r>
              <a:rPr lang="en-US" baseline="0" dirty="0" smtClean="0"/>
              <a:t> responsibility to help keep child up to date on immunizations</a:t>
            </a:r>
          </a:p>
          <a:p>
            <a:r>
              <a:rPr lang="en-US" dirty="0" smtClean="0"/>
              <a:t>Vaccines have</a:t>
            </a:r>
            <a:r>
              <a:rPr lang="en-US" baseline="0" dirty="0" smtClean="0"/>
              <a:t> been so successful that occasional adverse effects are greatly publicized</a:t>
            </a:r>
          </a:p>
          <a:p>
            <a:r>
              <a:rPr lang="en-US" baseline="0" dirty="0" smtClean="0"/>
              <a:t>These reports and misinformation have lead to a growing anti-vaccine sentiment in our nation</a:t>
            </a:r>
          </a:p>
          <a:p>
            <a:r>
              <a:rPr lang="en-US" baseline="0" dirty="0" smtClean="0"/>
              <a:t>More parents are refusing to have children immunized or are delaying immunizations</a:t>
            </a:r>
          </a:p>
          <a:p>
            <a:r>
              <a:rPr lang="en-US" baseline="0" dirty="0" smtClean="0"/>
              <a:t>Last year had the highest incidence of measles in more than a decade</a:t>
            </a:r>
          </a:p>
          <a:p>
            <a:r>
              <a:rPr lang="en-US" baseline="0" dirty="0" smtClean="0"/>
              <a:t>Parents feel that that they are unnecessary because risk for disease is low = true, but it is getting higher with more kids not immunized; diseases still prevalent in other parts of the world and international travel can bring dx back to US; measles epidemic in 2005 half of cases linked to one person who traveled to Europe and can </a:t>
            </a:r>
            <a:r>
              <a:rPr lang="en-US" baseline="0" smtClean="0"/>
              <a:t>back infected. </a:t>
            </a:r>
            <a:endParaRPr lang="en-US" baseline="0" dirty="0" smtClean="0"/>
          </a:p>
          <a:p>
            <a:r>
              <a:rPr lang="en-US" baseline="0" dirty="0" smtClean="0"/>
              <a:t>Health risks have gotten media attention</a:t>
            </a:r>
          </a:p>
          <a:p>
            <a:r>
              <a:rPr lang="en-US" baseline="0" dirty="0" smtClean="0"/>
              <a:t>Link btw. MMR and autism </a:t>
            </a:r>
          </a:p>
          <a:p>
            <a:r>
              <a:rPr lang="en-US" baseline="0" dirty="0" smtClean="0"/>
              <a:t>1998 study of 12 children (sample too small and some children had autism before receiving MMR) 10 of 13 authors have retracted their interpretation. Large better studies since have not supported this connection. </a:t>
            </a:r>
            <a:endParaRPr lang="en-US" dirty="0"/>
          </a:p>
        </p:txBody>
      </p:sp>
      <p:sp>
        <p:nvSpPr>
          <p:cNvPr id="4" name="Slide Number Placeholder 3"/>
          <p:cNvSpPr>
            <a:spLocks noGrp="1"/>
          </p:cNvSpPr>
          <p:nvPr>
            <p:ph type="sldNum" sz="quarter" idx="10"/>
          </p:nvPr>
        </p:nvSpPr>
        <p:spPr/>
        <p:txBody>
          <a:bodyPr/>
          <a:lstStyle/>
          <a:p>
            <a:fld id="{65C869BF-3649-4A66-9C0C-9B62296A53C1}" type="slidenum">
              <a:rPr lang="en-US" smtClean="0"/>
              <a:pPr/>
              <a:t>119</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AB1F7-4FEC-48FD-BBE5-7F6129F20781}" type="slidenum">
              <a:rPr lang="en-US"/>
              <a:pPr/>
              <a:t>121</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dirty="0" smtClean="0"/>
              <a:t>Important </a:t>
            </a:r>
            <a:r>
              <a:rPr lang="en-US" dirty="0"/>
              <a:t>to educate parents to </a:t>
            </a:r>
            <a:r>
              <a:rPr lang="en-US" dirty="0" smtClean="0"/>
              <a:t>prevent</a:t>
            </a:r>
          </a:p>
          <a:p>
            <a:r>
              <a:rPr lang="en-US" dirty="0" smtClean="0"/>
              <a:t>	If ingestion occurs</a:t>
            </a:r>
            <a:r>
              <a:rPr lang="en-US" baseline="0" dirty="0" smtClean="0"/>
              <a:t>; f</a:t>
            </a:r>
            <a:r>
              <a:rPr lang="en-US" dirty="0" smtClean="0"/>
              <a:t>irst</a:t>
            </a:r>
            <a:r>
              <a:rPr lang="en-US" baseline="0" dirty="0" smtClean="0"/>
              <a:t> step is to call poison control center 1-800-222-1222</a:t>
            </a:r>
            <a:endParaRPr lang="en-US" dirty="0"/>
          </a:p>
          <a:p>
            <a:r>
              <a:rPr lang="en-US" dirty="0"/>
              <a:t>Will ask what, when, how much, and child’s weight and age</a:t>
            </a:r>
          </a:p>
          <a:p>
            <a:r>
              <a:rPr lang="en-US" dirty="0"/>
              <a:t>Removal and/or treatment of poison depends on type of poison</a:t>
            </a:r>
          </a:p>
          <a:p>
            <a:r>
              <a:rPr lang="en-US" dirty="0"/>
              <a:t>Increased risk of occurring again if happens once</a:t>
            </a:r>
          </a:p>
          <a:p>
            <a:r>
              <a:rPr lang="en-US" dirty="0"/>
              <a:t>Teach parents to call poison control or EMS </a:t>
            </a:r>
          </a:p>
          <a:p>
            <a:r>
              <a:rPr lang="en-US" dirty="0"/>
              <a:t>They need to ID poison and determine amount ingested</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81600-2321-4F60-A4BE-3B09A0EAC967}" type="slidenum">
              <a:rPr lang="en-US"/>
              <a:pPr/>
              <a:t>122</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a:t>Most common S&amp;S</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89790-3A33-4E68-842C-C8099FA2019C}" type="slidenum">
              <a:rPr lang="en-US"/>
              <a:pPr/>
              <a:t>123</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dirty="0"/>
              <a:t>These are options for treatment</a:t>
            </a:r>
          </a:p>
          <a:p>
            <a:r>
              <a:rPr lang="en-US" dirty="0"/>
              <a:t>Choice depends on type of substance ingested and time from ingestion</a:t>
            </a:r>
          </a:p>
          <a:p>
            <a:r>
              <a:rPr lang="en-US" dirty="0"/>
              <a:t>Activated charcoal is odorless, tasteless, black powder give to absorb poison in stomach; may cause vomiting and aspiration; works best if given within 1 hour of </a:t>
            </a:r>
            <a:r>
              <a:rPr lang="en-US" dirty="0" smtClean="0"/>
              <a:t>ingestion</a:t>
            </a:r>
            <a:endParaRPr lang="en-US" dirty="0"/>
          </a:p>
          <a:p>
            <a:r>
              <a:rPr lang="en-US" dirty="0"/>
              <a:t>Gastric lavage = suctioning of poison with NG or OG tube; has little or no effect in reducing absorption (most recent lit review)</a:t>
            </a:r>
          </a:p>
          <a:p>
            <a:r>
              <a:rPr lang="en-US" dirty="0"/>
              <a:t>Cathartics = stimulate evacuation of bowel to remove poison and/or activated charcoal; WHY NOT? Risk of dehydration and electrolyte imbalance</a:t>
            </a:r>
          </a:p>
          <a:p>
            <a:r>
              <a:rPr lang="en-US" dirty="0"/>
              <a:t>No longer recommended to use ipecac syrup for home </a:t>
            </a:r>
            <a:r>
              <a:rPr lang="en-US" dirty="0" smtClean="0"/>
              <a:t>use; lack of clinical</a:t>
            </a:r>
            <a:r>
              <a:rPr lang="en-US" baseline="0" dirty="0" smtClean="0"/>
              <a:t> effectiveness and high association with adverse effects</a:t>
            </a:r>
            <a:endParaRPr lang="en-US" dirty="0"/>
          </a:p>
          <a:p>
            <a:r>
              <a:rPr lang="en-US" dirty="0"/>
              <a:t>Antidotes = counteract action of poison (</a:t>
            </a:r>
            <a:r>
              <a:rPr lang="en-US" dirty="0" err="1"/>
              <a:t>Mucomyst</a:t>
            </a:r>
            <a:r>
              <a:rPr lang="en-US" dirty="0"/>
              <a:t> = Tylenol; Narcan = opioids)</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853E223C-10C9-402F-AA1D-C79C44FCB741}" type="slidenum">
              <a:rPr lang="en-US"/>
              <a:pPr/>
              <a:t>124</a:t>
            </a:fld>
            <a:endParaRPr lang="en-US"/>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r>
              <a:rPr lang="en-US" dirty="0" smtClean="0"/>
              <a:t>Most victims btw 3 months and 3 years</a:t>
            </a:r>
          </a:p>
          <a:p>
            <a:pPr eaLnBrk="1" hangingPunct="1"/>
            <a:r>
              <a:rPr lang="en-US" dirty="0" smtClean="0"/>
              <a:t>But remember children of all ages are subject to abuses</a:t>
            </a:r>
          </a:p>
          <a:p>
            <a:pPr eaLnBrk="1" hangingPunct="1"/>
            <a:r>
              <a:rPr lang="en-US" dirty="0" smtClean="0"/>
              <a:t>Children who are different = premature, hyperactive, CP, MR, unwanted pregnancy, boy vs. girl</a:t>
            </a:r>
          </a:p>
          <a:p>
            <a:pPr eaLnBrk="1" hangingPunct="1"/>
            <a:r>
              <a:rPr lang="en-US" dirty="0" smtClean="0"/>
              <a:t>There are also situational events that increase risk = unemployment, illness in family, residential changes, separation, divorce, constant stress and sorrow</a:t>
            </a:r>
          </a:p>
          <a:p>
            <a:pPr eaLnBrk="1" hangingPunct="1"/>
            <a:r>
              <a:rPr lang="en-US" dirty="0" smtClean="0"/>
              <a:t>50 times more likely to occur</a:t>
            </a:r>
            <a:r>
              <a:rPr lang="en-US" baseline="0" dirty="0" smtClean="0"/>
              <a:t> if child lives with an unrelated adult</a:t>
            </a:r>
            <a:endParaRPr lang="en-US" dirty="0" smtClean="0"/>
          </a:p>
          <a:p>
            <a:pPr eaLnBrk="1" hangingPunct="1"/>
            <a:r>
              <a:rPr lang="en-US" dirty="0" smtClean="0"/>
              <a:t>If there is substance abuse in home, child is at increased risk for abuse</a:t>
            </a:r>
          </a:p>
          <a:p>
            <a:pPr eaLnBrk="1" hangingPunct="1"/>
            <a:r>
              <a:rPr lang="en-US" dirty="0" smtClean="0"/>
              <a:t>	3 X’s more likely to experience abuse</a:t>
            </a:r>
          </a:p>
          <a:p>
            <a:pPr eaLnBrk="1" hangingPunct="1"/>
            <a:r>
              <a:rPr lang="en-US" dirty="0" smtClean="0"/>
              <a:t>	4 X’s more likely to experience neglect</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774E862E-64C1-4200-B4B7-B296362F0876}" type="slidenum">
              <a:rPr lang="en-US"/>
              <a:pPr/>
              <a:t>127</a:t>
            </a:fld>
            <a:endParaRPr lang="en-US"/>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r>
              <a:rPr lang="en-US" dirty="0" smtClean="0"/>
              <a:t>Story</a:t>
            </a:r>
          </a:p>
          <a:p>
            <a:pPr eaLnBrk="1" hangingPunct="1"/>
            <a:r>
              <a:rPr lang="en-US" dirty="0" smtClean="0"/>
              <a:t>In Solomon Islands in south Pacific villagers build homes in trees.</a:t>
            </a:r>
          </a:p>
          <a:p>
            <a:pPr eaLnBrk="1" hangingPunct="1"/>
            <a:r>
              <a:rPr lang="en-US" dirty="0" smtClean="0"/>
              <a:t>If a tree is too tall for building and needs to be cut down they call a woodsman</a:t>
            </a:r>
          </a:p>
          <a:p>
            <a:pPr eaLnBrk="1" hangingPunct="1"/>
            <a:r>
              <a:rPr lang="en-US" dirty="0" smtClean="0"/>
              <a:t>Woodsman comes and screams at tree in a loud voice until tree dies</a:t>
            </a:r>
          </a:p>
          <a:p>
            <a:pPr eaLnBrk="1" hangingPunct="1"/>
            <a:r>
              <a:rPr lang="en-US" dirty="0" smtClean="0"/>
              <a:t>According to people who have been there, this works</a:t>
            </a:r>
          </a:p>
          <a:p>
            <a:pPr eaLnBrk="1" hangingPunct="1"/>
            <a:r>
              <a:rPr lang="en-US" dirty="0" smtClean="0"/>
              <a:t>When asked, villagers say that screaming kills the tree’s spirit</a:t>
            </a:r>
          </a:p>
          <a:p>
            <a:pPr eaLnBrk="1" hangingPunct="1"/>
            <a:r>
              <a:rPr lang="en-US" dirty="0" smtClean="0"/>
              <a:t>Now I don’t know about trees, but I do children and the same is true</a:t>
            </a:r>
          </a:p>
          <a:p>
            <a:pPr eaLnBrk="1" hangingPunct="1"/>
            <a:r>
              <a:rPr lang="en-US" dirty="0" smtClean="0"/>
              <a:t>“Sticks and stones may break my bones, but words will break my heart and my spirit</a:t>
            </a:r>
          </a:p>
          <a:p>
            <a:pPr eaLnBrk="1" hangingPunct="1"/>
            <a:r>
              <a:rPr lang="en-US" dirty="0" smtClean="0"/>
              <a:t>Especially cruel words from a parent!!!!</a:t>
            </a:r>
          </a:p>
          <a:p>
            <a:pPr eaLnBrk="1" hangingPunct="1"/>
            <a:r>
              <a:rPr lang="en-US" dirty="0" smtClean="0"/>
              <a:t>You are stupid, you moron, I don’t know why I ever had children, you are the reason I have no life</a:t>
            </a:r>
          </a:p>
          <a:p>
            <a:pPr eaLnBrk="1" hangingPunct="1"/>
            <a:r>
              <a:rPr lang="en-US" dirty="0" smtClean="0"/>
              <a:t>(Demeaning, shaming, threatening, blaming, intimidating, unfairly critical, or sarcastic)</a:t>
            </a:r>
          </a:p>
          <a:p>
            <a:pPr eaLnBrk="1" hangingPunct="1"/>
            <a:endParaRPr lang="en-US" dirty="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CDDB4B41-7C3D-4C6A-BF45-E8A3715FDBEB}" type="slidenum">
              <a:rPr lang="en-US"/>
              <a:pPr/>
              <a:t>128</a:t>
            </a:fld>
            <a:endParaRPr lang="en-US"/>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r>
              <a:rPr lang="en-US" dirty="0" smtClean="0"/>
              <a:t>Role play parent yelling at a child</a:t>
            </a:r>
          </a:p>
          <a:p>
            <a:pPr eaLnBrk="1" hangingPunct="1"/>
            <a:r>
              <a:rPr lang="en-US" dirty="0" smtClean="0"/>
              <a:t>Have one student sit while other stands over them and yells at them</a:t>
            </a:r>
          </a:p>
          <a:p>
            <a:pPr eaLnBrk="1" hangingPunct="1"/>
            <a:r>
              <a:rPr lang="en-US" dirty="0" smtClean="0"/>
              <a:t>Ask student who was child to describe how they felt</a:t>
            </a:r>
          </a:p>
          <a:p>
            <a:pPr eaLnBrk="1" hangingPunct="1"/>
            <a:r>
              <a:rPr lang="en-US" dirty="0" smtClean="0"/>
              <a:t>This is what it feels like to be small and helpless, made to feel ashamed and intimidated</a:t>
            </a:r>
          </a:p>
          <a:p>
            <a:pPr eaLnBrk="1" hangingPunct="1"/>
            <a:r>
              <a:rPr lang="en-US" dirty="0" smtClean="0"/>
              <a:t>The 1995 movie </a:t>
            </a:r>
            <a:r>
              <a:rPr lang="en-US" i="1" dirty="0" smtClean="0"/>
              <a:t>The Little Princess</a:t>
            </a:r>
            <a:r>
              <a:rPr lang="en-US" dirty="0" smtClean="0"/>
              <a:t> has a great scene that demonstrates this. Miss Minchin is demeaning and shaming Sara and Sara begins to asserts herself. As she does the cinematography is brilliant. Sara becomes larger as Miss Minchin becomes smaller.</a:t>
            </a:r>
          </a:p>
          <a:p>
            <a:pPr eaLnBrk="1" hangingPunct="1"/>
            <a:r>
              <a:rPr lang="en-US" dirty="0" smtClean="0"/>
              <a:t>Remember children should be seen, heard, and believed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p:spPr>
      </p:sp>
      <p:sp>
        <p:nvSpPr>
          <p:cNvPr id="2099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Discuss each type</a:t>
            </a:r>
          </a:p>
          <a:p>
            <a:pPr>
              <a:spcBef>
                <a:spcPct val="0"/>
              </a:spcBef>
            </a:pPr>
            <a:r>
              <a:rPr lang="en-US" smtClean="0"/>
              <a:t>Fistula may be distal or pro</a:t>
            </a:r>
          </a:p>
          <a:p>
            <a:pPr>
              <a:spcBef>
                <a:spcPct val="0"/>
              </a:spcBef>
            </a:pPr>
            <a:endParaRPr lang="en-US" smtClean="0"/>
          </a:p>
          <a:p>
            <a:pPr>
              <a:spcBef>
                <a:spcPct val="0"/>
              </a:spcBef>
            </a:pPr>
            <a:r>
              <a:rPr lang="en-US" smtClean="0"/>
              <a:t>Consists of a blind esophageal pouch with a fistula between the trachea andthe distal esophagus,which is estimatedto occur 84 percent of the time .The fistula often entersthe trachea close to the carina. </a:t>
            </a:r>
          </a:p>
          <a:p>
            <a:pPr>
              <a:spcBef>
                <a:spcPct val="0"/>
              </a:spcBef>
            </a:pPr>
            <a:endParaRPr lang="en-US" smtClean="0"/>
          </a:p>
          <a:p>
            <a:pPr>
              <a:spcBef>
                <a:spcPct val="0"/>
              </a:spcBef>
            </a:pPr>
            <a:r>
              <a:rPr lang="en-US" smtClean="0"/>
              <a:t>second most common anomaly is pure atresia without tracheoesophageal fistula. This condition is usually associated with an underdeveloped distal esophageal remnant, making surgical repair more cumbersome.</a:t>
            </a:r>
          </a:p>
          <a:p>
            <a:pPr>
              <a:spcBef>
                <a:spcPct val="0"/>
              </a:spcBef>
            </a:pPr>
            <a:endParaRPr lang="en-US" smtClean="0"/>
          </a:p>
          <a:p>
            <a:pPr>
              <a:spcBef>
                <a:spcPct val="0"/>
              </a:spcBef>
            </a:pPr>
            <a:r>
              <a:rPr lang="en-US" smtClean="0"/>
              <a:t>Third  most common variationi s the H-type fistula, which consists of a tracheoesophageal fistula without esophageal atresia. This aberration is more difficult to diagnose clinically. If the fistula is long and oblique, the symptoms may be minimal ,and the condition may not be identified for many years. </a:t>
            </a:r>
          </a:p>
          <a:p>
            <a:pPr>
              <a:spcBef>
                <a:spcPct val="0"/>
              </a:spcBef>
            </a:pPr>
            <a:endParaRPr lang="en-US" smtClean="0"/>
          </a:p>
        </p:txBody>
      </p:sp>
      <p:sp>
        <p:nvSpPr>
          <p:cNvPr id="209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400593-1591-41A6-8C20-8FA33F3822EC}" type="slidenum">
              <a:rPr lang="en-US" smtClean="0"/>
              <a:pPr/>
              <a:t>14</a:t>
            </a:fld>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5CA3CA9C-C3E3-44AD-83CE-DF12FEEA4555}" type="slidenum">
              <a:rPr lang="en-US"/>
              <a:pPr/>
              <a:t>129</a:t>
            </a:fld>
            <a:endParaRPr lang="en-US"/>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r>
              <a:rPr lang="en-US" dirty="0" smtClean="0"/>
              <a:t>Always suspect if injuries cannot be explained or if history does not match physical findings</a:t>
            </a:r>
          </a:p>
          <a:p>
            <a:pPr eaLnBrk="1" hangingPunct="1"/>
            <a:r>
              <a:rPr lang="en-US" dirty="0" smtClean="0"/>
              <a:t>KID IN ER WITH HEAD INJURY</a:t>
            </a:r>
          </a:p>
          <a:p>
            <a:pPr eaLnBrk="1" hangingPunct="1"/>
            <a:r>
              <a:rPr lang="en-US" dirty="0" smtClean="0"/>
              <a:t>Any bruises shaped like a recognizable object = spatula, cord, brush, belt, hand</a:t>
            </a:r>
          </a:p>
          <a:p>
            <a:pPr eaLnBrk="1" hangingPunct="1"/>
            <a:r>
              <a:rPr lang="en-US" dirty="0" smtClean="0"/>
              <a:t>Burn with pattern = cigarette, radiator</a:t>
            </a:r>
          </a:p>
          <a:p>
            <a:pPr eaLnBrk="1" hangingPunct="1"/>
            <a:r>
              <a:rPr lang="en-US" dirty="0" smtClean="0"/>
              <a:t>Unlikely explanation from parent; stories are inconsistent</a:t>
            </a:r>
          </a:p>
          <a:p>
            <a:pPr eaLnBrk="1" hangingPunct="1"/>
            <a:r>
              <a:rPr lang="en-US" dirty="0" smtClean="0"/>
              <a:t>Any delay in seeking care or injuries described as self inflicted or caused by a sibling</a:t>
            </a:r>
          </a:p>
          <a:p>
            <a:pPr eaLnBrk="1" hangingPunct="1"/>
            <a:r>
              <a:rPr lang="en-US" dirty="0" smtClean="0"/>
              <a:t>Limited ROM</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E7C83BD6-6B44-4F49-A400-BCBB3F1C7D6E}" type="slidenum">
              <a:rPr lang="en-US"/>
              <a:pPr/>
              <a:t>130</a:t>
            </a:fld>
            <a:endParaRPr lang="en-US"/>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p:spPr>
        <p:txBody>
          <a:bodyPr/>
          <a:lstStyle/>
          <a:p>
            <a:pPr eaLnBrk="1" hangingPunct="1"/>
            <a:r>
              <a:rPr lang="en-US" smtClean="0"/>
              <a:t>These are the keys to an accurate history and the way you rule in or out abuse.</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FF8F82E9-FA09-4651-99DF-AB65B1D062A2}" type="slidenum">
              <a:rPr lang="en-US"/>
              <a:pPr/>
              <a:t>131</a:t>
            </a:fld>
            <a:endParaRPr lang="en-US"/>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r>
              <a:rPr lang="en-US" dirty="0" smtClean="0"/>
              <a:t>Extreme form of physical abuse</a:t>
            </a:r>
          </a:p>
          <a:p>
            <a:pPr eaLnBrk="1" hangingPunct="1"/>
            <a:r>
              <a:rPr lang="en-US" dirty="0" smtClean="0"/>
              <a:t>Usually &lt; 12 months of age</a:t>
            </a:r>
          </a:p>
          <a:p>
            <a:pPr eaLnBrk="1" hangingPunct="1"/>
            <a:r>
              <a:rPr lang="en-US" dirty="0" smtClean="0"/>
              <a:t>Retinal hemorrhage is conclusive evidence in absence of good explanation (severe auto accident, fall from several stories onto a hard surface)</a:t>
            </a:r>
          </a:p>
          <a:p>
            <a:pPr eaLnBrk="1" hangingPunct="1"/>
            <a:r>
              <a:rPr lang="en-US" dirty="0" smtClean="0"/>
              <a:t>Subdural or subarachnoid hematoma from shearing of blood vessels</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2371A057-A36F-40E8-84EA-A5BF497FEAF1}" type="slidenum">
              <a:rPr lang="en-US"/>
              <a:pPr/>
              <a:t>132</a:t>
            </a:fld>
            <a:endParaRPr lang="en-US"/>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pPr eaLnBrk="1" hangingPunct="1"/>
            <a:r>
              <a:rPr lang="en-US" sz="1000" dirty="0" smtClean="0"/>
              <a:t>Now we move into another realm</a:t>
            </a:r>
          </a:p>
          <a:p>
            <a:pPr eaLnBrk="1" hangingPunct="1"/>
            <a:r>
              <a:rPr lang="en-US" sz="1000" dirty="0" smtClean="0"/>
              <a:t>Sexual abuse is defined as exploitive sexual act or acts imposed on a child who lacks emotional, cognitive, and maturational development to deal with the actions</a:t>
            </a:r>
          </a:p>
          <a:p>
            <a:pPr eaLnBrk="1" hangingPunct="1"/>
            <a:r>
              <a:rPr lang="en-US" sz="1000" dirty="0" smtClean="0"/>
              <a:t>Incest = power imbalance in family, children fear authority. Are isolated from community</a:t>
            </a:r>
          </a:p>
          <a:p>
            <a:pPr eaLnBrk="1" hangingPunct="1"/>
            <a:r>
              <a:rPr lang="en-US" sz="1000" dirty="0" smtClean="0"/>
              <a:t>Denial exists = blurred inappropriate boundaries (KID IN CLINIC WHO’S STEPFATHER WAS TWEAKING HER NIPPPLE BUDS)</a:t>
            </a:r>
          </a:p>
          <a:p>
            <a:pPr eaLnBrk="1" hangingPunct="1"/>
            <a:r>
              <a:rPr lang="en-US" sz="1000" dirty="0" smtClean="0"/>
              <a:t>Only experienced members of a child abuse team should do vaginal exams</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Any child with GC, Chlamydia, etc. ….. SUSPECT</a:t>
            </a:r>
          </a:p>
          <a:p>
            <a:pPr eaLnBrk="1" hangingPunct="1"/>
            <a:r>
              <a:rPr lang="en-US" dirty="0" smtClean="0"/>
              <a:t>4 year old boy in Emily F’s daycare who talked about oral sex</a:t>
            </a:r>
          </a:p>
          <a:p>
            <a:pPr eaLnBrk="1" hangingPunct="1"/>
            <a:r>
              <a:rPr lang="en-US" dirty="0" smtClean="0"/>
              <a:t>Some questions that can be asked during routine physical well child check-up that can open door to sexual abuse issues.</a:t>
            </a:r>
          </a:p>
          <a:p>
            <a:pPr eaLnBrk="1" hangingPunct="1"/>
            <a:r>
              <a:rPr lang="en-US" dirty="0" smtClean="0"/>
              <a:t>	How are beds arranged?</a:t>
            </a:r>
          </a:p>
          <a:p>
            <a:pPr eaLnBrk="1" hangingPunct="1"/>
            <a:r>
              <a:rPr lang="en-US" dirty="0" smtClean="0"/>
              <a:t>	Who do children sleep with?</a:t>
            </a:r>
          </a:p>
          <a:p>
            <a:pPr eaLnBrk="1" hangingPunct="1"/>
            <a:r>
              <a:rPr lang="en-US" dirty="0" smtClean="0"/>
              <a:t>	Who bathes children, do they keep door open or closed?</a:t>
            </a:r>
          </a:p>
          <a:p>
            <a:pPr eaLnBrk="1" hangingPunct="1"/>
            <a:r>
              <a:rPr lang="en-US" dirty="0" smtClean="0"/>
              <a:t>	Bedroom doors open or closed at night?</a:t>
            </a:r>
          </a:p>
          <a:p>
            <a:pPr eaLnBrk="1" hangingPunct="1"/>
            <a:r>
              <a:rPr lang="en-US" dirty="0" smtClean="0"/>
              <a:t>	Does either parent have trouble sleeping at night?</a:t>
            </a:r>
          </a:p>
          <a:p>
            <a:pPr eaLnBrk="1" hangingPunct="1"/>
            <a:r>
              <a:rPr lang="en-US" dirty="0" smtClean="0"/>
              <a:t>	What do they do while they are awake?</a:t>
            </a:r>
          </a:p>
          <a:p>
            <a:pPr eaLnBrk="1" hangingPunct="1"/>
            <a:r>
              <a:rPr lang="en-US" dirty="0" smtClean="0"/>
              <a:t>	Has anyone ever touched you in a way that made you feel uncomfortable?</a:t>
            </a:r>
          </a:p>
          <a:p>
            <a:pPr eaLnBrk="1" hangingPunct="1"/>
            <a:r>
              <a:rPr lang="en-US" dirty="0" smtClean="0"/>
              <a:t>	Has anyone ever touched you in a way you did not like?</a:t>
            </a:r>
            <a:endParaRPr lang="en-US" dirty="0"/>
          </a:p>
        </p:txBody>
      </p:sp>
      <p:sp>
        <p:nvSpPr>
          <p:cNvPr id="4" name="Slide Number Placeholder 3"/>
          <p:cNvSpPr>
            <a:spLocks noGrp="1"/>
          </p:cNvSpPr>
          <p:nvPr>
            <p:ph type="sldNum" sz="quarter" idx="10"/>
          </p:nvPr>
        </p:nvSpPr>
        <p:spPr/>
        <p:txBody>
          <a:bodyPr/>
          <a:lstStyle/>
          <a:p>
            <a:fld id="{65C869BF-3649-4A66-9C0C-9B62296A53C1}" type="slidenum">
              <a:rPr lang="en-US" smtClean="0"/>
              <a:pPr/>
              <a:t>133</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eaLnBrk="1" hangingPunct="1"/>
            <a:r>
              <a:rPr lang="en-US" sz="2400" b="1" dirty="0" smtClean="0">
                <a:solidFill>
                  <a:srgbClr val="FFFF00"/>
                </a:solidFill>
              </a:rPr>
              <a:t>Physical Neglect</a:t>
            </a:r>
            <a:r>
              <a:rPr lang="en-US" sz="2400" b="1" dirty="0" smtClean="0"/>
              <a:t>:</a:t>
            </a:r>
            <a:r>
              <a:rPr lang="en-US" sz="2400" dirty="0" smtClean="0"/>
              <a:t> not providing adequate food, clothing, medical care, supervision, may include abandonment</a:t>
            </a:r>
          </a:p>
          <a:p>
            <a:pPr lvl="0" eaLnBrk="1" hangingPunct="1"/>
            <a:r>
              <a:rPr lang="en-US" sz="2400" b="1" dirty="0" smtClean="0">
                <a:solidFill>
                  <a:srgbClr val="FFFF00"/>
                </a:solidFill>
              </a:rPr>
              <a:t>Educational Neglect</a:t>
            </a:r>
            <a:r>
              <a:rPr lang="en-US" sz="2400" b="1" dirty="0" smtClean="0"/>
              <a:t>: </a:t>
            </a:r>
            <a:r>
              <a:rPr lang="en-US" sz="2400" dirty="0" smtClean="0"/>
              <a:t>failure to provide appropriate schooling, such as special education needs and allowing excessive absences</a:t>
            </a:r>
          </a:p>
          <a:p>
            <a:pPr lvl="0" eaLnBrk="1" hangingPunct="1"/>
            <a:r>
              <a:rPr lang="en-US" sz="2400" b="1" dirty="0" smtClean="0">
                <a:solidFill>
                  <a:srgbClr val="FFFF00"/>
                </a:solidFill>
              </a:rPr>
              <a:t>Psychological Neglect</a:t>
            </a:r>
            <a:r>
              <a:rPr lang="en-US" sz="2400" b="1" dirty="0" smtClean="0"/>
              <a:t>:</a:t>
            </a:r>
            <a:r>
              <a:rPr lang="en-US" sz="2400" dirty="0" smtClean="0"/>
              <a:t> lack of emotional support and love</a:t>
            </a:r>
            <a:endParaRPr lang="en-US" sz="2400" b="1" dirty="0" smtClean="0"/>
          </a:p>
          <a:p>
            <a:endParaRPr lang="en-US" dirty="0"/>
          </a:p>
        </p:txBody>
      </p:sp>
      <p:sp>
        <p:nvSpPr>
          <p:cNvPr id="4" name="Slide Number Placeholder 3"/>
          <p:cNvSpPr>
            <a:spLocks noGrp="1"/>
          </p:cNvSpPr>
          <p:nvPr>
            <p:ph type="sldNum" sz="quarter" idx="10"/>
          </p:nvPr>
        </p:nvSpPr>
        <p:spPr/>
        <p:txBody>
          <a:bodyPr/>
          <a:lstStyle/>
          <a:p>
            <a:fld id="{65C869BF-3649-4A66-9C0C-9B62296A53C1}" type="slidenum">
              <a:rPr lang="en-US" smtClean="0"/>
              <a:pPr/>
              <a:t>134</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Usually</a:t>
            </a:r>
            <a:r>
              <a:rPr lang="en-US" baseline="0" dirty="0" smtClean="0"/>
              <a:t> a result of extreme neglect</a:t>
            </a:r>
            <a:endParaRPr lang="en-US" dirty="0"/>
          </a:p>
        </p:txBody>
      </p:sp>
      <p:sp>
        <p:nvSpPr>
          <p:cNvPr id="4" name="Slide Number Placeholder 3"/>
          <p:cNvSpPr>
            <a:spLocks noGrp="1"/>
          </p:cNvSpPr>
          <p:nvPr>
            <p:ph type="sldNum" sz="quarter" idx="10"/>
          </p:nvPr>
        </p:nvSpPr>
        <p:spPr/>
        <p:txBody>
          <a:bodyPr/>
          <a:lstStyle/>
          <a:p>
            <a:fld id="{65C869BF-3649-4A66-9C0C-9B62296A53C1}" type="slidenum">
              <a:rPr lang="en-US" smtClean="0"/>
              <a:pPr/>
              <a:t>135</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5780B01F-7A4C-46B3-BB46-22B0F1C0C533}" type="slidenum">
              <a:rPr lang="en-US"/>
              <a:pPr/>
              <a:t>136</a:t>
            </a:fld>
            <a:endParaRPr lang="en-US"/>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pPr eaLnBrk="1" hangingPunct="1"/>
            <a:r>
              <a:rPr lang="en-US" smtClean="0"/>
              <a:t>Parents/caregivers do not stimulate infant.</a:t>
            </a:r>
          </a:p>
          <a:p>
            <a:pPr eaLnBrk="1" hangingPunct="1"/>
            <a:r>
              <a:rPr lang="en-US" smtClean="0"/>
              <a:t>Infants have no one to respond to/stop trying to interact with environment</a:t>
            </a:r>
          </a:p>
          <a:p>
            <a:pPr eaLnBrk="1" hangingPunct="1"/>
            <a:r>
              <a:rPr lang="en-US" smtClean="0"/>
              <a:t>Rumination = infant behavior where infant or child self induces regurgitation and chewing food for a second time = way to self satisfy hunger</a:t>
            </a:r>
          </a:p>
          <a:p>
            <a:pPr eaLnBrk="1" hangingPunct="1"/>
            <a:r>
              <a:rPr lang="en-US" smtClean="0"/>
              <a:t>It is never too late for these children.</a:t>
            </a:r>
          </a:p>
          <a:p>
            <a:pPr eaLnBrk="1" hangingPunct="1"/>
            <a:r>
              <a:rPr lang="en-US" smtClean="0"/>
              <a:t>MD story baby born of drug dependent teen mother; severe failure to thrive; into protective custody with wonderful foster mother; baby recovered and thrived; still delayed B/C of prenatal drug abuse, but growing and developing.</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7 year old</a:t>
            </a:r>
            <a:r>
              <a:rPr lang="en-US" baseline="0" dirty="0" smtClean="0"/>
              <a:t> boy found in a Romanian orphanage.</a:t>
            </a:r>
          </a:p>
          <a:p>
            <a:r>
              <a:rPr lang="en-US" baseline="0" dirty="0" smtClean="0"/>
              <a:t>He is suffering from extreme neglect and failure to thrive.</a:t>
            </a:r>
            <a:endParaRPr lang="en-US" dirty="0"/>
          </a:p>
        </p:txBody>
      </p:sp>
      <p:sp>
        <p:nvSpPr>
          <p:cNvPr id="4" name="Slide Number Placeholder 3"/>
          <p:cNvSpPr>
            <a:spLocks noGrp="1"/>
          </p:cNvSpPr>
          <p:nvPr>
            <p:ph type="sldNum" sz="quarter" idx="10"/>
          </p:nvPr>
        </p:nvSpPr>
        <p:spPr/>
        <p:txBody>
          <a:bodyPr/>
          <a:lstStyle/>
          <a:p>
            <a:fld id="{65C869BF-3649-4A66-9C0C-9B62296A53C1}" type="slidenum">
              <a:rPr lang="en-US" smtClean="0"/>
              <a:pPr/>
              <a:t>137</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C5813387-2C81-4434-A845-84FA27C3C507}" type="slidenum">
              <a:rPr lang="en-US"/>
              <a:pPr/>
              <a:t>138</a:t>
            </a:fld>
            <a:endParaRPr lang="en-US"/>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pPr eaLnBrk="1" hangingPunct="1"/>
            <a:r>
              <a:rPr lang="en-US" dirty="0" smtClean="0"/>
              <a:t>Parents may not know how to parent</a:t>
            </a:r>
          </a:p>
          <a:p>
            <a:pPr eaLnBrk="1" hangingPunct="1"/>
            <a:r>
              <a:rPr lang="en-US" dirty="0" smtClean="0"/>
              <a:t>Parents may be depressed and need treatment</a:t>
            </a:r>
          </a:p>
          <a:p>
            <a:pPr eaLnBrk="1" hangingPunct="1"/>
            <a:r>
              <a:rPr lang="en-US" dirty="0" smtClean="0"/>
              <a:t>Rule out organic causes</a:t>
            </a:r>
          </a:p>
          <a:p>
            <a:pPr eaLnBrk="1" hangingPunct="1"/>
            <a:r>
              <a:rPr lang="en-US" dirty="0" smtClean="0"/>
              <a:t>Goal is for parents to develop nurturing behavior toward infant</a:t>
            </a:r>
          </a:p>
          <a:p>
            <a:pPr eaLnBrk="1" hangingPunct="1"/>
            <a:r>
              <a:rPr lang="en-US" dirty="0" smtClean="0"/>
              <a:t>Must establish trust btw. Parents and child</a:t>
            </a:r>
          </a:p>
          <a:p>
            <a:pPr eaLnBrk="1" hangingPunct="1"/>
            <a:r>
              <a:rPr lang="en-US" dirty="0" smtClean="0"/>
              <a:t>May need placement; if situation is unstable or parents cannot meet needs of infant</a:t>
            </a:r>
          </a:p>
          <a:p>
            <a:pPr eaLnBrk="1" hangingPunct="1"/>
            <a:r>
              <a:rPr lang="en-US" dirty="0" smtClean="0"/>
              <a:t>Great foster mom</a:t>
            </a:r>
            <a:r>
              <a:rPr lang="en-US" baseline="0" dirty="0" smtClean="0"/>
              <a:t> story </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6684F31-C26E-4BCA-99FD-0FF5B608449C}" type="slidenum">
              <a:rPr lang="en-US" smtClean="0"/>
              <a:pPr/>
              <a:t>15</a:t>
            </a:fld>
            <a:endParaRPr lang="en-US" smtClean="0"/>
          </a:p>
        </p:txBody>
      </p:sp>
      <p:sp>
        <p:nvSpPr>
          <p:cNvPr id="210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0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3 C’c = choking, coughing, and cyanosis especially following  or during feedings.</a:t>
            </a:r>
          </a:p>
          <a:p>
            <a:pPr eaLnBrk="1" hangingPunct="1">
              <a:spcBef>
                <a:spcPct val="0"/>
              </a:spcBef>
            </a:pPr>
            <a:endParaRPr lang="en-US" smtClean="0"/>
          </a:p>
          <a:p>
            <a:pPr eaLnBrk="1" hangingPunct="1">
              <a:spcBef>
                <a:spcPct val="0"/>
              </a:spcBef>
            </a:pPr>
            <a:r>
              <a:rPr lang="en-US" smtClean="0"/>
              <a:t>A radiopaque cathertar is inserted into the hysopharynx and advanced until it encounters obstruction. CXR are taken to ascertain esophogeal patency otf the presence and level of the blind pouch</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B6168DB1-2B5C-4938-9E96-7AE56F33B6CC}" type="slidenum">
              <a:rPr lang="en-US"/>
              <a:pPr/>
              <a:t>139</a:t>
            </a:fld>
            <a:endParaRPr lang="en-US"/>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pPr eaLnBrk="1" hangingPunct="1"/>
            <a:r>
              <a:rPr lang="en-US" dirty="0" smtClean="0"/>
              <a:t>What do you do if you see and/or</a:t>
            </a:r>
            <a:r>
              <a:rPr lang="en-US" baseline="0" dirty="0" smtClean="0"/>
              <a:t> suspect any form of abuse?</a:t>
            </a:r>
          </a:p>
          <a:p>
            <a:pPr eaLnBrk="1" hangingPunct="1"/>
            <a:r>
              <a:rPr lang="en-US" baseline="0" dirty="0" smtClean="0"/>
              <a:t>REPORT IT!!!!</a:t>
            </a:r>
          </a:p>
          <a:p>
            <a:pPr eaLnBrk="1" hangingPunct="1"/>
            <a:r>
              <a:rPr lang="en-US" baseline="0" dirty="0" smtClean="0"/>
              <a:t>ALL 50 states now have mandatory reporting laws for suspected child abuse</a:t>
            </a:r>
          </a:p>
          <a:p>
            <a:pPr eaLnBrk="1" hangingPunct="1"/>
            <a:r>
              <a:rPr lang="en-US" dirty="0" smtClean="0"/>
              <a:t>Mandated means you must report even you only suspect</a:t>
            </a:r>
          </a:p>
          <a:p>
            <a:pPr eaLnBrk="1" hangingPunct="1"/>
            <a:r>
              <a:rPr lang="en-US" b="1" dirty="0" smtClean="0"/>
              <a:t>Curbside</a:t>
            </a:r>
            <a:r>
              <a:rPr lang="en-US" b="1" baseline="0" dirty="0" smtClean="0"/>
              <a:t> consultation </a:t>
            </a:r>
            <a:r>
              <a:rPr lang="en-US" baseline="0" dirty="0" smtClean="0"/>
              <a:t>example</a:t>
            </a:r>
          </a:p>
          <a:p>
            <a:pPr eaLnBrk="1" hangingPunct="1"/>
            <a:r>
              <a:rPr lang="en-US" baseline="0" dirty="0" smtClean="0"/>
              <a:t>Would you report this?</a:t>
            </a:r>
          </a:p>
          <a:p>
            <a:pPr eaLnBrk="1" hangingPunct="1"/>
            <a:r>
              <a:rPr lang="en-US" baseline="0" dirty="0" smtClean="0"/>
              <a:t>What should the provider do?</a:t>
            </a:r>
            <a:endParaRPr lang="en-US" dirty="0"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FF68CDC6-4B4E-4E38-BB54-8CCC36BD779B}" type="slidenum">
              <a:rPr lang="en-US"/>
              <a:pPr/>
              <a:t>140</a:t>
            </a:fld>
            <a:endParaRPr lang="en-US"/>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r>
              <a:rPr lang="en-US" dirty="0" smtClean="0"/>
              <a:t>Where or to whom do you report suspected</a:t>
            </a:r>
            <a:r>
              <a:rPr lang="en-US" baseline="0" dirty="0" smtClean="0"/>
              <a:t> abuse situations?</a:t>
            </a:r>
          </a:p>
          <a:p>
            <a:pPr eaLnBrk="1" hangingPunct="1"/>
            <a:r>
              <a:rPr lang="en-US" baseline="0" dirty="0" smtClean="0"/>
              <a:t>See </a:t>
            </a:r>
            <a:r>
              <a:rPr lang="en-US" i="1" baseline="0" dirty="0" smtClean="0"/>
              <a:t>Reporting Suspected Child Abuse: Roles and Responsibilities of Licensed Professionals </a:t>
            </a:r>
            <a:r>
              <a:rPr lang="en-US" i="0" baseline="0" dirty="0" smtClean="0"/>
              <a:t>at end of PP</a:t>
            </a:r>
            <a:endParaRPr lang="en-US" baseline="0" dirty="0" smtClean="0"/>
          </a:p>
          <a:p>
            <a:pPr eaLnBrk="1" hangingPunct="1"/>
            <a:r>
              <a:rPr lang="en-US" dirty="0" smtClean="0"/>
              <a:t>You will need to know numbers for your area</a:t>
            </a:r>
          </a:p>
          <a:p>
            <a:pPr marL="609600" indent="-609600" eaLnBrk="1" hangingPunct="1"/>
            <a:r>
              <a:rPr lang="en-US" sz="3200" dirty="0" smtClean="0"/>
              <a:t>Children and Youth Services of</a:t>
            </a:r>
          </a:p>
          <a:p>
            <a:pPr marL="971550" lvl="1" indent="-514350" eaLnBrk="1" hangingPunct="1"/>
            <a:r>
              <a:rPr lang="en-US" sz="2800" dirty="0" smtClean="0"/>
              <a:t>Cumberland County (Carlisle)</a:t>
            </a:r>
          </a:p>
          <a:p>
            <a:pPr marL="971550" lvl="1" indent="-514350" eaLnBrk="1" hangingPunct="1"/>
            <a:r>
              <a:rPr lang="en-US" sz="2800" dirty="0" smtClean="0"/>
              <a:t>West Shore Area</a:t>
            </a:r>
            <a:endParaRPr lang="en-US" sz="3600" dirty="0" smtClean="0"/>
          </a:p>
          <a:p>
            <a:pPr marL="971550" lvl="1" indent="-514350" eaLnBrk="1" hangingPunct="1"/>
            <a:r>
              <a:rPr lang="en-US" sz="2800" dirty="0" smtClean="0"/>
              <a:t>Dauphin County</a:t>
            </a:r>
          </a:p>
          <a:p>
            <a:pPr marL="971550" lvl="1" indent="-514350" eaLnBrk="1" hangingPunct="1"/>
            <a:r>
              <a:rPr lang="en-US" sz="2800" dirty="0" smtClean="0"/>
              <a:t>York County</a:t>
            </a:r>
            <a:endParaRPr lang="en-US" dirty="0" smtClean="0"/>
          </a:p>
          <a:p>
            <a:pPr eaLnBrk="1" hangingPunct="1"/>
            <a:r>
              <a:rPr lang="en-US" dirty="0" smtClean="0"/>
              <a:t>Anyone can report, but if you see and suspect abuse while you are working as a nurse, you MUST report</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68CB52AB-8251-4F36-A831-744E81EC8FB4}" type="slidenum">
              <a:rPr lang="en-US"/>
              <a:pPr/>
              <a:t>141</a:t>
            </a:fld>
            <a:endParaRPr lang="en-US"/>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p:spPr>
        <p:txBody>
          <a:bodyPr/>
          <a:lstStyle/>
          <a:p>
            <a:pPr defTabSz="925464">
              <a:defRPr/>
            </a:pPr>
            <a:r>
              <a:rPr lang="en-US" dirty="0" smtClean="0"/>
              <a:t>Documentation is extremely important</a:t>
            </a:r>
          </a:p>
          <a:p>
            <a:pPr defTabSz="925464">
              <a:defRPr/>
            </a:pPr>
            <a:r>
              <a:rPr lang="en-US" dirty="0" smtClean="0"/>
              <a:t>Factual and opinion free</a:t>
            </a:r>
          </a:p>
          <a:p>
            <a:pPr defTabSz="925464">
              <a:defRPr/>
            </a:pPr>
            <a:r>
              <a:rPr lang="en-US" dirty="0" smtClean="0"/>
              <a:t>Accurately document injuries/wounds/behaviors/interactions</a:t>
            </a:r>
          </a:p>
          <a:p>
            <a:pPr defTabSz="925464">
              <a:defRPr/>
            </a:pPr>
            <a:r>
              <a:rPr lang="en-US" dirty="0" smtClean="0"/>
              <a:t>Exact locations, size, color; use a diagram of the body and draw in injuries</a:t>
            </a:r>
          </a:p>
          <a:p>
            <a:pPr defTabSz="925464">
              <a:defRPr/>
            </a:pPr>
            <a:r>
              <a:rPr lang="en-US" dirty="0" smtClean="0"/>
              <a:t>Take pictures, if able</a:t>
            </a:r>
          </a:p>
          <a:p>
            <a:pPr defTabSz="925464">
              <a:defRPr/>
            </a:pPr>
            <a:r>
              <a:rPr lang="en-US" dirty="0" smtClean="0"/>
              <a:t>Document direct quotes from parent, child, caregiver, witnesses, etc.  </a:t>
            </a:r>
          </a:p>
          <a:p>
            <a:pPr defTabSz="925464">
              <a:defRPr/>
            </a:pPr>
            <a:r>
              <a:rPr lang="en-US" dirty="0" smtClean="0"/>
              <a:t>Remember this may be used in court to have child removed or to prosecute abuser(s)</a:t>
            </a:r>
          </a:p>
          <a:p>
            <a:pPr eaLnBrk="1" hangingPunct="1"/>
            <a:r>
              <a:rPr lang="en-US" dirty="0" smtClean="0"/>
              <a:t>If hospitalized it is best to have same caregiver at all times (develop trust)</a:t>
            </a:r>
          </a:p>
          <a:p>
            <a:pPr eaLnBrk="1" hangingPunct="1"/>
            <a:r>
              <a:rPr lang="en-US" dirty="0" smtClean="0"/>
              <a:t>Same sex if possible or opposite sex of abuser</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192FDE5B-53FB-4873-9F7D-B0F46EEFEABA}" type="slidenum">
              <a:rPr lang="en-US"/>
              <a:pPr/>
              <a:t>142</a:t>
            </a:fld>
            <a:endParaRPr lang="en-US"/>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pPr eaLnBrk="1" hangingPunct="1"/>
            <a:r>
              <a:rPr lang="en-US" dirty="0" smtClean="0"/>
              <a:t>Prevention is most important aspect of this job</a:t>
            </a:r>
          </a:p>
          <a:p>
            <a:pPr eaLnBrk="1" hangingPunct="1"/>
            <a:r>
              <a:rPr lang="en-US" dirty="0" smtClean="0"/>
              <a:t>Educated parents about normal development, so they have realistic expectations</a:t>
            </a:r>
          </a:p>
          <a:p>
            <a:pPr eaLnBrk="1" hangingPunct="1"/>
            <a:r>
              <a:rPr lang="en-US" dirty="0" smtClean="0"/>
              <a:t>Recognize risk factors/families at risk</a:t>
            </a:r>
          </a:p>
          <a:p>
            <a:pPr eaLnBrk="1" hangingPunct="1"/>
            <a:r>
              <a:rPr lang="en-US" dirty="0" smtClean="0"/>
              <a:t>Teach parenting skills and role model behavior for them</a:t>
            </a:r>
          </a:p>
          <a:p>
            <a:pPr eaLnBrk="1" hangingPunct="1"/>
            <a:r>
              <a:rPr lang="en-US" dirty="0" smtClean="0"/>
              <a:t>Views on spanking are very personal and emotional</a:t>
            </a:r>
          </a:p>
          <a:p>
            <a:pPr eaLnBrk="1" hangingPunct="1"/>
            <a:r>
              <a:rPr lang="en-US" dirty="0" smtClean="0"/>
              <a:t>As a nurse we must promote positive discipline and not corporal punishment</a:t>
            </a:r>
          </a:p>
          <a:p>
            <a:pPr eaLnBrk="1" hangingPunct="1"/>
            <a:r>
              <a:rPr lang="en-US" dirty="0" smtClean="0"/>
              <a:t>Discipline means to teach</a:t>
            </a:r>
          </a:p>
          <a:p>
            <a:pPr eaLnBrk="1" hangingPunct="1"/>
            <a:r>
              <a:rPr lang="en-US" dirty="0" smtClean="0"/>
              <a:t>Punishment is a consequence for an unacceptable behavior</a:t>
            </a:r>
          </a:p>
          <a:p>
            <a:pPr eaLnBrk="1" hangingPunct="1"/>
            <a:r>
              <a:rPr lang="en-US" dirty="0" smtClean="0"/>
              <a:t>Punishment must fit the crime and developmental stage of child and must follow teaching</a:t>
            </a:r>
          </a:p>
          <a:p>
            <a:pPr eaLnBrk="1" hangingPunct="1"/>
            <a:r>
              <a:rPr lang="en-US" dirty="0" smtClean="0"/>
              <a:t>If you ever state to a parent that it is OK to spank, you will set yourself up for future litigation </a:t>
            </a:r>
          </a:p>
          <a:p>
            <a:pPr eaLnBrk="1" hangingPunct="1"/>
            <a:r>
              <a:rPr lang="en-US" dirty="0" smtClean="0"/>
              <a:t>This is your role</a:t>
            </a:r>
          </a:p>
          <a:p>
            <a:pPr eaLnBrk="1" hangingPunct="1"/>
            <a:r>
              <a:rPr lang="en-US" dirty="0" smtClean="0"/>
              <a:t>Always remember your role and stay within your boundaries</a:t>
            </a:r>
          </a:p>
          <a:p>
            <a:pPr eaLnBrk="1" hangingPunct="1"/>
            <a:r>
              <a:rPr lang="en-US" dirty="0" smtClean="0"/>
              <a:t>Need to develop trusting relationship with family; aid in teaching</a:t>
            </a:r>
          </a:p>
          <a:p>
            <a:pPr eaLnBrk="1" hangingPunct="1"/>
            <a:r>
              <a:rPr lang="en-US" dirty="0" smtClean="0"/>
              <a:t>You never know what a person considers spanking</a:t>
            </a:r>
          </a:p>
          <a:p>
            <a:pPr eaLnBrk="1" hangingPunct="1"/>
            <a:r>
              <a:rPr lang="en-US" dirty="0" smtClean="0"/>
              <a:t>You may think of a small quick tap on the bottom</a:t>
            </a:r>
          </a:p>
          <a:p>
            <a:pPr eaLnBrk="1" hangingPunct="1"/>
            <a:r>
              <a:rPr lang="en-US" dirty="0" smtClean="0"/>
              <a:t>They might think…</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3200" dirty="0" smtClean="0"/>
              <a:t>Anorexia and Bulimia</a:t>
            </a:r>
          </a:p>
          <a:p>
            <a:pPr lvl="1" eaLnBrk="1" hangingPunct="1"/>
            <a:r>
              <a:rPr lang="en-US" sz="2800" dirty="0" smtClean="0"/>
              <a:t>Two distinct disorders with different manifestations</a:t>
            </a:r>
          </a:p>
          <a:p>
            <a:r>
              <a:rPr lang="en-US" dirty="0" smtClean="0"/>
              <a:t>Body mass</a:t>
            </a:r>
            <a:r>
              <a:rPr lang="en-US" baseline="0" dirty="0" smtClean="0"/>
              <a:t> index and skin fold thickness are most accurate way to diagnosis obesity at this time</a:t>
            </a:r>
          </a:p>
          <a:p>
            <a:r>
              <a:rPr lang="en-US" baseline="0" dirty="0" smtClean="0"/>
              <a:t>BMI = ratio of weight in kg to the square of the height in meters kg/m</a:t>
            </a:r>
            <a:r>
              <a:rPr lang="en-US" baseline="0" dirty="0" smtClean="0">
                <a:sym typeface="Symbol"/>
              </a:rPr>
              <a:t></a:t>
            </a:r>
            <a:endParaRPr lang="en-US" dirty="0"/>
          </a:p>
        </p:txBody>
      </p:sp>
      <p:sp>
        <p:nvSpPr>
          <p:cNvPr id="4" name="Slide Number Placeholder 3"/>
          <p:cNvSpPr>
            <a:spLocks noGrp="1"/>
          </p:cNvSpPr>
          <p:nvPr>
            <p:ph type="sldNum" sz="quarter" idx="10"/>
          </p:nvPr>
        </p:nvSpPr>
        <p:spPr/>
        <p:txBody>
          <a:bodyPr/>
          <a:lstStyle/>
          <a:p>
            <a:fld id="{65C869BF-3649-4A66-9C0C-9B62296A53C1}" type="slidenum">
              <a:rPr lang="en-US" smtClean="0"/>
              <a:pPr/>
              <a:t>143</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Extreme weight loss or failure</a:t>
            </a:r>
            <a:r>
              <a:rPr lang="en-US" baseline="0" dirty="0" smtClean="0"/>
              <a:t> to gain expected weight for age and body type</a:t>
            </a:r>
          </a:p>
          <a:p>
            <a:r>
              <a:rPr lang="en-US" baseline="0" dirty="0" smtClean="0"/>
              <a:t>Pathological fear of becoming obese, even though they are extremely underweight</a:t>
            </a:r>
          </a:p>
          <a:p>
            <a:r>
              <a:rPr lang="en-US" baseline="0" dirty="0" smtClean="0"/>
              <a:t>Even when extremely underweight, they will still see themselves as “fat” or overweight; deny the seriousness of low body weight</a:t>
            </a:r>
          </a:p>
          <a:p>
            <a:r>
              <a:rPr lang="en-US" baseline="0" dirty="0" smtClean="0"/>
              <a:t>In </a:t>
            </a:r>
            <a:r>
              <a:rPr lang="en-US" baseline="0" dirty="0" err="1" smtClean="0"/>
              <a:t>postmenarchal</a:t>
            </a:r>
            <a:r>
              <a:rPr lang="en-US" baseline="0" dirty="0" smtClean="0"/>
              <a:t> girls, this is the absence of 3 consecutive cycles.</a:t>
            </a:r>
          </a:p>
          <a:p>
            <a:r>
              <a:rPr lang="en-US" baseline="0" dirty="0" smtClean="0"/>
              <a:t>Incidence has been slowly increasing since the 50’s.</a:t>
            </a:r>
          </a:p>
          <a:p>
            <a:r>
              <a:rPr lang="en-US" baseline="0" dirty="0" smtClean="0"/>
              <a:t>About 5 – 10% are males</a:t>
            </a:r>
          </a:p>
          <a:p>
            <a:r>
              <a:rPr lang="en-US" baseline="0" dirty="0" smtClean="0"/>
              <a:t>There also maybe a larger group of adolescents with partial </a:t>
            </a:r>
            <a:r>
              <a:rPr lang="en-US" baseline="0" dirty="0" err="1" smtClean="0"/>
              <a:t>sysmptoms</a:t>
            </a:r>
            <a:endParaRPr lang="en-US" dirty="0"/>
          </a:p>
        </p:txBody>
      </p:sp>
      <p:sp>
        <p:nvSpPr>
          <p:cNvPr id="4" name="Slide Number Placeholder 3"/>
          <p:cNvSpPr>
            <a:spLocks noGrp="1"/>
          </p:cNvSpPr>
          <p:nvPr>
            <p:ph type="sldNum" sz="quarter" idx="10"/>
          </p:nvPr>
        </p:nvSpPr>
        <p:spPr/>
        <p:txBody>
          <a:bodyPr/>
          <a:lstStyle/>
          <a:p>
            <a:fld id="{65C869BF-3649-4A66-9C0C-9B62296A53C1}" type="slidenum">
              <a:rPr lang="en-US" smtClean="0"/>
              <a:pPr/>
              <a:t>144</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Latest research supports genetic component with environmental “trigger”.</a:t>
            </a:r>
          </a:p>
          <a:p>
            <a:r>
              <a:rPr lang="en-US" dirty="0" smtClean="0"/>
              <a:t>Adolescents with depression, perfectionist tendencies, anxiety and mood disorders are more likely to develop</a:t>
            </a:r>
          </a:p>
          <a:p>
            <a:r>
              <a:rPr lang="en-US" dirty="0" smtClean="0"/>
              <a:t>Triggers:</a:t>
            </a:r>
          </a:p>
          <a:p>
            <a:r>
              <a:rPr lang="en-US" dirty="0" smtClean="0"/>
              <a:t>	pubertal hormone changes</a:t>
            </a:r>
          </a:p>
          <a:p>
            <a:r>
              <a:rPr lang="en-US" dirty="0" smtClean="0"/>
              <a:t>	social transitions (divorce, school changes, peer pressure, moving)</a:t>
            </a:r>
          </a:p>
          <a:p>
            <a:r>
              <a:rPr lang="en-US" dirty="0" smtClean="0"/>
              <a:t>	these make them feel “out of control” and they re-exert control by controlling eating and weight</a:t>
            </a:r>
          </a:p>
          <a:p>
            <a:r>
              <a:rPr lang="en-US" dirty="0" smtClean="0"/>
              <a:t>Cultural expectations also appear to play a role (see more in industrialized countries).</a:t>
            </a:r>
          </a:p>
          <a:p>
            <a:r>
              <a:rPr lang="en-US" dirty="0" smtClean="0"/>
              <a:t>Family dysfunction = overprotective, rigid, lack privacy, and inability to resolve conflicts</a:t>
            </a:r>
            <a:endParaRPr lang="en-US" dirty="0"/>
          </a:p>
        </p:txBody>
      </p:sp>
      <p:sp>
        <p:nvSpPr>
          <p:cNvPr id="4" name="Slide Number Placeholder 3"/>
          <p:cNvSpPr>
            <a:spLocks noGrp="1"/>
          </p:cNvSpPr>
          <p:nvPr>
            <p:ph type="sldNum" sz="quarter" idx="10"/>
          </p:nvPr>
        </p:nvSpPr>
        <p:spPr/>
        <p:txBody>
          <a:bodyPr/>
          <a:lstStyle/>
          <a:p>
            <a:fld id="{65C869BF-3649-4A66-9C0C-9B62296A53C1}" type="slidenum">
              <a:rPr lang="en-US" smtClean="0"/>
              <a:pPr/>
              <a:t>145</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464"/>
            <a:r>
              <a:rPr lang="en-US" dirty="0" smtClean="0"/>
              <a:t>As weight drops, fear of being overweight increases</a:t>
            </a:r>
          </a:p>
          <a:p>
            <a:r>
              <a:rPr lang="en-US" dirty="0" smtClean="0"/>
              <a:t>Refusal to eat with family and/or friends.</a:t>
            </a:r>
          </a:p>
          <a:p>
            <a:r>
              <a:rPr lang="en-US" dirty="0" smtClean="0"/>
              <a:t>Refusal to attend social situations</a:t>
            </a:r>
            <a:r>
              <a:rPr lang="en-US" baseline="0" dirty="0" smtClean="0"/>
              <a:t> </a:t>
            </a:r>
            <a:r>
              <a:rPr lang="en-US" dirty="0" smtClean="0"/>
              <a:t>that involve</a:t>
            </a:r>
            <a:r>
              <a:rPr lang="en-US" baseline="0" dirty="0" smtClean="0"/>
              <a:t> food</a:t>
            </a:r>
            <a:endParaRPr lang="en-US" dirty="0" smtClean="0"/>
          </a:p>
          <a:p>
            <a:r>
              <a:rPr lang="en-US" dirty="0" smtClean="0"/>
              <a:t>Becomes</a:t>
            </a:r>
            <a:r>
              <a:rPr lang="en-US" baseline="0" dirty="0" smtClean="0"/>
              <a:t> isolated from family and friends, as they focus on controlling their eating and weight.</a:t>
            </a:r>
            <a:endParaRPr lang="en-US" dirty="0"/>
          </a:p>
        </p:txBody>
      </p:sp>
      <p:sp>
        <p:nvSpPr>
          <p:cNvPr id="4" name="Slide Number Placeholder 3"/>
          <p:cNvSpPr>
            <a:spLocks noGrp="1"/>
          </p:cNvSpPr>
          <p:nvPr>
            <p:ph type="sldNum" sz="quarter" idx="10"/>
          </p:nvPr>
        </p:nvSpPr>
        <p:spPr/>
        <p:txBody>
          <a:bodyPr/>
          <a:lstStyle/>
          <a:p>
            <a:fld id="{65C869BF-3649-4A66-9C0C-9B62296A53C1}" type="slidenum">
              <a:rPr lang="en-US" smtClean="0"/>
              <a:pPr/>
              <a:t>146</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seen in advanced cases</a:t>
            </a:r>
          </a:p>
          <a:p>
            <a:r>
              <a:rPr lang="en-US" dirty="0" smtClean="0"/>
              <a:t>Remember</a:t>
            </a:r>
            <a:r>
              <a:rPr lang="en-US" baseline="0" dirty="0" smtClean="0"/>
              <a:t> bone mass reaches peak in adolescence; if not ingesting adequate Ca, may develop severe osteoporosis at a very early age; increasing risk of fractures; studies are showing that even gaining adequate weight can not make up for bone density loss</a:t>
            </a:r>
            <a:endParaRPr lang="en-US" dirty="0"/>
          </a:p>
        </p:txBody>
      </p:sp>
      <p:sp>
        <p:nvSpPr>
          <p:cNvPr id="4" name="Slide Number Placeholder 3"/>
          <p:cNvSpPr>
            <a:spLocks noGrp="1"/>
          </p:cNvSpPr>
          <p:nvPr>
            <p:ph type="sldNum" sz="quarter" idx="10"/>
          </p:nvPr>
        </p:nvSpPr>
        <p:spPr/>
        <p:txBody>
          <a:bodyPr/>
          <a:lstStyle/>
          <a:p>
            <a:fld id="{65C869BF-3649-4A66-9C0C-9B62296A53C1}" type="slidenum">
              <a:rPr lang="en-US" smtClean="0"/>
              <a:pPr/>
              <a:t>147</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Hospitalization criteria</a:t>
            </a:r>
          </a:p>
          <a:p>
            <a:r>
              <a:rPr lang="en-US" dirty="0" smtClean="0"/>
              <a:t>	Suicidal behavior</a:t>
            </a:r>
          </a:p>
          <a:p>
            <a:r>
              <a:rPr lang="en-US" dirty="0" smtClean="0"/>
              <a:t>	Weight &gt; 30% lower</a:t>
            </a:r>
            <a:r>
              <a:rPr lang="en-US" baseline="0" dirty="0" smtClean="0"/>
              <a:t> than normal</a:t>
            </a:r>
          </a:p>
          <a:p>
            <a:r>
              <a:rPr lang="en-US" baseline="0" dirty="0" smtClean="0"/>
              <a:t>	Rapid wt loss</a:t>
            </a:r>
          </a:p>
          <a:p>
            <a:r>
              <a:rPr lang="en-US" baseline="0" dirty="0" smtClean="0"/>
              <a:t>	Hypothermia</a:t>
            </a:r>
          </a:p>
          <a:p>
            <a:r>
              <a:rPr lang="en-US" baseline="0" dirty="0" smtClean="0"/>
              <a:t>	Coexisting illness</a:t>
            </a:r>
          </a:p>
          <a:p>
            <a:r>
              <a:rPr lang="en-US" b="1" baseline="0" dirty="0" smtClean="0"/>
              <a:t>Focus needs to be on restoring health and not just gaining weight</a:t>
            </a:r>
          </a:p>
          <a:p>
            <a:r>
              <a:rPr lang="en-US" b="1" baseline="0" dirty="0" smtClean="0"/>
              <a:t>Family (parents) must be involved (Family therapy has been shown to be most beneficial)</a:t>
            </a:r>
          </a:p>
          <a:p>
            <a:r>
              <a:rPr lang="en-US" b="0" baseline="0" dirty="0" smtClean="0"/>
              <a:t>Parents must deal with feelings of guilt, blame, and failure</a:t>
            </a:r>
          </a:p>
          <a:p>
            <a:r>
              <a:rPr lang="en-US" dirty="0" smtClean="0"/>
              <a:t>Initial treatment can be long 1 to 2 yrs</a:t>
            </a:r>
          </a:p>
          <a:p>
            <a:r>
              <a:rPr lang="en-US" dirty="0" smtClean="0"/>
              <a:t>May become</a:t>
            </a:r>
            <a:r>
              <a:rPr lang="en-US" baseline="0" dirty="0" smtClean="0"/>
              <a:t> a l</a:t>
            </a:r>
            <a:r>
              <a:rPr lang="en-US" dirty="0" smtClean="0"/>
              <a:t>ife-long problem for some patients.</a:t>
            </a:r>
          </a:p>
          <a:p>
            <a:r>
              <a:rPr lang="en-US" dirty="0" smtClean="0"/>
              <a:t>Better prognosis</a:t>
            </a:r>
            <a:r>
              <a:rPr lang="en-US" baseline="0" dirty="0" smtClean="0"/>
              <a:t>, if treatment is started early</a:t>
            </a:r>
            <a:endParaRPr lang="en-US" dirty="0" smtClean="0"/>
          </a:p>
          <a:p>
            <a:r>
              <a:rPr lang="en-US" dirty="0" smtClean="0"/>
              <a:t>Relapses are frequent</a:t>
            </a:r>
          </a:p>
          <a:p>
            <a:r>
              <a:rPr lang="en-US" dirty="0" smtClean="0"/>
              <a:t>Success rate is about 70%</a:t>
            </a:r>
            <a:endParaRPr lang="en-US" dirty="0"/>
          </a:p>
        </p:txBody>
      </p:sp>
      <p:sp>
        <p:nvSpPr>
          <p:cNvPr id="4" name="Slide Number Placeholder 3"/>
          <p:cNvSpPr>
            <a:spLocks noGrp="1"/>
          </p:cNvSpPr>
          <p:nvPr>
            <p:ph type="sldNum" sz="quarter" idx="10"/>
          </p:nvPr>
        </p:nvSpPr>
        <p:spPr/>
        <p:txBody>
          <a:bodyPr/>
          <a:lstStyle/>
          <a:p>
            <a:fld id="{65C869BF-3649-4A66-9C0C-9B62296A53C1}" type="slidenum">
              <a:rPr lang="en-US" smtClean="0"/>
              <a:pPr/>
              <a:t>148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05CEEC-08EA-44E1-B01C-2554086F6970}" type="slidenum">
              <a:rPr lang="en-US" smtClean="0"/>
              <a:pPr/>
              <a:t>16</a:t>
            </a:fld>
            <a:endParaRPr lang="en-US" smtClean="0"/>
          </a:p>
        </p:txBody>
      </p:sp>
      <p:sp>
        <p:nvSpPr>
          <p:cNvPr id="211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1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Primary goal is to prevent aspiration and aspiration pneumonia. Remove secretions that can be a source of aspration (suctioning</a:t>
            </a:r>
          </a:p>
          <a:p>
            <a:pPr eaLnBrk="1" hangingPunct="1">
              <a:spcBef>
                <a:spcPct val="0"/>
              </a:spcBef>
            </a:pPr>
            <a:r>
              <a:rPr lang="en-US" smtClean="0"/>
              <a:t>May require PEG tube feedings until surgery is done and healed. </a:t>
            </a:r>
          </a:p>
          <a:p>
            <a:pPr eaLnBrk="1" hangingPunct="1">
              <a:spcBef>
                <a:spcPct val="0"/>
              </a:spcBef>
            </a:pPr>
            <a:r>
              <a:rPr lang="en-US" smtClean="0"/>
              <a:t>Pacifier to satisfy sucking needs, especially during feedings without oral stimulation child can develop feeding resistance (oral sensativity or feeding aversions)  complete team for feeding specialist and behavior may have to be consulted.</a:t>
            </a:r>
          </a:p>
          <a:p>
            <a:pPr eaLnBrk="1" hangingPunct="1">
              <a:spcBef>
                <a:spcPct val="0"/>
              </a:spcBef>
            </a:pPr>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Criteria for diagnosis = Binges occur at least twice a week for 3 or more months)</a:t>
            </a:r>
          </a:p>
          <a:p>
            <a:r>
              <a:rPr lang="en-US" dirty="0" smtClean="0"/>
              <a:t>May also respond to binging</a:t>
            </a:r>
            <a:r>
              <a:rPr lang="en-US" baseline="0" dirty="0" smtClean="0"/>
              <a:t> with strict fasting, vigorous exercise, or abuse of laxative or diuretics</a:t>
            </a:r>
          </a:p>
          <a:p>
            <a:r>
              <a:rPr lang="en-US" baseline="0" dirty="0" smtClean="0"/>
              <a:t>They are more aware that they have an eating problem, but are addicted to the cycle of binging and purging</a:t>
            </a:r>
          </a:p>
          <a:p>
            <a:r>
              <a:rPr lang="en-US" dirty="0" smtClean="0"/>
              <a:t>1/3 have</a:t>
            </a:r>
            <a:r>
              <a:rPr lang="en-US" baseline="0" dirty="0" smtClean="0"/>
              <a:t> hx of anorexia nervosa</a:t>
            </a:r>
          </a:p>
          <a:p>
            <a:r>
              <a:rPr lang="en-US" baseline="0" dirty="0" smtClean="0"/>
              <a:t>1/3 have hx of obesity</a:t>
            </a:r>
          </a:p>
          <a:p>
            <a:r>
              <a:rPr lang="en-US" dirty="0" smtClean="0"/>
              <a:t>May or may not have weight loss</a:t>
            </a:r>
          </a:p>
          <a:p>
            <a:r>
              <a:rPr lang="en-US" dirty="0" smtClean="0"/>
              <a:t>Frequent purging will</a:t>
            </a:r>
            <a:r>
              <a:rPr lang="en-US" baseline="0" dirty="0" smtClean="0"/>
              <a:t> eventually lead to malnutrition and electrolyte imbalance and may even lead to death.</a:t>
            </a:r>
          </a:p>
          <a:p>
            <a:r>
              <a:rPr lang="en-US" baseline="0" dirty="0" smtClean="0"/>
              <a:t>Antidepressants : SSRI’s are drugs of choice</a:t>
            </a:r>
            <a:endParaRPr lang="en-US" dirty="0"/>
          </a:p>
        </p:txBody>
      </p:sp>
      <p:sp>
        <p:nvSpPr>
          <p:cNvPr id="4" name="Slide Number Placeholder 3"/>
          <p:cNvSpPr>
            <a:spLocks noGrp="1"/>
          </p:cNvSpPr>
          <p:nvPr>
            <p:ph type="sldNum" sz="quarter" idx="10"/>
          </p:nvPr>
        </p:nvSpPr>
        <p:spPr/>
        <p:txBody>
          <a:bodyPr/>
          <a:lstStyle/>
          <a:p>
            <a:fld id="{65C869BF-3649-4A66-9C0C-9B62296A53C1}" type="slidenum">
              <a:rPr lang="en-US" smtClean="0"/>
              <a:pPr/>
              <a:t>149</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Numbers are increasing every year</a:t>
            </a:r>
          </a:p>
          <a:p>
            <a:r>
              <a:rPr lang="en-US" dirty="0" smtClean="0"/>
              <a:t>All children</a:t>
            </a:r>
            <a:r>
              <a:rPr lang="en-US" baseline="0" dirty="0" smtClean="0"/>
              <a:t> screened annually</a:t>
            </a:r>
          </a:p>
          <a:p>
            <a:r>
              <a:rPr lang="en-US" baseline="0" dirty="0" smtClean="0"/>
              <a:t>Easier to prevent than treat</a:t>
            </a:r>
          </a:p>
          <a:p>
            <a:r>
              <a:rPr lang="en-US" baseline="0" dirty="0" smtClean="0"/>
              <a:t>See trend in our society to increasing consumption of high calorie less nutritious diets with decreasing levels of physical activity</a:t>
            </a:r>
          </a:p>
          <a:p>
            <a:r>
              <a:rPr lang="en-US" baseline="0" dirty="0" smtClean="0"/>
              <a:t>DM, HTN, Fatty liver disease, asthma</a:t>
            </a:r>
          </a:p>
          <a:p>
            <a:r>
              <a:rPr lang="en-US" baseline="0" dirty="0" smtClean="0"/>
              <a:t>Miss more school days, have fewer friends, more likely to attempt suicide</a:t>
            </a:r>
            <a:endParaRPr lang="en-US" dirty="0" smtClean="0"/>
          </a:p>
          <a:p>
            <a:endParaRPr lang="en-US" dirty="0"/>
          </a:p>
        </p:txBody>
      </p:sp>
      <p:sp>
        <p:nvSpPr>
          <p:cNvPr id="4" name="Slide Number Placeholder 3"/>
          <p:cNvSpPr>
            <a:spLocks noGrp="1"/>
          </p:cNvSpPr>
          <p:nvPr>
            <p:ph type="sldNum" sz="quarter" idx="10"/>
          </p:nvPr>
        </p:nvSpPr>
        <p:spPr/>
        <p:txBody>
          <a:bodyPr/>
          <a:lstStyle/>
          <a:p>
            <a:fld id="{65C869BF-3649-4A66-9C0C-9B62296A53C1}" type="slidenum">
              <a:rPr lang="en-US" smtClean="0"/>
              <a:pPr/>
              <a:t>150</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22E363B-6C7C-43E4-A5E7-5BA497D7E731}" type="slidenum">
              <a:rPr lang="en-US" smtClean="0"/>
              <a:pPr/>
              <a:t>151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Goal not to loss weight</a:t>
            </a:r>
          </a:p>
          <a:p>
            <a:pPr eaLnBrk="1" hangingPunct="1"/>
            <a:r>
              <a:rPr lang="en-US" smtClean="0"/>
              <a:t>Nutritional diet to support growth without gaining weight</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Must involve</a:t>
            </a:r>
            <a:r>
              <a:rPr lang="en-US" baseline="0" dirty="0" smtClean="0"/>
              <a:t> entire family to be successful.</a:t>
            </a:r>
          </a:p>
          <a:p>
            <a:r>
              <a:rPr lang="en-US" baseline="0" dirty="0" smtClean="0"/>
              <a:t>Change eating habits and increase activity</a:t>
            </a:r>
          </a:p>
          <a:p>
            <a:r>
              <a:rPr lang="en-US" baseline="0" dirty="0" smtClean="0"/>
              <a:t>Medication and gastric bypass as last resorts for extremely obese child and/or teen</a:t>
            </a:r>
            <a:endParaRPr lang="en-US" dirty="0"/>
          </a:p>
        </p:txBody>
      </p:sp>
      <p:sp>
        <p:nvSpPr>
          <p:cNvPr id="4" name="Slide Number Placeholder 3"/>
          <p:cNvSpPr>
            <a:spLocks noGrp="1"/>
          </p:cNvSpPr>
          <p:nvPr>
            <p:ph type="sldNum" sz="quarter" idx="10"/>
          </p:nvPr>
        </p:nvSpPr>
        <p:spPr/>
        <p:txBody>
          <a:bodyPr/>
          <a:lstStyle/>
          <a:p>
            <a:fld id="{65C869BF-3649-4A66-9C0C-9B62296A53C1}" type="slidenum">
              <a:rPr lang="en-US" smtClean="0"/>
              <a:pPr/>
              <a:t>152</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Low-income = encourage</a:t>
            </a:r>
            <a:r>
              <a:rPr lang="en-US" baseline="0" dirty="0" smtClean="0"/>
              <a:t> participation in WIC (nutritional counseling is part of program)</a:t>
            </a:r>
          </a:p>
          <a:p>
            <a:r>
              <a:rPr lang="en-US" baseline="0" dirty="0" smtClean="0"/>
              <a:t>Encourage parents not to tease or ridicule overweight child, but to set a good example by eating healthy and exercising regularly </a:t>
            </a:r>
          </a:p>
          <a:p>
            <a:r>
              <a:rPr lang="en-US" baseline="0" dirty="0" smtClean="0"/>
              <a:t>We see best results when entire family makes and keeps life style changes that support healthy weight for all family members</a:t>
            </a:r>
          </a:p>
          <a:p>
            <a:r>
              <a:rPr lang="en-US" baseline="0" dirty="0" smtClean="0"/>
              <a:t>Get involved in your community to improve children’s diets and increase their access to fun and stimulating exercise </a:t>
            </a:r>
            <a:endParaRPr lang="en-US" dirty="0"/>
          </a:p>
        </p:txBody>
      </p:sp>
      <p:sp>
        <p:nvSpPr>
          <p:cNvPr id="4" name="Slide Number Placeholder 3"/>
          <p:cNvSpPr>
            <a:spLocks noGrp="1"/>
          </p:cNvSpPr>
          <p:nvPr>
            <p:ph type="sldNum" sz="quarter" idx="10"/>
          </p:nvPr>
        </p:nvSpPr>
        <p:spPr/>
        <p:txBody>
          <a:bodyPr/>
          <a:lstStyle/>
          <a:p>
            <a:fld id="{65C869BF-3649-4A66-9C0C-9B62296A53C1}" type="slidenum">
              <a:rPr lang="en-US" smtClean="0"/>
              <a:pPr/>
              <a:t>153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9D338DF-D5B4-4762-862F-DFF6F98C9825}" type="slidenum">
              <a:rPr lang="en-US" smtClean="0"/>
              <a:pPr/>
              <a:t>17</a:t>
            </a:fld>
            <a:endParaRPr lang="en-US" smtClean="0"/>
          </a:p>
        </p:txBody>
      </p:sp>
      <p:sp>
        <p:nvSpPr>
          <p:cNvPr id="212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2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eaLnBrk="1" hangingPunct="1">
              <a:spcBef>
                <a:spcPct val="0"/>
              </a:spcBef>
            </a:pPr>
            <a:r>
              <a:rPr lang="en-US" smtClean="0"/>
              <a:t>Pylorus = distal end of stomach</a:t>
            </a:r>
          </a:p>
          <a:p>
            <a:pPr eaLnBrk="1" hangingPunct="1">
              <a:spcBef>
                <a:spcPct val="0"/>
              </a:spcBef>
            </a:pPr>
            <a:r>
              <a:rPr lang="en-US" smtClean="0"/>
              <a:t>Partial or complete obstruction occurs</a:t>
            </a:r>
          </a:p>
          <a:p>
            <a:pPr eaLnBrk="1" hangingPunct="1">
              <a:spcBef>
                <a:spcPct val="0"/>
              </a:spcBef>
            </a:pPr>
            <a:r>
              <a:rPr lang="en-US" smtClean="0"/>
              <a:t>Symptoms appear at 2 – 4 wks of age</a:t>
            </a:r>
          </a:p>
          <a:p>
            <a:pPr eaLnBrk="1" hangingPunct="1">
              <a:spcBef>
                <a:spcPct val="0"/>
              </a:spcBef>
            </a:pPr>
            <a:r>
              <a:rPr lang="en-US" smtClean="0"/>
              <a:t>As baby eats more symptoms start</a:t>
            </a:r>
          </a:p>
          <a:p>
            <a:pPr eaLnBrk="1" hangingPunct="1">
              <a:spcBef>
                <a:spcPct val="0"/>
              </a:spcBef>
            </a:pPr>
            <a:r>
              <a:rPr lang="en-US" smtClean="0"/>
              <a:t>Vomitus with sour smell, appears like curdled milk and mucous</a:t>
            </a:r>
          </a:p>
          <a:p>
            <a:pPr eaLnBrk="1" hangingPunct="1">
              <a:spcBef>
                <a:spcPct val="0"/>
              </a:spcBef>
            </a:pPr>
            <a:r>
              <a:rPr lang="en-US" b="1" smtClean="0"/>
              <a:t>Vomit never bile colored</a:t>
            </a:r>
            <a:r>
              <a:rPr lang="en-US" smtClean="0"/>
              <a:t> WHY?</a:t>
            </a:r>
          </a:p>
          <a:p>
            <a:pPr eaLnBrk="1" hangingPunct="1">
              <a:spcBef>
                <a:spcPct val="0"/>
              </a:spcBef>
            </a:pPr>
            <a:r>
              <a:rPr lang="en-US" smtClean="0"/>
              <a:t>	bile only present in small intestines and bile cannot enter stomach because of obstruction from stenosis</a:t>
            </a:r>
          </a:p>
          <a:p>
            <a:pPr eaLnBrk="1" hangingPunct="1">
              <a:spcBef>
                <a:spcPct val="0"/>
              </a:spcBef>
            </a:pPr>
            <a:r>
              <a:rPr lang="en-US" smtClean="0"/>
              <a:t>Vomiting = MOST OUTSTANDING SYMPTOM</a:t>
            </a:r>
          </a:p>
          <a:p>
            <a:pPr eaLnBrk="1" hangingPunct="1">
              <a:spcBef>
                <a:spcPct val="0"/>
              </a:spcBef>
            </a:pPr>
            <a:r>
              <a:rPr lang="en-US" smtClean="0"/>
              <a:t>May occur with each feeding or intermittently </a:t>
            </a:r>
          </a:p>
          <a:p>
            <a:pPr eaLnBrk="1" hangingPunct="1">
              <a:spcBef>
                <a:spcPct val="0"/>
              </a:spcBef>
            </a:pPr>
            <a:r>
              <a:rPr lang="en-US" smtClean="0"/>
              <a:t>Will want to re-feed = constantly hungry and irritable</a:t>
            </a:r>
          </a:p>
          <a:p>
            <a:pPr eaLnBrk="1" hangingPunct="1">
              <a:spcBef>
                <a:spcPct val="0"/>
              </a:spcBef>
            </a:pPr>
            <a:r>
              <a:rPr lang="en-US" smtClean="0"/>
              <a:t>Dehydration? Sunken fonts, inelastic skin, decreased UO and elevated urine sp. Gravity</a:t>
            </a:r>
          </a:p>
          <a:p>
            <a:pPr eaLnBrk="1" hangingPunct="1">
              <a:spcBef>
                <a:spcPct val="0"/>
              </a:spcBef>
            </a:pPr>
            <a:r>
              <a:rPr lang="en-US" smtClean="0"/>
              <a:t>How do we get accurate I&amp;O on infant? Weigh diapers 1ml = 1oz of urine</a:t>
            </a:r>
          </a:p>
          <a:p>
            <a:pPr eaLnBrk="1" hangingPunct="1">
              <a:spcBef>
                <a:spcPct val="0"/>
              </a:spcBef>
            </a:pPr>
            <a:r>
              <a:rPr lang="en-US" smtClean="0"/>
              <a:t>Preop improve and maintain hydration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7FF7C56-96C6-4C02-A1F9-A8989AD84A6F}" type="slidenum">
              <a:rPr lang="en-US" smtClean="0"/>
              <a:pPr/>
              <a:t>18</a:t>
            </a:fld>
            <a:endParaRPr lang="en-US" smtClean="0"/>
          </a:p>
        </p:txBody>
      </p:sp>
      <p:sp>
        <p:nvSpPr>
          <p:cNvPr id="214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4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May palpate olive-sized tumor at end of stomach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6B2053B-594B-406A-AA04-286F4D88F608}" type="slidenum">
              <a:rPr lang="en-US" smtClean="0"/>
              <a:pPr/>
              <a:t>19</a:t>
            </a:fld>
            <a:endParaRPr lang="en-US" smtClean="0"/>
          </a:p>
        </p:txBody>
      </p:sp>
      <p:sp>
        <p:nvSpPr>
          <p:cNvPr id="215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See mostly in males 3 -12 months</a:t>
            </a:r>
          </a:p>
          <a:p>
            <a:pPr eaLnBrk="1" hangingPunct="1">
              <a:spcBef>
                <a:spcPct val="0"/>
              </a:spcBef>
            </a:pPr>
            <a:r>
              <a:rPr lang="en-US" smtClean="0"/>
              <a:t>Most common site is ileocecal valve</a:t>
            </a:r>
          </a:p>
          <a:p>
            <a:pPr eaLnBrk="1" hangingPunct="1">
              <a:spcBef>
                <a:spcPct val="0"/>
              </a:spcBef>
            </a:pPr>
            <a:r>
              <a:rPr lang="en-US" smtClean="0"/>
              <a:t>Portion may burst and cause peritonitis </a:t>
            </a:r>
          </a:p>
          <a:p>
            <a:pPr eaLnBrk="1" hangingPunct="1">
              <a:spcBef>
                <a:spcPct val="0"/>
              </a:spcBef>
            </a:pPr>
            <a:r>
              <a:rPr lang="en-US" smtClean="0"/>
              <a:t>Most frequent cause of intestinal obstruction in infants and children</a:t>
            </a:r>
          </a:p>
          <a:p>
            <a:pPr eaLnBrk="1" hangingPunct="1">
              <a:spcBef>
                <a:spcPct val="0"/>
              </a:spcBef>
            </a:pPr>
            <a:r>
              <a:rPr lang="en-US" smtClean="0"/>
              <a:t>Sudden abd. Pain = child screams and draws up legs; may appear comfortable between pain episodes</a:t>
            </a:r>
          </a:p>
          <a:p>
            <a:pPr eaLnBrk="1" hangingPunct="1">
              <a:spcBef>
                <a:spcPct val="0"/>
              </a:spcBef>
            </a:pPr>
            <a:r>
              <a:rPr lang="en-US" smtClean="0"/>
              <a:t>Vomiting bile, then stool</a:t>
            </a:r>
          </a:p>
          <a:p>
            <a:pPr eaLnBrk="1" hangingPunct="1">
              <a:spcBef>
                <a:spcPct val="0"/>
              </a:spcBef>
            </a:pPr>
            <a:r>
              <a:rPr lang="en-US" smtClean="0"/>
              <a:t>“currant jelly stools” = stools with blood &amp; mucus</a:t>
            </a:r>
          </a:p>
          <a:p>
            <a:pPr eaLnBrk="1" hangingPunct="1">
              <a:spcBef>
                <a:spcPct val="0"/>
              </a:spcBef>
            </a:pPr>
            <a:r>
              <a:rPr lang="en-US" smtClean="0"/>
              <a:t>Child will become listless and lethargic</a:t>
            </a:r>
          </a:p>
          <a:p>
            <a:pPr eaLnBrk="1" hangingPunct="1">
              <a:spcBef>
                <a:spcPct val="0"/>
              </a:spcBef>
            </a:pPr>
            <a:r>
              <a:rPr lang="en-US" smtClean="0"/>
              <a:t>Ba enema is definitive test</a:t>
            </a:r>
          </a:p>
          <a:p>
            <a:pPr eaLnBrk="1" hangingPunct="1">
              <a:spcBef>
                <a:spcPct val="0"/>
              </a:spcBef>
            </a:pPr>
            <a:r>
              <a:rPr lang="en-US" smtClean="0"/>
              <a:t>On exam you may feel sausage shaped mass</a:t>
            </a:r>
          </a:p>
          <a:p>
            <a:pPr eaLnBrk="1" hangingPunct="1">
              <a:spcBef>
                <a:spcPct val="0"/>
              </a:spcBef>
            </a:pPr>
            <a:r>
              <a:rPr lang="en-US" smtClean="0"/>
              <a:t>Involved part of intestinal walls press against each other and compromise blood and lymph flow</a:t>
            </a:r>
          </a:p>
          <a:p>
            <a:pPr eaLnBrk="1" hangingPunct="1">
              <a:spcBef>
                <a:spcPct val="0"/>
              </a:spcBef>
            </a:pPr>
            <a:r>
              <a:rPr lang="en-US" smtClean="0"/>
              <a:t>If untreated necrosis, perforation, and death.</a:t>
            </a:r>
          </a:p>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F80A7E5-D027-4C68-900E-5C0C0166FD78}" type="slidenum">
              <a:rPr lang="en-US" smtClean="0"/>
              <a:pPr/>
              <a:t>20</a:t>
            </a:fld>
            <a:endParaRPr lang="en-US" smtClean="0"/>
          </a:p>
        </p:txBody>
      </p:sp>
      <p:sp>
        <p:nvSpPr>
          <p:cNvPr id="216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6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Failure to pass meconium stool in newborn</a:t>
            </a:r>
          </a:p>
          <a:p>
            <a:pPr eaLnBrk="1" hangingPunct="1">
              <a:spcBef>
                <a:spcPct val="0"/>
              </a:spcBef>
            </a:pPr>
            <a:r>
              <a:rPr lang="en-US" smtClean="0"/>
              <a:t>May refuse to eat</a:t>
            </a:r>
          </a:p>
          <a:p>
            <a:pPr eaLnBrk="1" hangingPunct="1">
              <a:spcBef>
                <a:spcPct val="0"/>
              </a:spcBef>
            </a:pPr>
            <a:r>
              <a:rPr lang="en-US" smtClean="0"/>
              <a:t>May have foul-smelling ribbon-like stool or pellet-like</a:t>
            </a:r>
          </a:p>
          <a:p>
            <a:pPr eaLnBrk="1" hangingPunct="1">
              <a:spcBef>
                <a:spcPct val="0"/>
              </a:spcBef>
            </a:pPr>
            <a:r>
              <a:rPr lang="en-US" smtClean="0"/>
              <a:t>Will not have adequate weight gain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43002CD-13B1-4FD3-9F9A-F0759ACCE7E5}" type="slidenum">
              <a:rPr lang="en-US" smtClean="0"/>
              <a:pPr/>
              <a:t>21</a:t>
            </a:fld>
            <a:endParaRPr lang="en-US" smtClean="0"/>
          </a:p>
        </p:txBody>
      </p:sp>
      <p:sp>
        <p:nvSpPr>
          <p:cNvPr id="217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7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Need biopsy for definitive diagnosis</a:t>
            </a:r>
          </a:p>
          <a:p>
            <a:pPr eaLnBrk="1" hangingPunct="1">
              <a:spcBef>
                <a:spcPct val="0"/>
              </a:spcBef>
            </a:pPr>
            <a:r>
              <a:rPr lang="en-US" smtClean="0"/>
              <a:t>Surgery as early as possible</a:t>
            </a:r>
          </a:p>
          <a:p>
            <a:pPr eaLnBrk="1" hangingPunct="1">
              <a:spcBef>
                <a:spcPct val="0"/>
              </a:spcBef>
            </a:pPr>
            <a:r>
              <a:rPr lang="en-US" smtClean="0"/>
              <a:t>Care NPO, IV, NG, family support and education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5156E60-584F-4E5E-94E8-841E7D5FA828}" type="slidenum">
              <a:rPr lang="en-US" smtClean="0"/>
              <a:pPr/>
              <a:t>22</a:t>
            </a:fld>
            <a:endParaRPr lang="en-US" smtClean="0"/>
          </a:p>
        </p:txBody>
      </p:sp>
      <p:sp>
        <p:nvSpPr>
          <p:cNvPr id="218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8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Nursing care</a:t>
            </a:r>
          </a:p>
          <a:p>
            <a:pPr eaLnBrk="1" hangingPunct="1">
              <a:spcBef>
                <a:spcPct val="0"/>
              </a:spcBef>
            </a:pPr>
            <a:r>
              <a:rPr lang="en-US" smtClean="0"/>
              <a:t>Pre-op = assess F&amp;E balance, NPO, IV fluids</a:t>
            </a:r>
          </a:p>
          <a:p>
            <a:pPr eaLnBrk="1" hangingPunct="1">
              <a:spcBef>
                <a:spcPct val="0"/>
              </a:spcBef>
            </a:pPr>
            <a:r>
              <a:rPr lang="en-US" smtClean="0"/>
              <a:t>Post-op = routine post-op abdominal surgery interventions</a:t>
            </a:r>
          </a:p>
          <a:p>
            <a:pPr eaLnBrk="1" hangingPunct="1">
              <a:spcBef>
                <a:spcPct val="0"/>
              </a:spcBef>
            </a:pPr>
            <a:r>
              <a:rPr lang="en-US" smtClean="0"/>
              <a:t>	1. maintain patency of NG</a:t>
            </a:r>
          </a:p>
          <a:p>
            <a:pPr eaLnBrk="1" hangingPunct="1">
              <a:spcBef>
                <a:spcPct val="0"/>
              </a:spcBef>
            </a:pPr>
            <a:r>
              <a:rPr lang="en-US" smtClean="0"/>
              <a:t>	2. monitor abd </a:t>
            </a:r>
          </a:p>
          <a:p>
            <a:pPr eaLnBrk="1" hangingPunct="1">
              <a:spcBef>
                <a:spcPct val="0"/>
              </a:spcBef>
            </a:pPr>
            <a:r>
              <a:rPr lang="en-US" smtClean="0"/>
              <a:t>	3 monitor and record colostomy appearance and output</a:t>
            </a:r>
          </a:p>
          <a:p>
            <a:pPr eaLnBrk="1" hangingPunct="1">
              <a:spcBef>
                <a:spcPct val="0"/>
              </a:spcBef>
            </a:pPr>
            <a:r>
              <a:rPr lang="en-US" smtClean="0"/>
              <a:t>	4. maintain nutrition</a:t>
            </a:r>
          </a:p>
          <a:p>
            <a:pPr lvl="2" eaLnBrk="1" hangingPunct="1">
              <a:spcBef>
                <a:spcPct val="0"/>
              </a:spcBef>
            </a:pPr>
            <a:r>
              <a:rPr lang="en-US" smtClean="0"/>
              <a:t>	5. Teach parents ostomy care </a:t>
            </a:r>
          </a:p>
          <a:p>
            <a:pPr lvl="2" eaLnBrk="1" hangingPunct="1">
              <a:spcBef>
                <a:spcPct val="0"/>
              </a:spcBef>
            </a:pPr>
            <a:r>
              <a:rPr lang="en-US" b="1" smtClean="0"/>
              <a:t>	6. No Rectal Temps post-op</a:t>
            </a:r>
            <a:endParaRPr lang="en-US" smtClean="0"/>
          </a:p>
          <a:p>
            <a:pPr eaLnBrk="1" hangingPunct="1">
              <a:spcBef>
                <a:spcPct val="0"/>
              </a:spcBef>
            </a:pPr>
            <a:r>
              <a:rPr lang="en-US"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07A4BAD-E9D8-4D82-9B3E-D39384087BF2}" type="slidenum">
              <a:rPr lang="en-US" smtClean="0"/>
              <a:pPr/>
              <a:t>5</a:t>
            </a:fld>
            <a:endParaRPr lang="en-US" smtClean="0"/>
          </a:p>
        </p:txBody>
      </p:sp>
      <p:sp>
        <p:nvSpPr>
          <p:cNvPr id="200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0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Diagnosis most often made at birth </a:t>
            </a:r>
          </a:p>
          <a:p>
            <a:pPr eaLnBrk="1" hangingPunct="1">
              <a:spcBef>
                <a:spcPct val="0"/>
              </a:spcBef>
            </a:pPr>
            <a:r>
              <a:rPr lang="en-US" smtClean="0"/>
              <a:t>Delivery room atmosphere changes immediately</a:t>
            </a:r>
          </a:p>
          <a:p>
            <a:pPr eaLnBrk="1" hangingPunct="1">
              <a:spcBef>
                <a:spcPct val="0"/>
              </a:spcBef>
            </a:pPr>
            <a:r>
              <a:rPr lang="en-US" smtClean="0"/>
              <a:t>Assess caregivers reaction</a:t>
            </a:r>
          </a:p>
          <a:p>
            <a:pPr eaLnBrk="1" hangingPunct="1">
              <a:spcBef>
                <a:spcPct val="0"/>
              </a:spcBef>
            </a:pPr>
            <a:r>
              <a:rPr lang="en-US" smtClean="0"/>
              <a:t>Initially shock, grief, isolation, failure/inadequacy </a:t>
            </a:r>
          </a:p>
          <a:p>
            <a:pPr eaLnBrk="1" hangingPunct="1">
              <a:spcBef>
                <a:spcPct val="0"/>
              </a:spcBef>
            </a:pPr>
            <a:r>
              <a:rPr lang="en-US" smtClean="0"/>
              <a:t>Shock is followed by anger, guilt, frustration, and depression</a:t>
            </a:r>
          </a:p>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C0A5502-B66C-4E1E-95AB-92E3F7E260D7}" type="slidenum">
              <a:rPr lang="en-US" smtClean="0"/>
              <a:pPr/>
              <a:t>23</a:t>
            </a:fld>
            <a:endParaRPr lang="en-US" smtClean="0"/>
          </a:p>
        </p:txBody>
      </p:sp>
      <p:sp>
        <p:nvSpPr>
          <p:cNvPr id="219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9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Congenital defect </a:t>
            </a:r>
          </a:p>
          <a:p>
            <a:pPr eaLnBrk="1" hangingPunct="1">
              <a:spcBef>
                <a:spcPct val="0"/>
              </a:spcBef>
            </a:pPr>
            <a:r>
              <a:rPr lang="en-US" smtClean="0"/>
              <a:t>occurs 1 in 5000 births </a:t>
            </a:r>
          </a:p>
          <a:p>
            <a:pPr eaLnBrk="1" hangingPunct="1">
              <a:spcBef>
                <a:spcPct val="0"/>
              </a:spcBef>
            </a:pPr>
            <a:r>
              <a:rPr lang="en-US" smtClean="0"/>
              <a:t>May have thin membrane covering anal opening that can be perforated easily.</a:t>
            </a:r>
          </a:p>
          <a:p>
            <a:pPr eaLnBrk="1" hangingPunct="1">
              <a:spcBef>
                <a:spcPct val="0"/>
              </a:spcBef>
            </a:pPr>
            <a:r>
              <a:rPr lang="en-US" smtClean="0"/>
              <a:t>NO RECTAL TEMPS</a:t>
            </a:r>
          </a:p>
          <a:p>
            <a:pPr eaLnBrk="1" hangingPunct="1">
              <a:spcBef>
                <a:spcPct val="0"/>
              </a:spcBef>
            </a:pPr>
            <a:r>
              <a:rPr lang="en-US" smtClean="0"/>
              <a:t>Will require Parenteral nutrition until surgery. Monitor I&amp;O and nutritional status.</a:t>
            </a:r>
          </a:p>
          <a:p>
            <a:pPr eaLnBrk="1" hangingPunct="1">
              <a:spcBef>
                <a:spcPct val="0"/>
              </a:spcBef>
            </a:pPr>
            <a:r>
              <a:rPr lang="en-US" smtClean="0"/>
              <a:t>May have NG before surgery and after surgery until bowel function returns to prevent distention. </a:t>
            </a:r>
          </a:p>
          <a:p>
            <a:pPr eaLnBrk="1" hangingPunct="1">
              <a:spcBef>
                <a:spcPct val="0"/>
              </a:spcBef>
            </a:pPr>
            <a:r>
              <a:rPr lang="en-US" smtClean="0"/>
              <a:t>May require temporary colostomy; may have problems with sphincter control and toilet training.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4CB2580-9B09-46CA-B88A-8CD4FC025E4D}" type="slidenum">
              <a:rPr lang="en-US" smtClean="0"/>
              <a:pPr/>
              <a:t>24</a:t>
            </a:fld>
            <a:endParaRPr lang="en-US" smtClean="0"/>
          </a:p>
        </p:txBody>
      </p:sp>
      <p:sp>
        <p:nvSpPr>
          <p:cNvPr id="220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0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May have dimple, but no opening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ACFF591-A34C-4279-9E49-87828F8650D6}" type="slidenum">
              <a:rPr lang="en-US" smtClean="0"/>
              <a:pPr/>
              <a:t>25</a:t>
            </a:fld>
            <a:endParaRPr lang="en-US" smtClean="0"/>
          </a:p>
        </p:txBody>
      </p:sp>
      <p:sp>
        <p:nvSpPr>
          <p:cNvPr id="221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1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Child inherits inability to effectively digest gluten. 2</a:t>
            </a:r>
            <a:r>
              <a:rPr lang="en-US" baseline="30000" smtClean="0"/>
              <a:t>nd</a:t>
            </a:r>
            <a:r>
              <a:rPr lang="en-US" smtClean="0"/>
              <a:t> only to cystic fibrosis as a cause of mal absorption in children. Found in wheat, barley, rye, and oat grains</a:t>
            </a:r>
          </a:p>
          <a:p>
            <a:pPr eaLnBrk="1" hangingPunct="1">
              <a:spcBef>
                <a:spcPct val="0"/>
              </a:spcBef>
            </a:pPr>
            <a:r>
              <a:rPr lang="en-US" smtClean="0"/>
              <a:t>Undigested gluten causes inflammation and damage to small intestinal lining leading to malabsorption. Lead to villous atrophy thus mal absorption  due to decreased surface area</a:t>
            </a:r>
          </a:p>
          <a:p>
            <a:pPr eaLnBrk="1" hangingPunct="1">
              <a:spcBef>
                <a:spcPct val="0"/>
              </a:spcBef>
            </a:pPr>
            <a:r>
              <a:rPr lang="en-US" smtClean="0"/>
              <a:t>This can occur at any age</a:t>
            </a:r>
          </a:p>
          <a:p>
            <a:pPr eaLnBrk="1" hangingPunct="1">
              <a:spcBef>
                <a:spcPct val="0"/>
              </a:spcBef>
            </a:pPr>
            <a:r>
              <a:rPr lang="en-US" smtClean="0"/>
              <a:t>	stressors that can trigger active dx</a:t>
            </a:r>
          </a:p>
          <a:p>
            <a:pPr eaLnBrk="1" hangingPunct="1">
              <a:spcBef>
                <a:spcPct val="0"/>
              </a:spcBef>
            </a:pPr>
            <a:r>
              <a:rPr lang="en-US" smtClean="0"/>
              <a:t>		gluten overload</a:t>
            </a:r>
          </a:p>
          <a:p>
            <a:pPr eaLnBrk="1" hangingPunct="1">
              <a:spcBef>
                <a:spcPct val="0"/>
              </a:spcBef>
            </a:pPr>
            <a:r>
              <a:rPr lang="en-US" smtClean="0"/>
              <a:t>		pregnancy</a:t>
            </a:r>
          </a:p>
          <a:p>
            <a:pPr eaLnBrk="1" hangingPunct="1">
              <a:spcBef>
                <a:spcPct val="0"/>
              </a:spcBef>
            </a:pPr>
            <a:r>
              <a:rPr lang="en-US" smtClean="0"/>
              <a:t>		GI virus</a:t>
            </a:r>
          </a:p>
          <a:p>
            <a:pPr eaLnBrk="1" hangingPunct="1">
              <a:spcBef>
                <a:spcPct val="0"/>
              </a:spcBef>
            </a:pPr>
            <a:r>
              <a:rPr lang="en-US" smtClean="0"/>
              <a:t>		surgery</a:t>
            </a:r>
          </a:p>
          <a:p>
            <a:pPr eaLnBrk="1" hangingPunct="1">
              <a:spcBef>
                <a:spcPct val="0"/>
              </a:spcBef>
            </a:pPr>
            <a:r>
              <a:rPr lang="en-US" smtClean="0"/>
              <a:t>		stress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B233401-BFEC-4269-97D5-4C6D03C20739}" type="slidenum">
              <a:rPr lang="en-US" smtClean="0"/>
              <a:pPr/>
              <a:t>26</a:t>
            </a:fld>
            <a:endParaRPr lang="en-US" smtClean="0"/>
          </a:p>
        </p:txBody>
      </p:sp>
      <p:sp>
        <p:nvSpPr>
          <p:cNvPr id="222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2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Classic S&amp;S as seen in children</a:t>
            </a:r>
          </a:p>
          <a:p>
            <a:pPr eaLnBrk="1" hangingPunct="1">
              <a:spcBef>
                <a:spcPct val="0"/>
              </a:spcBef>
            </a:pPr>
            <a:r>
              <a:rPr lang="en-US" smtClean="0"/>
              <a:t>Usually appears several months after child starts eating wheat (1-5 years)</a:t>
            </a:r>
          </a:p>
          <a:p>
            <a:pPr eaLnBrk="1" hangingPunct="1">
              <a:spcBef>
                <a:spcPct val="0"/>
              </a:spcBef>
            </a:pPr>
            <a:r>
              <a:rPr lang="en-US" smtClean="0"/>
              <a:t>Because no wheat or rye in diet before this age</a:t>
            </a:r>
          </a:p>
          <a:p>
            <a:pPr eaLnBrk="1" hangingPunct="1">
              <a:spcBef>
                <a:spcPct val="0"/>
              </a:spcBef>
            </a:pPr>
            <a:r>
              <a:rPr lang="en-US" smtClean="0"/>
              <a:t>Diarrhea; often pale and watery with odor</a:t>
            </a:r>
          </a:p>
          <a:p>
            <a:pPr eaLnBrk="1" hangingPunct="1">
              <a:spcBef>
                <a:spcPct val="0"/>
              </a:spcBef>
            </a:pPr>
            <a:r>
              <a:rPr lang="en-US" smtClean="0"/>
              <a:t>Second only to CF as cause of malabsorption in children</a:t>
            </a:r>
          </a:p>
          <a:p>
            <a:pPr eaLnBrk="1" hangingPunct="1">
              <a:spcBef>
                <a:spcPct val="0"/>
              </a:spcBef>
            </a:pPr>
            <a:r>
              <a:rPr lang="en-US" smtClean="0"/>
              <a:t>See muscle wasting</a:t>
            </a:r>
          </a:p>
          <a:p>
            <a:pPr eaLnBrk="1" hangingPunct="1">
              <a:spcBef>
                <a:spcPct val="0"/>
              </a:spcBef>
            </a:pPr>
            <a:r>
              <a:rPr lang="en-US" smtClean="0"/>
              <a:t>Sometimes vomiting and constipation</a:t>
            </a:r>
          </a:p>
          <a:p>
            <a:pPr eaLnBrk="1" hangingPunct="1">
              <a:spcBef>
                <a:spcPct val="0"/>
              </a:spcBef>
            </a:pPr>
            <a:r>
              <a:rPr lang="en-US" smtClean="0"/>
              <a:t>If S&amp;S continues see growth retardation</a:t>
            </a:r>
          </a:p>
          <a:p>
            <a:pPr eaLnBrk="1" hangingPunct="1">
              <a:spcBef>
                <a:spcPct val="0"/>
              </a:spcBef>
            </a:pPr>
            <a:r>
              <a:rPr lang="en-US" smtClean="0"/>
              <a:t>Seen frequently in association with type I DM</a:t>
            </a:r>
          </a:p>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D29288B-AEF2-4740-9138-5D7C573844DD}" type="slidenum">
              <a:rPr lang="en-US" smtClean="0"/>
              <a:pPr/>
              <a:t>27</a:t>
            </a:fld>
            <a:endParaRPr lang="en-US" smtClean="0"/>
          </a:p>
        </p:txBody>
      </p:sp>
      <p:sp>
        <p:nvSpPr>
          <p:cNvPr id="223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3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All symptoms resolve when gluten is removed from diet</a:t>
            </a:r>
          </a:p>
          <a:p>
            <a:pPr eaLnBrk="1" hangingPunct="1">
              <a:spcBef>
                <a:spcPct val="0"/>
              </a:spcBef>
            </a:pPr>
            <a:r>
              <a:rPr lang="en-US" smtClean="0"/>
              <a:t>IgG and IgA are present while eating gluten and disappear when gluten is removed from diet</a:t>
            </a:r>
          </a:p>
          <a:p>
            <a:pPr eaLnBrk="1" hangingPunct="1">
              <a:spcBef>
                <a:spcPct val="0"/>
              </a:spcBef>
            </a:pPr>
            <a:endParaRPr lang="en-US" smtClean="0"/>
          </a:p>
          <a:p>
            <a:pPr eaLnBrk="1" hangingPunct="1">
              <a:spcBef>
                <a:spcPct val="0"/>
              </a:spcBef>
            </a:pPr>
            <a:r>
              <a:rPr lang="en-US" smtClean="0"/>
              <a:t>Dx antigliadin and antiendomysial immunoglobulin G IgG and IgA anti bodies and their diapperance when gluten is removed from the diet</a:t>
            </a:r>
          </a:p>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46852C-2306-4686-A5E1-8AE2490CAB29}" type="slidenum">
              <a:rPr lang="en-US" smtClean="0"/>
              <a:pPr/>
              <a:t>28</a:t>
            </a:fld>
            <a:endParaRPr lang="en-US" smtClean="0"/>
          </a:p>
        </p:txBody>
      </p:sp>
      <p:sp>
        <p:nvSpPr>
          <p:cNvPr id="224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4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Gluten-free diet for life</a:t>
            </a:r>
          </a:p>
          <a:p>
            <a:pPr eaLnBrk="1" hangingPunct="1">
              <a:spcBef>
                <a:spcPct val="0"/>
              </a:spcBef>
            </a:pPr>
            <a:r>
              <a:rPr lang="en-US" b="1" smtClean="0"/>
              <a:t>NO BEER OR ALE </a:t>
            </a:r>
            <a:r>
              <a:rPr lang="en-US" smtClean="0"/>
              <a:t>(what are they made from? Oats and wheat!!!)</a:t>
            </a:r>
            <a:endParaRPr lang="en-US" b="1" smtClean="0"/>
          </a:p>
          <a:p>
            <a:pPr eaLnBrk="1" hangingPunct="1">
              <a:spcBef>
                <a:spcPct val="0"/>
              </a:spcBef>
            </a:pPr>
            <a:r>
              <a:rPr lang="en-US" smtClean="0"/>
              <a:t>Reading labels is a must.</a:t>
            </a:r>
          </a:p>
          <a:p>
            <a:pPr eaLnBrk="1" hangingPunct="1">
              <a:spcBef>
                <a:spcPct val="0"/>
              </a:spcBef>
            </a:pPr>
            <a:r>
              <a:rPr lang="en-US" smtClean="0"/>
              <a:t>Many products use gluten as a stabilizer, especially in thickened things like pudding and soup. </a:t>
            </a:r>
          </a:p>
          <a:p>
            <a:pPr eaLnBrk="1" hangingPunct="1">
              <a:spcBef>
                <a:spcPct val="0"/>
              </a:spcBef>
            </a:pPr>
            <a:r>
              <a:rPr lang="en-US" smtClean="0"/>
              <a:t>Next time you go grocery shopping look at some labels and see what has wheat, rye, or oat flour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p:spPr>
      </p:sp>
      <p:sp>
        <p:nvSpPr>
          <p:cNvPr id="2252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Malnutrition may be responsible for seemingly unrelated conditions, such as; depression, inability to concentrate, anxiety, insomnia, HTN, coagulopathies, obesity, anorexia</a:t>
            </a:r>
          </a:p>
          <a:p>
            <a:r>
              <a:rPr lang="en-US" smtClean="0"/>
              <a:t>Associated autoimmune disorders, such as; type I DM, hypothyroidism, several types of lymphoma </a:t>
            </a:r>
          </a:p>
          <a:p>
            <a:r>
              <a:rPr lang="en-US" smtClean="0"/>
              <a:t>Difficult to diagnosis</a:t>
            </a:r>
          </a:p>
          <a:p>
            <a:r>
              <a:rPr lang="en-US" smtClean="0"/>
              <a:t>The longer the body is exposed to gluten the more damage that will be done</a:t>
            </a:r>
          </a:p>
          <a:p>
            <a:r>
              <a:rPr lang="en-US" smtClean="0"/>
              <a:t>Anyone with any of these sign should have antibody studies done and maybe small bowel biopsy</a:t>
            </a:r>
          </a:p>
        </p:txBody>
      </p:sp>
      <p:sp>
        <p:nvSpPr>
          <p:cNvPr id="225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9E4919-B0CE-4042-AB0E-A752880D3EB2}" type="slidenum">
              <a:rPr lang="en-US" smtClean="0"/>
              <a:pPr/>
              <a:t>29</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A088F19-3A4A-43C8-8FD7-352A5A1DE9A8}" type="slidenum">
              <a:rPr lang="en-US" smtClean="0"/>
              <a:pPr/>
              <a:t>30</a:t>
            </a:fld>
            <a:endParaRPr lang="en-US" smtClean="0"/>
          </a:p>
        </p:txBody>
      </p:sp>
      <p:sp>
        <p:nvSpPr>
          <p:cNvPr id="226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6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Very dangerous!! Can dehydrate rapidly</a:t>
            </a:r>
          </a:p>
          <a:p>
            <a:pPr eaLnBrk="1" hangingPunct="1">
              <a:spcBef>
                <a:spcPct val="0"/>
              </a:spcBef>
            </a:pPr>
            <a:r>
              <a:rPr lang="en-US" smtClean="0"/>
              <a:t>Highly contagious</a:t>
            </a:r>
          </a:p>
          <a:p>
            <a:pPr eaLnBrk="1" hangingPunct="1">
              <a:spcBef>
                <a:spcPct val="0"/>
              </a:spcBef>
            </a:pPr>
            <a:r>
              <a:rPr lang="en-US" smtClean="0"/>
              <a:t>Can be fatal</a:t>
            </a:r>
          </a:p>
          <a:p>
            <a:pPr eaLnBrk="1" hangingPunct="1">
              <a:spcBef>
                <a:spcPct val="0"/>
              </a:spcBef>
            </a:pPr>
            <a:r>
              <a:rPr lang="en-US" smtClean="0"/>
              <a:t>Isolate (Contact with feces or vomitus) and use GOOD HAND WASHING to prevent spread; TRY TO KEEP CHILD’S HANDS OUT; WASH CHILD’S HANDS TOO AFTER DIAPER CHANGE</a:t>
            </a:r>
          </a:p>
          <a:p>
            <a:pPr eaLnBrk="1" hangingPunct="1">
              <a:spcBef>
                <a:spcPct val="0"/>
              </a:spcBef>
            </a:pPr>
            <a:r>
              <a:rPr lang="en-US" smtClean="0"/>
              <a:t>NO CLOTH DIAPERS WHY? When high absorbency paper diapers were used, contamination was significantly lower than when cloth diapers were used. The problems of solid waste management and closing landfills willnot go away, and approximately two percent of the garbage by weightis paper diapers.Many states are looking into banning disposable diapers in day-care centers, but the gains in waste management mustbe weighed against greater contamination and the spread of infectious diseases among small children.The use of paper diapers and overclothesis thebest way to minimize fecal contamination and reduce the incidence of intestinal infections among infants and children attending day-care. (Consumer Summary produced by Reliance Medical Information, Inc.)</a:t>
            </a:r>
            <a:br>
              <a:rPr lang="en-US" smtClean="0"/>
            </a:br>
            <a:r>
              <a:rPr lang="en-US" smtClean="0"/>
              <a:t>Watery stools – expelled with force</a:t>
            </a:r>
          </a:p>
          <a:p>
            <a:pPr eaLnBrk="1" hangingPunct="1">
              <a:spcBef>
                <a:spcPct val="0"/>
              </a:spcBef>
            </a:pPr>
            <a:r>
              <a:rPr lang="en-US" smtClean="0"/>
              <a:t>May vomit</a:t>
            </a:r>
          </a:p>
          <a:p>
            <a:pPr eaLnBrk="1" hangingPunct="1">
              <a:spcBef>
                <a:spcPct val="0"/>
              </a:spcBef>
            </a:pPr>
            <a:r>
              <a:rPr lang="en-US" smtClean="0"/>
              <a:t>S&amp;S dehydration = sunken eyes and fontanels; Dry skin, tongue and mucous membranes</a:t>
            </a:r>
          </a:p>
          <a:p>
            <a:pPr eaLnBrk="1" hangingPunct="1">
              <a:spcBef>
                <a:spcPct val="0"/>
              </a:spcBef>
            </a:pPr>
            <a:r>
              <a:rPr lang="en-US" smtClean="0"/>
              <a:t>TX bolus, 20ml/kg, stool cultures, give gut a rest and hydrate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ECCA8C6-3E81-4EAC-945C-E2BA42CEEDD5}" type="slidenum">
              <a:rPr lang="en-US" smtClean="0"/>
              <a:pPr/>
              <a:t>31</a:t>
            </a:fld>
            <a:endParaRPr lang="en-US" smtClean="0"/>
          </a:p>
        </p:txBody>
      </p:sp>
      <p:sp>
        <p:nvSpPr>
          <p:cNvPr id="227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73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Spread person to person through contaminated articles</a:t>
            </a:r>
          </a:p>
          <a:p>
            <a:pPr eaLnBrk="1" hangingPunct="1">
              <a:spcBef>
                <a:spcPct val="0"/>
              </a:spcBef>
            </a:pPr>
            <a:r>
              <a:rPr lang="en-US" smtClean="0"/>
              <a:t>Severe itching around anus</a:t>
            </a:r>
          </a:p>
          <a:p>
            <a:pPr eaLnBrk="1" hangingPunct="1">
              <a:spcBef>
                <a:spcPct val="0"/>
              </a:spcBef>
            </a:pPr>
            <a:r>
              <a:rPr lang="en-US" smtClean="0"/>
              <a:t>Eggs under fingernails and they eat and swallow new eggs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7E859C-48F4-4771-B5FA-6EF632CB40FB}" type="slidenum">
              <a:rPr lang="en-US" smtClean="0"/>
              <a:pPr/>
              <a:t>32</a:t>
            </a:fld>
            <a:endParaRPr lang="en-US" smtClean="0"/>
          </a:p>
        </p:txBody>
      </p:sp>
      <p:sp>
        <p:nvSpPr>
          <p:cNvPr id="228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8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Tape on tongue blade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1E638A7-124A-4DF3-A8A0-46DF093DCFA2}" type="slidenum">
              <a:rPr lang="en-US" smtClean="0"/>
              <a:pPr/>
              <a:t>6</a:t>
            </a:fld>
            <a:endParaRPr lang="en-US" smtClean="0"/>
          </a:p>
        </p:txBody>
      </p:sp>
      <p:sp>
        <p:nvSpPr>
          <p:cNvPr id="201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1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Need to assess ability to suck, swallow, and feed</a:t>
            </a:r>
          </a:p>
          <a:p>
            <a:pPr eaLnBrk="1" hangingPunct="1">
              <a:spcBef>
                <a:spcPct val="0"/>
              </a:spcBef>
            </a:pPr>
            <a:r>
              <a:rPr lang="en-US" smtClean="0"/>
              <a:t>Nipples are cross cut so easier flow</a:t>
            </a:r>
          </a:p>
          <a:p>
            <a:pPr eaLnBrk="1" hangingPunct="1">
              <a:spcBef>
                <a:spcPct val="0"/>
              </a:spcBef>
            </a:pPr>
            <a:r>
              <a:rPr lang="en-US" smtClean="0"/>
              <a:t>Encourage Breastfeeding, but may be impossible</a:t>
            </a:r>
          </a:p>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CC65E14-64D3-4F59-8AB0-DDB614BA418B}" type="slidenum">
              <a:rPr lang="en-US" smtClean="0"/>
              <a:pPr/>
              <a:t>34</a:t>
            </a:fld>
            <a:endParaRPr lang="en-US" smtClean="0"/>
          </a:p>
        </p:txBody>
      </p:sp>
      <p:sp>
        <p:nvSpPr>
          <p:cNvPr id="299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90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Hypospadias: meatus on ventral side of penis</a:t>
            </a:r>
          </a:p>
          <a:p>
            <a:r>
              <a:rPr lang="en-US" smtClean="0"/>
              <a:t>	occurs in 8.2 per 1000 live births</a:t>
            </a:r>
          </a:p>
          <a:p>
            <a:r>
              <a:rPr lang="en-US" smtClean="0"/>
              <a:t>	Caucasians have highest incidence</a:t>
            </a:r>
          </a:p>
          <a:p>
            <a:r>
              <a:rPr lang="en-US" smtClean="0"/>
              <a:t>	Hispanics have lowest</a:t>
            </a:r>
          </a:p>
          <a:p>
            <a:r>
              <a:rPr lang="en-US" smtClean="0"/>
              <a:t>	genetic predisposition = family history</a:t>
            </a:r>
          </a:p>
          <a:p>
            <a:r>
              <a:rPr lang="en-US" smtClean="0"/>
              <a:t>	some boys = defects in testosterone metabolism or receptors</a:t>
            </a:r>
          </a:p>
          <a:p>
            <a:r>
              <a:rPr lang="en-US" smtClean="0"/>
              <a:t>	failure of fusion during fetal development</a:t>
            </a:r>
          </a:p>
          <a:p>
            <a:r>
              <a:rPr lang="en-US" smtClean="0"/>
              <a:t>Epispadius: meatus on dorsal side of penis</a:t>
            </a:r>
          </a:p>
          <a:p>
            <a:r>
              <a:rPr lang="en-US" smtClean="0"/>
              <a:t>Surgery: number of surgeries is related to severity of malformation; can do most in one surgery now; foreskin is used; may have foley after</a:t>
            </a:r>
          </a:p>
          <a:p>
            <a:r>
              <a:rPr lang="en-US" smtClean="0"/>
              <a:t>Surgery done prior to toilet training and development of body image to decrease psychological stress</a:t>
            </a:r>
          </a:p>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11C9874-E0F3-4E45-85AA-289E56877B99}" type="slidenum">
              <a:rPr lang="en-US" smtClean="0"/>
              <a:pPr/>
              <a:t>35</a:t>
            </a:fld>
            <a:endParaRPr lang="en-US" smtClean="0"/>
          </a:p>
        </p:txBody>
      </p:sp>
      <p:sp>
        <p:nvSpPr>
          <p:cNvPr id="300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0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Goals of surgery</a:t>
            </a:r>
          </a:p>
          <a:p>
            <a:pPr>
              <a:spcBef>
                <a:spcPct val="0"/>
              </a:spcBef>
            </a:pPr>
            <a:r>
              <a:rPr lang="en-US" smtClean="0"/>
              <a:t>	able to void in standing position</a:t>
            </a:r>
          </a:p>
          <a:p>
            <a:pPr>
              <a:spcBef>
                <a:spcPct val="0"/>
              </a:spcBef>
            </a:pPr>
            <a:r>
              <a:rPr lang="en-US" smtClean="0"/>
              <a:t>	cosmetically normal appearing penis</a:t>
            </a:r>
          </a:p>
          <a:p>
            <a:pPr>
              <a:spcBef>
                <a:spcPct val="0"/>
              </a:spcBef>
            </a:pPr>
            <a:r>
              <a:rPr lang="en-US" smtClean="0"/>
              <a:t>	preserve sexual function</a:t>
            </a:r>
          </a:p>
          <a:p>
            <a:pPr>
              <a:spcBef>
                <a:spcPct val="0"/>
              </a:spcBef>
            </a:pPr>
            <a:r>
              <a:rPr lang="en-US" smtClean="0"/>
              <a:t>In severe cases it may be difficult to tell a boy from a girl with a glance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3BB5349-0260-48D1-B3FA-B18F1C887F9B}" type="slidenum">
              <a:rPr lang="en-US" smtClean="0"/>
              <a:pPr/>
              <a:t>36</a:t>
            </a:fld>
            <a:endParaRPr lang="en-US" smtClean="0"/>
          </a:p>
        </p:txBody>
      </p:sp>
      <p:sp>
        <p:nvSpPr>
          <p:cNvPr id="301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106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Failure of one or both testes to descend through the inguinal canal into the scrotum</a:t>
            </a:r>
          </a:p>
          <a:p>
            <a:r>
              <a:rPr lang="en-US" smtClean="0"/>
              <a:t>Clinical manifestation = NO BEANS IN THE BAG; rarely painful</a:t>
            </a:r>
          </a:p>
          <a:p>
            <a:r>
              <a:rPr lang="en-US" smtClean="0"/>
              <a:t>Treatment = observation for one year</a:t>
            </a:r>
          </a:p>
          <a:p>
            <a:r>
              <a:rPr lang="en-US" smtClean="0"/>
              <a:t>Surgery between 1 – 2 yrs of age (usually by 3 years of age)</a:t>
            </a:r>
          </a:p>
          <a:p>
            <a:r>
              <a:rPr lang="en-US" smtClean="0"/>
              <a:t>Goal is to bring testes into scrotal sac and secure by scrotal fixation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5F4B722-57F7-4215-A425-85AE51D3297F}" type="slidenum">
              <a:rPr lang="en-US" smtClean="0"/>
              <a:pPr/>
              <a:t>37</a:t>
            </a:fld>
            <a:endParaRPr lang="en-US" smtClean="0"/>
          </a:p>
        </p:txBody>
      </p:sp>
      <p:sp>
        <p:nvSpPr>
          <p:cNvPr id="302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20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Most common malignancy in early life</a:t>
            </a:r>
          </a:p>
          <a:p>
            <a:r>
              <a:rPr lang="en-US" smtClean="0"/>
              <a:t>Usually develops before age 3 yrs.</a:t>
            </a:r>
          </a:p>
          <a:p>
            <a:r>
              <a:rPr lang="en-US" smtClean="0"/>
              <a:t>Slightly higher in males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9E21446-3AE5-4A0C-AC64-A1FF9BC4FD39}" type="slidenum">
              <a:rPr lang="en-US" smtClean="0"/>
              <a:pPr/>
              <a:t>38</a:t>
            </a:fld>
            <a:endParaRPr lang="en-US" smtClean="0"/>
          </a:p>
        </p:txBody>
      </p:sp>
      <p:sp>
        <p:nvSpPr>
          <p:cNvPr id="303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310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No S&amp;S</a:t>
            </a:r>
          </a:p>
          <a:p>
            <a:r>
              <a:rPr lang="en-US" smtClean="0"/>
              <a:t>Usually found by parents while bathing or dressing child</a:t>
            </a:r>
          </a:p>
          <a:p>
            <a:r>
              <a:rPr lang="en-US" smtClean="0"/>
              <a:t>Swelling or mass within the abdomen</a:t>
            </a:r>
          </a:p>
          <a:p>
            <a:r>
              <a:rPr lang="en-US" smtClean="0"/>
              <a:t>	non firm, non tender, confined to one side and deep within the flank</a:t>
            </a:r>
          </a:p>
          <a:p>
            <a:r>
              <a:rPr lang="en-US" smtClean="0"/>
              <a:t>May be found on routine exam</a:t>
            </a:r>
          </a:p>
          <a:p>
            <a:r>
              <a:rPr lang="en-US" smtClean="0"/>
              <a:t>Diagnosed with CT, MRI, US</a:t>
            </a:r>
          </a:p>
          <a:p>
            <a:r>
              <a:rPr lang="en-US" smtClean="0"/>
              <a:t>Need to ensure that other kidney is functioning</a:t>
            </a:r>
          </a:p>
          <a:p>
            <a:r>
              <a:rPr lang="en-US" smtClean="0"/>
              <a:t>Need surgery within 24 to 48 hrs.</a:t>
            </a:r>
          </a:p>
          <a:p>
            <a:r>
              <a:rPr lang="en-US" smtClean="0"/>
              <a:t>DO NOT PALPATE ABD. WHY? May increase risk of tumor rupture and spreading of cancer cells in abd.</a:t>
            </a:r>
          </a:p>
          <a:p>
            <a:r>
              <a:rPr lang="en-US" smtClean="0"/>
              <a:t>Survival rate is one of the highest among all childhood cancers. Surgery and chemotherapy based on clinical stage </a:t>
            </a:r>
          </a:p>
          <a:p>
            <a:r>
              <a:rPr lang="en-US" smtClean="0"/>
              <a:t>May not be able to pla sports or other high risk activities</a:t>
            </a:r>
          </a:p>
          <a:p>
            <a:r>
              <a:rPr lang="en-US" smtClean="0"/>
              <a:t>Watch for tight waistband or other manipulation</a:t>
            </a:r>
          </a:p>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E668981-2C1E-419F-868C-F3215347F198}" type="slidenum">
              <a:rPr lang="en-US" smtClean="0"/>
              <a:pPr/>
              <a:t>39</a:t>
            </a:fld>
            <a:endParaRPr lang="en-US" smtClean="0"/>
          </a:p>
        </p:txBody>
      </p:sp>
      <p:sp>
        <p:nvSpPr>
          <p:cNvPr id="304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413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Body reacts to protein found inside strep bacteria   Release of membrane like material from the organism into the circulation. Because it is antigenic, antibodies are formed. The immune complex reaction ocurs and becomes trapped in the glomerular capillary loop</a:t>
            </a:r>
          </a:p>
          <a:p>
            <a:r>
              <a:rPr lang="en-US" smtClean="0"/>
              <a:t>Body attacks own collagen structures</a:t>
            </a:r>
          </a:p>
          <a:p>
            <a:r>
              <a:rPr lang="en-US" smtClean="0"/>
              <a:t>Nephron is working part of kidney</a:t>
            </a:r>
          </a:p>
          <a:p>
            <a:r>
              <a:rPr lang="en-US" smtClean="0"/>
              <a:t>Within nephron are clusters of capillaries called glomeruli</a:t>
            </a:r>
          </a:p>
          <a:p>
            <a:r>
              <a:rPr lang="en-US" smtClean="0"/>
              <a:t>When glomeruli are inflamed and blocked RBC’s and protein escape into urine</a:t>
            </a:r>
          </a:p>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A0BFEF8-9151-4739-972D-945A7C86C2BB}" type="slidenum">
              <a:rPr lang="en-US" smtClean="0"/>
              <a:pPr/>
              <a:t>40</a:t>
            </a:fld>
            <a:endParaRPr lang="en-US" smtClean="0"/>
          </a:p>
        </p:txBody>
      </p:sp>
      <p:sp>
        <p:nvSpPr>
          <p:cNvPr id="305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515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solidFill>
                  <a:schemeClr val="accent1"/>
                </a:solidFill>
              </a:rPr>
              <a:t>Begin 1 – 3 wks after strep infection/lasts 2 – 3 wks</a:t>
            </a:r>
            <a:r>
              <a:rPr lang="en-US" smtClean="0"/>
              <a:t> </a:t>
            </a:r>
          </a:p>
          <a:p>
            <a:r>
              <a:rPr lang="en-US" smtClean="0"/>
              <a:t>Prognosis excellent</a:t>
            </a:r>
          </a:p>
          <a:p>
            <a:r>
              <a:rPr lang="en-US" smtClean="0"/>
              <a:t>Appear very ill</a:t>
            </a:r>
          </a:p>
          <a:p>
            <a:r>
              <a:rPr lang="en-US" smtClean="0"/>
              <a:t>Small # of children will go on to develop chronic glomerulonephritis</a:t>
            </a:r>
          </a:p>
          <a:p>
            <a:r>
              <a:rPr lang="en-US" smtClean="0"/>
              <a:t>Peak age = 6 – 7 yrs. (occurs btw. 5 – 10 yrs)</a:t>
            </a:r>
          </a:p>
          <a:p>
            <a:r>
              <a:rPr lang="en-US" smtClean="0"/>
              <a:t>2 X more males</a:t>
            </a:r>
          </a:p>
          <a:p>
            <a:r>
              <a:rPr lang="en-US" smtClean="0"/>
              <a:t>See decreased urine output</a:t>
            </a:r>
          </a:p>
          <a:p>
            <a:r>
              <a:rPr lang="en-US" smtClean="0"/>
              <a:t>Urine tea colored and opaque; parents may say cola looking</a:t>
            </a:r>
          </a:p>
          <a:p>
            <a:r>
              <a:rPr lang="en-US" smtClean="0"/>
              <a:t>Macroscopic hematuria  ( large enough to be seen by the naked eye)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521C888-6D61-4926-B79B-9B86F7FBC789}" type="slidenum">
              <a:rPr lang="en-US" smtClean="0"/>
              <a:pPr/>
              <a:t>41</a:t>
            </a:fld>
            <a:endParaRPr lang="en-US" smtClean="0"/>
          </a:p>
        </p:txBody>
      </p:sp>
      <p:sp>
        <p:nvSpPr>
          <p:cNvPr id="306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618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Periorbital edema</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163A571-4DC2-41CD-8DBE-BED38AF6A52D}" type="slidenum">
              <a:rPr lang="en-US" smtClean="0"/>
              <a:pPr/>
              <a:t>42</a:t>
            </a:fld>
            <a:endParaRPr lang="en-US" smtClean="0"/>
          </a:p>
        </p:txBody>
      </p:sp>
      <p:sp>
        <p:nvSpPr>
          <p:cNvPr id="307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0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No bacteria seen in urine</a:t>
            </a:r>
          </a:p>
          <a:p>
            <a:r>
              <a:rPr lang="en-US" smtClean="0"/>
              <a:t>See increased sed rate with antigen/antibody reaction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D8C0D3B-6D55-4D38-AF62-D4182F6B6F7D}" type="slidenum">
              <a:rPr lang="en-US" smtClean="0"/>
              <a:pPr/>
              <a:t>43</a:t>
            </a:fld>
            <a:endParaRPr lang="en-US" smtClean="0"/>
          </a:p>
        </p:txBody>
      </p:sp>
      <p:sp>
        <p:nvSpPr>
          <p:cNvPr id="308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8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pPr>
            <a:r>
              <a:rPr lang="en-US" sz="900" smtClean="0"/>
              <a:t>Monitor VS (BP)</a:t>
            </a:r>
          </a:p>
          <a:p>
            <a:pPr>
              <a:lnSpc>
                <a:spcPct val="90000"/>
              </a:lnSpc>
            </a:pPr>
            <a:r>
              <a:rPr lang="en-US" sz="900" smtClean="0"/>
              <a:t>Monitor Breath sounds (Crackles)</a:t>
            </a:r>
          </a:p>
          <a:p>
            <a:pPr>
              <a:lnSpc>
                <a:spcPct val="90000"/>
              </a:lnSpc>
            </a:pPr>
            <a:r>
              <a:rPr lang="en-US" sz="900" smtClean="0"/>
              <a:t>I&amp;O</a:t>
            </a:r>
          </a:p>
          <a:p>
            <a:pPr>
              <a:lnSpc>
                <a:spcPct val="90000"/>
              </a:lnSpc>
            </a:pPr>
            <a:r>
              <a:rPr lang="en-US" sz="900" smtClean="0"/>
              <a:t>Daily Weight</a:t>
            </a:r>
          </a:p>
          <a:p>
            <a:pPr>
              <a:lnSpc>
                <a:spcPct val="90000"/>
              </a:lnSpc>
            </a:pPr>
            <a:r>
              <a:rPr lang="en-US" sz="900" smtClean="0"/>
              <a:t>Specific Gravity</a:t>
            </a:r>
          </a:p>
          <a:p>
            <a:pPr>
              <a:lnSpc>
                <a:spcPct val="90000"/>
              </a:lnSpc>
            </a:pPr>
            <a:r>
              <a:rPr lang="en-US" sz="900" smtClean="0"/>
              <a:t>Check urine for protein and RBC’s</a:t>
            </a:r>
          </a:p>
          <a:p>
            <a:pPr>
              <a:lnSpc>
                <a:spcPct val="90000"/>
              </a:lnSpc>
            </a:pPr>
            <a:r>
              <a:rPr lang="en-US" sz="900" smtClean="0"/>
              <a:t>Antihypertensives</a:t>
            </a:r>
          </a:p>
          <a:p>
            <a:pPr>
              <a:lnSpc>
                <a:spcPct val="90000"/>
              </a:lnSpc>
            </a:pPr>
            <a:r>
              <a:rPr lang="en-US" sz="900" smtClean="0"/>
              <a:t>Diuretics</a:t>
            </a:r>
          </a:p>
          <a:p>
            <a:pPr>
              <a:lnSpc>
                <a:spcPct val="90000"/>
              </a:lnSpc>
            </a:pPr>
            <a:r>
              <a:rPr lang="en-US" sz="900" smtClean="0"/>
              <a:t>PCN to eradicate strep</a:t>
            </a:r>
          </a:p>
          <a:p>
            <a:pPr>
              <a:lnSpc>
                <a:spcPct val="90000"/>
              </a:lnSpc>
            </a:pPr>
            <a:r>
              <a:rPr lang="en-US" sz="900" smtClean="0"/>
              <a:t>NAS diet</a:t>
            </a:r>
          </a:p>
          <a:p>
            <a:pPr>
              <a:lnSpc>
                <a:spcPct val="90000"/>
              </a:lnSpc>
            </a:pPr>
            <a:r>
              <a:rPr lang="en-US" sz="900" smtClean="0"/>
              <a:t>Treat symptoms of HF (if occur)</a:t>
            </a:r>
          </a:p>
          <a:p>
            <a:pPr>
              <a:lnSpc>
                <a:spcPct val="90000"/>
              </a:lnSpc>
            </a:pPr>
            <a:r>
              <a:rPr lang="en-US" sz="900" smtClean="0"/>
              <a:t>Teach family to check urine for protein</a:t>
            </a:r>
          </a:p>
          <a:p>
            <a:pPr>
              <a:lnSpc>
                <a:spcPct val="90000"/>
              </a:lnSpc>
            </a:pPr>
            <a:r>
              <a:rPr lang="en-US" sz="900" smtClean="0"/>
              <a:t>Mild cases treated at home; more severe may require hospitalization</a:t>
            </a:r>
          </a:p>
          <a:p>
            <a:pPr>
              <a:lnSpc>
                <a:spcPct val="90000"/>
              </a:lnSpc>
            </a:pPr>
            <a:r>
              <a:rPr lang="en-US" sz="900" smtClean="0"/>
              <a:t>Limit activity/no bedrest; child will probably voluntarily restrict their activity d/t fatigue</a:t>
            </a:r>
          </a:p>
          <a:p>
            <a:pPr>
              <a:lnSpc>
                <a:spcPct val="90000"/>
              </a:lnSpc>
            </a:pPr>
            <a:r>
              <a:rPr lang="en-US" sz="900" smtClean="0"/>
              <a:t>Wt to evaluate fluid volume</a:t>
            </a:r>
          </a:p>
          <a:p>
            <a:pPr>
              <a:lnSpc>
                <a:spcPct val="90000"/>
              </a:lnSpc>
            </a:pPr>
            <a:r>
              <a:rPr lang="en-US" sz="900" smtClean="0"/>
              <a:t>Lungs to evaluate for HF d/t fluid overload</a:t>
            </a:r>
          </a:p>
          <a:p>
            <a:pPr>
              <a:lnSpc>
                <a:spcPct val="90000"/>
              </a:lnSpc>
            </a:pPr>
            <a:r>
              <a:rPr lang="en-US" sz="900" smtClean="0"/>
              <a:t>May have fluid and Na restriction</a:t>
            </a:r>
          </a:p>
          <a:p>
            <a:pPr>
              <a:lnSpc>
                <a:spcPct val="90000"/>
              </a:lnSpc>
            </a:pPr>
            <a:r>
              <a:rPr lang="en-US" sz="900" smtClean="0"/>
              <a:t>Antihypertensives are used for elevated BP; this is major complication; highly elevated BP can cause increased ICP, seizures, and brain damage</a:t>
            </a:r>
          </a:p>
          <a:p>
            <a:pPr>
              <a:lnSpc>
                <a:spcPct val="90000"/>
              </a:lnSpc>
            </a:pPr>
            <a:r>
              <a:rPr lang="en-US" sz="900" smtClean="0"/>
              <a:t>Diuretics like Lasix may help in mild cases</a:t>
            </a:r>
          </a:p>
          <a:p>
            <a:pPr>
              <a:lnSpc>
                <a:spcPct val="90000"/>
              </a:lnSpc>
            </a:pPr>
            <a:r>
              <a:rPr lang="en-US" sz="900" smtClean="0"/>
              <a:t>May have traces of protein in urine for months; family will need to know hoe to test urine for protein</a:t>
            </a:r>
          </a:p>
          <a:p>
            <a:pPr>
              <a:lnSpc>
                <a:spcPct val="90000"/>
              </a:lnSpc>
            </a:pPr>
            <a:r>
              <a:rPr lang="en-US" sz="900" smtClean="0"/>
              <a:t>Child will require frequent follow-up until urine is clear of blood and protein (Months)</a:t>
            </a:r>
          </a:p>
          <a:p>
            <a:pPr>
              <a:lnSpc>
                <a:spcPct val="90000"/>
              </a:lnSpc>
            </a:pPr>
            <a:r>
              <a:rPr lang="en-US" sz="900" smtClean="0"/>
              <a:t>If Proteinuria, lasts longer than 1 yr. = diagnosis of chronic glomerulonephritis</a:t>
            </a:r>
          </a:p>
          <a:p>
            <a:pPr>
              <a:lnSpc>
                <a:spcPct val="90000"/>
              </a:lnSpc>
            </a:pPr>
            <a:r>
              <a:rPr lang="en-US" sz="900" smtClean="0"/>
              <a:t>See chart in book on pg 261</a:t>
            </a:r>
          </a:p>
          <a:p>
            <a:pPr>
              <a:lnSpc>
                <a:spcPct val="90000"/>
              </a:lnSpc>
            </a:pPr>
            <a:endParaRPr lang="en-US" sz="900" smtClean="0"/>
          </a:p>
          <a:p>
            <a:pPr>
              <a:lnSpc>
                <a:spcPct val="90000"/>
              </a:lnSpc>
            </a:pPr>
            <a:endParaRPr lang="en-US" sz="9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A91F270-7DB1-4EBF-BC98-67DA14CDCBBD}" type="slidenum">
              <a:rPr lang="en-US" smtClean="0"/>
              <a:pPr/>
              <a:t>7</a:t>
            </a:fld>
            <a:endParaRPr lang="en-US" smtClean="0"/>
          </a:p>
        </p:txBody>
      </p:sp>
      <p:sp>
        <p:nvSpPr>
          <p:cNvPr id="202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You want to show parents/caregivers before and after pictures</a:t>
            </a:r>
          </a:p>
          <a:p>
            <a:pPr>
              <a:spcBef>
                <a:spcPct val="0"/>
              </a:spcBef>
            </a:pPr>
            <a:r>
              <a:rPr lang="en-US" smtClean="0"/>
              <a:t>May be preoccupied with appearance</a:t>
            </a:r>
          </a:p>
          <a:p>
            <a:pPr>
              <a:spcBef>
                <a:spcPct val="0"/>
              </a:spcBef>
            </a:pPr>
            <a:r>
              <a:rPr lang="en-US" smtClean="0"/>
              <a:t>Experiencing negative feelings toward infant can disrupt and/or impede attachment</a:t>
            </a:r>
          </a:p>
          <a:p>
            <a:pPr>
              <a:spcBef>
                <a:spcPct val="0"/>
              </a:spcBef>
            </a:pPr>
            <a:r>
              <a:rPr lang="en-US" smtClean="0"/>
              <a:t>Recognize reaction as normal and encourage them to hold, touch, and feed infant</a:t>
            </a:r>
          </a:p>
          <a:p>
            <a:pPr>
              <a:spcBef>
                <a:spcPct val="0"/>
              </a:spcBef>
            </a:pPr>
            <a:r>
              <a:rPr lang="en-US" smtClean="0"/>
              <a:t>Give them chance to talk; answer questions</a:t>
            </a:r>
          </a:p>
          <a:p>
            <a:pPr>
              <a:spcBef>
                <a:spcPct val="0"/>
              </a:spcBef>
            </a:pPr>
            <a:r>
              <a:rPr lang="en-US" smtClean="0"/>
              <a:t>Cleft lip/palate foundation is great source of info and support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A6ADE57-2E01-4976-9C74-53CDE976C895}" type="slidenum">
              <a:rPr lang="en-US" smtClean="0"/>
              <a:pPr/>
              <a:t>44</a:t>
            </a:fld>
            <a:endParaRPr lang="en-US" smtClean="0"/>
          </a:p>
        </p:txBody>
      </p:sp>
      <p:sp>
        <p:nvSpPr>
          <p:cNvPr id="309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925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Damage to capillaries of glomerulus</a:t>
            </a:r>
          </a:p>
          <a:p>
            <a:r>
              <a:rPr lang="en-US" smtClean="0"/>
              <a:t>Chronic renal disease</a:t>
            </a:r>
          </a:p>
          <a:p>
            <a:r>
              <a:rPr lang="en-US" smtClean="0"/>
              <a:t>Principle pathophysiologic abnormality = increase permeability of glomerulus to protein = massive protein lost</a:t>
            </a:r>
          </a:p>
          <a:p>
            <a:r>
              <a:rPr lang="en-US" smtClean="0"/>
              <a:t>MCNS is most common term used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2D2B2B3-D4E7-4F50-9E37-8DCFE0DBFE0E}" type="slidenum">
              <a:rPr lang="en-US" smtClean="0"/>
              <a:pPr/>
              <a:t>45</a:t>
            </a:fld>
            <a:endParaRPr lang="en-US" smtClean="0"/>
          </a:p>
        </p:txBody>
      </p:sp>
      <p:sp>
        <p:nvSpPr>
          <p:cNvPr id="310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027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Disease usually resolves itself after time</a:t>
            </a:r>
          </a:p>
          <a:p>
            <a:r>
              <a:rPr lang="en-US" smtClean="0"/>
              <a:t>Peak age 2 – 3 yrs.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EF00C63-6554-4111-9B6C-D7FB61212641}" type="slidenum">
              <a:rPr lang="en-US" smtClean="0"/>
              <a:pPr/>
              <a:t>46</a:t>
            </a:fld>
            <a:endParaRPr lang="en-US" smtClean="0"/>
          </a:p>
        </p:txBody>
      </p:sp>
      <p:sp>
        <p:nvSpPr>
          <p:cNvPr id="311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130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Edema progresses slowly = Periorbital seen in am and resolves with upright activity</a:t>
            </a:r>
          </a:p>
          <a:p>
            <a:r>
              <a:rPr lang="en-US" smtClean="0"/>
              <a:t>	ankle seen later in day</a:t>
            </a:r>
          </a:p>
          <a:p>
            <a:r>
              <a:rPr lang="en-US" smtClean="0"/>
              <a:t>	advances to generalized edema with large abd. ascites </a:t>
            </a:r>
          </a:p>
          <a:p>
            <a:r>
              <a:rPr lang="en-US" smtClean="0"/>
              <a:t>	edema in scrotum and labia</a:t>
            </a:r>
          </a:p>
          <a:p>
            <a:r>
              <a:rPr lang="en-US" smtClean="0"/>
              <a:t>	unable to button pants</a:t>
            </a:r>
          </a:p>
          <a:p>
            <a:r>
              <a:rPr lang="en-US" smtClean="0"/>
              <a:t>Malnutrition d/t  loss of protein</a:t>
            </a:r>
          </a:p>
          <a:p>
            <a:r>
              <a:rPr lang="en-US" smtClean="0"/>
              <a:t>Anorexia d/t intestinal mucosal edema, uncomfortable, may go unnoticed because of chubby appearance</a:t>
            </a:r>
          </a:p>
          <a:p>
            <a:r>
              <a:rPr lang="en-US" smtClean="0"/>
              <a:t>Resp distress d/t pressure from fluid in abd.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366EFE3-875E-4D54-B54E-8EC0504BF20E}" type="slidenum">
              <a:rPr lang="en-US" smtClean="0"/>
              <a:pPr/>
              <a:t>47</a:t>
            </a:fld>
            <a:endParaRPr lang="en-US" smtClean="0"/>
          </a:p>
        </p:txBody>
      </p:sp>
      <p:sp>
        <p:nvSpPr>
          <p:cNvPr id="312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232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If loosing protein in urine = lower protein in blood</a:t>
            </a:r>
          </a:p>
          <a:p>
            <a:r>
              <a:rPr lang="en-US" smtClean="0"/>
              <a:t>Serum albumin will be severely low (below 2 g/dL)</a:t>
            </a:r>
          </a:p>
          <a:p>
            <a:r>
              <a:rPr lang="en-US" smtClean="0"/>
              <a:t>Hyperlipidemia = elevated cholesterol and triglycerides (not sure why this happens)</a:t>
            </a:r>
          </a:p>
          <a:p>
            <a:r>
              <a:rPr lang="en-US" smtClean="0"/>
              <a:t>No gross hematuria</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9170C22-3978-4E13-97B1-7483AE149358}" type="slidenum">
              <a:rPr lang="en-US" smtClean="0"/>
              <a:pPr/>
              <a:t>48</a:t>
            </a:fld>
            <a:endParaRPr lang="en-US" smtClean="0"/>
          </a:p>
        </p:txBody>
      </p:sp>
      <p:sp>
        <p:nvSpPr>
          <p:cNvPr id="313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334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Prednisone capable of inducing remission with kids with idiopathic cause (starts to decrease protein loss in 7 – 21 days)</a:t>
            </a:r>
          </a:p>
          <a:p>
            <a:r>
              <a:rPr lang="en-US" smtClean="0"/>
              <a:t>Prednisone given for at least 6 wks, then gradually decreased over next 6 wks (total of 3 months therapy gets best results)</a:t>
            </a:r>
          </a:p>
          <a:p>
            <a:r>
              <a:rPr lang="en-US" smtClean="0"/>
              <a:t>Diuretics = only with respiratory involvement = not effective for this edema; WHY?; Need protein to decrease edema</a:t>
            </a:r>
          </a:p>
          <a:p>
            <a:r>
              <a:rPr lang="en-US" smtClean="0"/>
              <a:t>Limit high salt foods during edema period (chips, pretzels, processed meats, fast foods)</a:t>
            </a:r>
          </a:p>
          <a:p>
            <a:r>
              <a:rPr lang="en-US" smtClean="0"/>
              <a:t>High protein diet usually has not effect (loosing as fast as eating); may cause further kidney damage</a:t>
            </a:r>
          </a:p>
          <a:p>
            <a:r>
              <a:rPr lang="en-US" smtClean="0"/>
              <a:t>Immunosuppressant therapy will reduce or eliminate relapse for some children, but has significant side effects (leukopenia, sterility in males)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FBF4853-29DC-4FA0-B370-1E6E32FAF2EB}" type="slidenum">
              <a:rPr lang="en-US" smtClean="0"/>
              <a:pPr/>
              <a:t>49</a:t>
            </a:fld>
            <a:endParaRPr lang="en-US" smtClean="0"/>
          </a:p>
        </p:txBody>
      </p:sp>
      <p:sp>
        <p:nvSpPr>
          <p:cNvPr id="314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43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Watch fluid balance</a:t>
            </a:r>
          </a:p>
          <a:p>
            <a:r>
              <a:rPr lang="en-US" smtClean="0"/>
              <a:t>Watch resp status</a:t>
            </a:r>
          </a:p>
          <a:p>
            <a:r>
              <a:rPr lang="en-US" smtClean="0"/>
              <a:t>Monitor Proteinuria</a:t>
            </a:r>
          </a:p>
          <a:p>
            <a:r>
              <a:rPr lang="en-US" smtClean="0"/>
              <a:t>Skin fragile while edematous watch for skin breakdown</a:t>
            </a:r>
          </a:p>
          <a:p>
            <a:r>
              <a:rPr lang="en-US" smtClean="0"/>
              <a:t>May be on bedrest or at least limited activity </a:t>
            </a:r>
          </a:p>
          <a:p>
            <a:r>
              <a:rPr lang="en-US" smtClean="0"/>
              <a:t>Parent teaching =</a:t>
            </a:r>
          </a:p>
          <a:p>
            <a:r>
              <a:rPr lang="en-US" smtClean="0"/>
              <a:t>	steroid therapy = continue as ordered; do not stop abruptly</a:t>
            </a:r>
          </a:p>
          <a:p>
            <a:r>
              <a:rPr lang="en-US" smtClean="0"/>
              <a:t>	check urine for protein</a:t>
            </a:r>
          </a:p>
          <a:p>
            <a:r>
              <a:rPr lang="en-US" smtClean="0"/>
              <a:t>	diet restrictions</a:t>
            </a:r>
          </a:p>
          <a:p>
            <a:r>
              <a:rPr lang="en-US" smtClean="0"/>
              <a:t>	signs of relapses</a:t>
            </a:r>
          </a:p>
          <a:p>
            <a:r>
              <a:rPr lang="en-US" smtClean="0"/>
              <a:t>	preventing infections</a:t>
            </a:r>
          </a:p>
          <a:p>
            <a:r>
              <a:rPr lang="en-US" smtClean="0"/>
              <a:t>Remember 2 – 6 yr old may see bedrest as punishment and may see regression</a:t>
            </a:r>
          </a:p>
          <a:p>
            <a:r>
              <a:rPr lang="en-US" smtClean="0"/>
              <a:t>Age appropriate divers ional activities</a:t>
            </a:r>
          </a:p>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8F0A878-0ECC-465B-B1CB-E06CC71263FB}" type="slidenum">
              <a:rPr lang="en-US" smtClean="0"/>
              <a:pPr/>
              <a:t>52</a:t>
            </a:fld>
            <a:endParaRPr lang="en-US" smtClean="0"/>
          </a:p>
        </p:txBody>
      </p:sp>
      <p:sp>
        <p:nvSpPr>
          <p:cNvPr id="327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WBC = lymphocytes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2379CF0-07AA-437D-BEB2-07D01D0D41B3}" type="slidenum">
              <a:rPr lang="en-US" smtClean="0"/>
              <a:pPr/>
              <a:t>53</a:t>
            </a:fld>
            <a:endParaRPr lang="en-US" smtClean="0"/>
          </a:p>
        </p:txBody>
      </p:sp>
      <p:sp>
        <p:nvSpPr>
          <p:cNvPr id="328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8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A5A854A-675B-4BAF-AE13-D961C96B8743}" type="slidenum">
              <a:rPr lang="en-US" smtClean="0"/>
              <a:pPr/>
              <a:t>54</a:t>
            </a:fld>
            <a:endParaRPr lang="en-US" smtClean="0"/>
          </a:p>
        </p:txBody>
      </p:sp>
      <p:sp>
        <p:nvSpPr>
          <p:cNvPr id="329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9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WBC’s B/C of increased # of immature cells = increased risk of infection</a:t>
            </a:r>
          </a:p>
          <a:p>
            <a:pPr eaLnBrk="1" hangingPunct="1">
              <a:spcBef>
                <a:spcPct val="0"/>
              </a:spcBef>
            </a:pPr>
            <a:r>
              <a:rPr lang="en-US" smtClean="0"/>
              <a:t>RBC’s  B/C of crowding in bone marrow = anemia</a:t>
            </a:r>
          </a:p>
          <a:p>
            <a:pPr eaLnBrk="1" hangingPunct="1">
              <a:spcBef>
                <a:spcPct val="0"/>
              </a:spcBef>
            </a:pPr>
            <a:r>
              <a:rPr lang="en-US" smtClean="0"/>
              <a:t>Platelets B/C of crowding in bone marrow = bleeding without clotting</a:t>
            </a:r>
          </a:p>
          <a:p>
            <a:pPr eaLnBrk="1" hangingPunct="1">
              <a:spcBef>
                <a:spcPct val="0"/>
              </a:spcBef>
            </a:pPr>
            <a:r>
              <a:rPr lang="en-US" smtClean="0"/>
              <a:t>RESULTS IN THE S&amp;S YOU SEE</a:t>
            </a:r>
          </a:p>
          <a:p>
            <a:pPr eaLnBrk="1" hangingPunct="1">
              <a:spcBef>
                <a:spcPct val="0"/>
              </a:spcBef>
            </a:pPr>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925038F-0CFE-4A5C-8EC6-5D8BE2124556}" type="slidenum">
              <a:rPr lang="en-US" smtClean="0"/>
              <a:pPr/>
              <a:t>55</a:t>
            </a:fld>
            <a:endParaRPr lang="en-US" smtClean="0"/>
          </a:p>
        </p:txBody>
      </p:sp>
      <p:sp>
        <p:nvSpPr>
          <p:cNvPr id="330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0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Fatigue = anemia</a:t>
            </a:r>
          </a:p>
          <a:p>
            <a:pPr eaLnBrk="1" hangingPunct="1">
              <a:spcBef>
                <a:spcPct val="0"/>
              </a:spcBef>
            </a:pPr>
            <a:r>
              <a:rPr lang="en-US" smtClean="0"/>
              <a:t>Infection risk = low WBC</a:t>
            </a:r>
          </a:p>
          <a:p>
            <a:pPr eaLnBrk="1" hangingPunct="1">
              <a:spcBef>
                <a:spcPct val="0"/>
              </a:spcBef>
            </a:pPr>
            <a:r>
              <a:rPr lang="en-US" smtClean="0"/>
              <a:t>Bleeding = low platelet</a:t>
            </a:r>
          </a:p>
          <a:p>
            <a:pPr eaLnBrk="1" hangingPunct="1">
              <a:spcBef>
                <a:spcPct val="0"/>
              </a:spcBef>
            </a:pPr>
            <a:r>
              <a:rPr lang="en-US" smtClean="0"/>
              <a:t>Bone and joint pain = proliferation and invasion of immature cells</a:t>
            </a:r>
          </a:p>
          <a:p>
            <a:pPr eaLnBrk="1" hangingPunct="1">
              <a:spcBef>
                <a:spcPct val="0"/>
              </a:spcBef>
            </a:pPr>
            <a:r>
              <a:rPr lang="en-US" smtClean="0"/>
              <a:t>Fractures = crowded bone marrow more fragile</a:t>
            </a:r>
          </a:p>
          <a:p>
            <a:pPr eaLnBrk="1" hangingPunct="1">
              <a:spcBef>
                <a:spcPct val="0"/>
              </a:spcBef>
            </a:pPr>
            <a:r>
              <a:rPr lang="en-US" smtClean="0"/>
              <a:t>Enlargement = proliferation and invasion of immature cells</a:t>
            </a:r>
          </a:p>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6370636-70B0-4F02-8479-E25EE40AD3C2}" type="slidenum">
              <a:rPr lang="en-US" smtClean="0"/>
              <a:pPr/>
              <a:t>8</a:t>
            </a:fld>
            <a:endParaRPr lang="en-US" smtClean="0"/>
          </a:p>
        </p:txBody>
      </p:sp>
      <p:sp>
        <p:nvSpPr>
          <p:cNvPr id="203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3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Demonstrate with baby</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2821B7D-7A34-4ED7-817D-AB8CAD6016C7}" type="slidenum">
              <a:rPr lang="en-US" smtClean="0"/>
              <a:pPr/>
              <a:t>56</a:t>
            </a:fld>
            <a:endParaRPr lang="en-US" smtClean="0"/>
          </a:p>
        </p:txBody>
      </p:sp>
      <p:sp>
        <p:nvSpPr>
          <p:cNvPr id="331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1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CBC may show lymphoblasts immature wbc</a:t>
            </a:r>
          </a:p>
          <a:p>
            <a:pPr eaLnBrk="1" hangingPunct="1">
              <a:spcBef>
                <a:spcPct val="0"/>
              </a:spcBef>
            </a:pPr>
            <a:r>
              <a:rPr lang="en-US" smtClean="0"/>
              <a:t>Bone marrow aspiration confirms diagnosis</a:t>
            </a:r>
          </a:p>
          <a:p>
            <a:pPr eaLnBrk="1" hangingPunct="1">
              <a:spcBef>
                <a:spcPct val="0"/>
              </a:spcBef>
            </a:pPr>
            <a:r>
              <a:rPr lang="en-US" smtClean="0"/>
              <a:t>Use iliac crests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7FB2802-FA11-450E-8809-0857FDC2ECC5}" type="slidenum">
              <a:rPr lang="en-US" smtClean="0"/>
              <a:pPr/>
              <a:t>57</a:t>
            </a:fld>
            <a:endParaRPr lang="en-US" smtClean="0"/>
          </a:p>
        </p:txBody>
      </p:sp>
      <p:sp>
        <p:nvSpPr>
          <p:cNvPr id="332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2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With initial diagnosis prognosis is good – 90% survival rate</a:t>
            </a:r>
          </a:p>
          <a:p>
            <a:pPr eaLnBrk="1" hangingPunct="1">
              <a:spcBef>
                <a:spcPct val="0"/>
              </a:spcBef>
            </a:pPr>
            <a:r>
              <a:rPr lang="en-US" smtClean="0"/>
              <a:t>With relapse survival rate drops dramatically</a:t>
            </a:r>
          </a:p>
          <a:p>
            <a:pPr eaLnBrk="1" hangingPunct="1">
              <a:spcBef>
                <a:spcPct val="0"/>
              </a:spcBef>
            </a:pPr>
            <a:r>
              <a:rPr lang="en-US" smtClean="0"/>
              <a:t>Chemo in 3 phases</a:t>
            </a:r>
          </a:p>
          <a:p>
            <a:pPr eaLnBrk="1" hangingPunct="1">
              <a:spcBef>
                <a:spcPct val="0"/>
              </a:spcBef>
            </a:pPr>
            <a:r>
              <a:rPr lang="en-US" smtClean="0"/>
              <a:t>INDUCTION = geared toward a complete remission with no leukemia cells remaining</a:t>
            </a:r>
          </a:p>
          <a:p>
            <a:pPr eaLnBrk="1" hangingPunct="1">
              <a:spcBef>
                <a:spcPct val="0"/>
              </a:spcBef>
            </a:pPr>
            <a:r>
              <a:rPr lang="en-US" smtClean="0"/>
              <a:t>Sanctuary prevents invasion of CNS by leukemia cells. Intrathecal administration of methotrexate or other chemotherapeutic drugs into cerebrospinal fluid via LP</a:t>
            </a:r>
          </a:p>
          <a:p>
            <a:pPr eaLnBrk="1" hangingPunct="1">
              <a:spcBef>
                <a:spcPct val="0"/>
              </a:spcBef>
            </a:pPr>
            <a:r>
              <a:rPr lang="en-US" smtClean="0"/>
              <a:t>MAINTENANCE = maintaining remission for 2 -3 yrs, includes follow-up chemo, these kids have access device: Boviac, CVP, mediport, Hickman</a:t>
            </a:r>
          </a:p>
          <a:p>
            <a:pPr eaLnBrk="1" hangingPunct="1">
              <a:spcBef>
                <a:spcPct val="0"/>
              </a:spcBef>
            </a:pPr>
            <a:r>
              <a:rPr lang="en-US" smtClean="0"/>
              <a:t>If re-occurs or relapses = reinduction with drugs used before plus additional drugs</a:t>
            </a:r>
          </a:p>
          <a:p>
            <a:pPr eaLnBrk="1" hangingPunct="1">
              <a:spcBef>
                <a:spcPct val="0"/>
              </a:spcBef>
            </a:pPr>
            <a:r>
              <a:rPr lang="en-US" smtClean="0"/>
              <a:t>Bone marrow transplant if 2</a:t>
            </a:r>
            <a:r>
              <a:rPr lang="en-US" baseline="30000" smtClean="0"/>
              <a:t>nd</a:t>
            </a:r>
            <a:r>
              <a:rPr lang="en-US" smtClean="0"/>
              <a:t> remission with all children with ALL</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DF9D4D2-7E21-401A-A783-BA15C89E8115}" type="slidenum">
              <a:rPr lang="en-US" smtClean="0"/>
              <a:pPr/>
              <a:t>58</a:t>
            </a:fld>
            <a:endParaRPr lang="en-US" smtClean="0"/>
          </a:p>
        </p:txBody>
      </p:sp>
      <p:sp>
        <p:nvSpPr>
          <p:cNvPr id="333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3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Hand washing is essential</a:t>
            </a:r>
          </a:p>
          <a:p>
            <a:pPr eaLnBrk="1" hangingPunct="1">
              <a:spcBef>
                <a:spcPct val="0"/>
              </a:spcBef>
            </a:pPr>
            <a:r>
              <a:rPr lang="en-US" smtClean="0"/>
              <a:t>Reverse protective isolation to prevent deadliest complications; meningitis, encephalitis, pneumonia (most frequent causes of death)</a:t>
            </a:r>
          </a:p>
          <a:p>
            <a:pPr eaLnBrk="1" hangingPunct="1">
              <a:spcBef>
                <a:spcPct val="0"/>
              </a:spcBef>
            </a:pPr>
            <a:r>
              <a:rPr lang="en-US" smtClean="0"/>
              <a:t>Protective isolation B/C of compromised immune system – especially during induction</a:t>
            </a:r>
          </a:p>
          <a:p>
            <a:pPr eaLnBrk="1" hangingPunct="1">
              <a:spcBef>
                <a:spcPct val="0"/>
              </a:spcBef>
            </a:pPr>
            <a:r>
              <a:rPr lang="en-US" smtClean="0"/>
              <a:t>VS monitor temp for any variations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DEB7C10-0987-41DD-A598-473D4264CF09}" type="slidenum">
              <a:rPr lang="en-US" smtClean="0"/>
              <a:pPr/>
              <a:t>59</a:t>
            </a:fld>
            <a:endParaRPr lang="en-US" smtClean="0"/>
          </a:p>
        </p:txBody>
      </p:sp>
      <p:sp>
        <p:nvSpPr>
          <p:cNvPr id="334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4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Extra special nutritional needs – may be difficult due to N/V with chemo</a:t>
            </a:r>
          </a:p>
          <a:p>
            <a:pPr eaLnBrk="1" hangingPunct="1">
              <a:spcBef>
                <a:spcPct val="0"/>
              </a:spcBef>
            </a:pPr>
            <a:r>
              <a:rPr lang="en-US" smtClean="0"/>
              <a:t>Small frequent caloric dense feedings</a:t>
            </a:r>
          </a:p>
          <a:p>
            <a:pPr eaLnBrk="1" hangingPunct="1">
              <a:spcBef>
                <a:spcPct val="0"/>
              </a:spcBef>
            </a:pPr>
            <a:r>
              <a:rPr lang="en-US" smtClean="0"/>
              <a:t>Encourage favorite foods</a:t>
            </a:r>
          </a:p>
          <a:p>
            <a:pPr eaLnBrk="1" hangingPunct="1">
              <a:spcBef>
                <a:spcPct val="0"/>
              </a:spcBef>
            </a:pPr>
            <a:r>
              <a:rPr lang="en-US" smtClean="0"/>
              <a:t>Fluids by dropping from straw if unable to suck</a:t>
            </a:r>
          </a:p>
          <a:p>
            <a:pPr eaLnBrk="1" hangingPunct="1">
              <a:spcBef>
                <a:spcPct val="0"/>
              </a:spcBef>
            </a:pPr>
            <a:r>
              <a:rPr lang="en-US" smtClean="0"/>
              <a:t>Be creative</a:t>
            </a:r>
          </a:p>
          <a:p>
            <a:pPr eaLnBrk="1" hangingPunct="1">
              <a:spcBef>
                <a:spcPct val="0"/>
              </a:spcBef>
            </a:pPr>
            <a:r>
              <a:rPr lang="en-US" smtClean="0"/>
              <a:t>Keep meals pleasant, no invasive procedures and no interruptions</a:t>
            </a:r>
          </a:p>
          <a:p>
            <a:pPr eaLnBrk="1" hangingPunct="1">
              <a:spcBef>
                <a:spcPct val="0"/>
              </a:spcBef>
            </a:pPr>
            <a:r>
              <a:rPr lang="en-US" smtClean="0"/>
              <a:t>Alopecia – grows back in 3 – 6 months</a:t>
            </a:r>
          </a:p>
          <a:p>
            <a:pPr eaLnBrk="1" hangingPunct="1">
              <a:spcBef>
                <a:spcPct val="0"/>
              </a:spcBef>
            </a:pPr>
            <a:r>
              <a:rPr lang="en-US" smtClean="0"/>
              <a:t>Cradle cap – good scalp care needed to prevent accumulation of oil and dirt</a:t>
            </a:r>
          </a:p>
          <a:p>
            <a:pPr eaLnBrk="1" hangingPunct="1">
              <a:spcBef>
                <a:spcPct val="0"/>
              </a:spcBef>
            </a:pPr>
            <a:r>
              <a:rPr lang="en-US" smtClean="0"/>
              <a:t>Fear of death – allow/encourgae child and family to express fears and concerns</a:t>
            </a:r>
          </a:p>
          <a:p>
            <a:pPr eaLnBrk="1" hangingPunct="1">
              <a:spcBef>
                <a:spcPct val="0"/>
              </a:spcBef>
            </a:pPr>
            <a:r>
              <a:rPr lang="en-US" smtClean="0"/>
              <a:t>Care of parents and siblings – need supportive care; sibs can feel guilt, resentment, and fear</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D8B9DFA-FF64-4A51-BD7E-DE5676007F02}" type="slidenum">
              <a:rPr lang="en-US" smtClean="0"/>
              <a:pPr/>
              <a:t>60</a:t>
            </a:fld>
            <a:endParaRPr lang="en-US" smtClean="0"/>
          </a:p>
        </p:txBody>
      </p:sp>
      <p:sp>
        <p:nvSpPr>
          <p:cNvPr id="335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5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Effects males twice as often as females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8D0ACC1-922F-488A-9A11-EC9F56219423}" type="slidenum">
              <a:rPr lang="en-US" smtClean="0"/>
              <a:pPr/>
              <a:t>61</a:t>
            </a:fld>
            <a:endParaRPr lang="en-US" smtClean="0"/>
          </a:p>
        </p:txBody>
      </p:sp>
      <p:sp>
        <p:nvSpPr>
          <p:cNvPr id="336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6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Neck (cervical) nodes are most common</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ED71CC7-CBBB-4094-ADB3-CA9A40F68656}" type="slidenum">
              <a:rPr lang="en-US" smtClean="0"/>
              <a:pPr/>
              <a:t>62</a:t>
            </a:fld>
            <a:endParaRPr lang="en-US" smtClean="0"/>
          </a:p>
        </p:txBody>
      </p:sp>
      <p:sp>
        <p:nvSpPr>
          <p:cNvPr id="337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Lymph nodes in body</a:t>
            </a:r>
          </a:p>
          <a:p>
            <a:pPr>
              <a:spcBef>
                <a:spcPct val="0"/>
              </a:spcBef>
            </a:pPr>
            <a:r>
              <a:rPr lang="en-US" smtClean="0"/>
              <a:t>After surgical removal of cervical lymph node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576CB54-8056-482F-A090-4C4A94B7BBDF}" type="slidenum">
              <a:rPr lang="en-US" smtClean="0"/>
              <a:pPr/>
              <a:t>65</a:t>
            </a:fld>
            <a:endParaRPr lang="en-US" smtClean="0"/>
          </a:p>
        </p:txBody>
      </p:sp>
      <p:sp>
        <p:nvSpPr>
          <p:cNvPr id="338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8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Done by laparotomy</a:t>
            </a:r>
          </a:p>
          <a:p>
            <a:pPr eaLnBrk="1" hangingPunct="1">
              <a:spcBef>
                <a:spcPct val="0"/>
              </a:spcBef>
            </a:pPr>
            <a:r>
              <a:rPr lang="en-US" smtClean="0"/>
              <a:t>Spleen usually removed</a:t>
            </a:r>
          </a:p>
          <a:p>
            <a:pPr eaLnBrk="1" hangingPunct="1">
              <a:spcBef>
                <a:spcPct val="0"/>
              </a:spcBef>
            </a:pPr>
            <a:r>
              <a:rPr lang="en-US" smtClean="0"/>
              <a:t>Stage IV usually spleen is involved</a:t>
            </a:r>
          </a:p>
          <a:p>
            <a:pPr eaLnBrk="1" hangingPunct="1">
              <a:spcBef>
                <a:spcPct val="0"/>
              </a:spcBef>
            </a:pPr>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86779B5-0A11-4B52-8206-91B536237BB1}" type="slidenum">
              <a:rPr lang="en-US" smtClean="0"/>
              <a:pPr/>
              <a:t>67</a:t>
            </a:fld>
            <a:endParaRPr lang="en-US" smtClean="0"/>
          </a:p>
        </p:txBody>
      </p:sp>
      <p:sp>
        <p:nvSpPr>
          <p:cNvPr id="339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9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susceptible to infection after spleen removal</a:t>
            </a:r>
          </a:p>
          <a:p>
            <a:pPr eaLnBrk="1" hangingPunct="1">
              <a:spcBef>
                <a:spcPct val="0"/>
              </a:spcBef>
            </a:pPr>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bwMode="auto">
          <a:noFill/>
          <a:ln>
            <a:solidFill>
              <a:srgbClr val="000000"/>
            </a:solidFill>
            <a:miter lim="800000"/>
            <a:headEnd/>
            <a:tailEnd/>
          </a:ln>
        </p:spPr>
      </p:sp>
      <p:sp>
        <p:nvSpPr>
          <p:cNvPr id="340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Remember these are teenager and young adults, so peers are very important .</a:t>
            </a:r>
          </a:p>
          <a:p>
            <a:pPr eaLnBrk="1" hangingPunct="1">
              <a:spcBef>
                <a:spcPct val="0"/>
              </a:spcBef>
            </a:pPr>
            <a:r>
              <a:rPr lang="en-US" smtClean="0"/>
              <a:t>ID and self image are also extremely important to them</a:t>
            </a:r>
          </a:p>
        </p:txBody>
      </p:sp>
      <p:sp>
        <p:nvSpPr>
          <p:cNvPr id="340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55C323-A0A2-4183-B4FB-0F91C2F1B2EE}" type="slidenum">
              <a:rPr lang="en-US" smtClean="0"/>
              <a:pPr/>
              <a:t>68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44674-C0BB-4B1B-97AA-08A3ECD069C7}" type="slidenum">
              <a:rPr lang="en-US" smtClean="0"/>
              <a:pPr/>
              <a:t>9</a:t>
            </a:fld>
            <a:endParaRPr lang="en-US" smtClean="0"/>
          </a:p>
        </p:txBody>
      </p:sp>
      <p:sp>
        <p:nvSpPr>
          <p:cNvPr id="204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Repair of lip may be done immediately or at 2 months of age or weight &gt; 10 pounds</a:t>
            </a:r>
          </a:p>
          <a:p>
            <a:pPr eaLnBrk="1" hangingPunct="1">
              <a:spcBef>
                <a:spcPct val="0"/>
              </a:spcBef>
            </a:pPr>
            <a:r>
              <a:rPr lang="en-US" smtClean="0"/>
              <a:t>Repair of palate done between 6 and 12 months</a:t>
            </a:r>
          </a:p>
          <a:p>
            <a:pPr marL="0" lvl="1" eaLnBrk="1" hangingPunct="1">
              <a:spcBef>
                <a:spcPct val="0"/>
              </a:spcBef>
            </a:pPr>
            <a:r>
              <a:rPr lang="en-US" smtClean="0"/>
              <a:t>Nothing in mouth; DO NOT want to damage suture line and cause scaring</a:t>
            </a:r>
          </a:p>
          <a:p>
            <a:pPr eaLnBrk="1" hangingPunct="1">
              <a:spcBef>
                <a:spcPct val="0"/>
              </a:spcBef>
            </a:pPr>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50990B5-985A-4A72-B289-1718A12D4E81}" type="slidenum">
              <a:rPr lang="en-US" smtClean="0"/>
              <a:pPr/>
              <a:t>69</a:t>
            </a:fld>
            <a:endParaRPr lang="en-US" smtClean="0"/>
          </a:p>
        </p:txBody>
      </p:sp>
      <p:sp>
        <p:nvSpPr>
          <p:cNvPr id="342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2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1 in every 10,000 persons</a:t>
            </a:r>
          </a:p>
          <a:p>
            <a:pPr eaLnBrk="1" hangingPunct="1">
              <a:spcBef>
                <a:spcPct val="0"/>
              </a:spcBef>
            </a:pPr>
            <a:r>
              <a:rPr lang="en-US" smtClean="0"/>
              <a:t>Sex linked</a:t>
            </a:r>
          </a:p>
          <a:p>
            <a:pPr eaLnBrk="1" hangingPunct="1">
              <a:spcBef>
                <a:spcPct val="0"/>
              </a:spcBef>
            </a:pPr>
            <a:r>
              <a:rPr lang="en-US" smtClean="0"/>
              <a:t>Deficiency of factor 8</a:t>
            </a:r>
          </a:p>
          <a:p>
            <a:pPr eaLnBrk="1" hangingPunct="1">
              <a:spcBef>
                <a:spcPct val="0"/>
              </a:spcBef>
            </a:pPr>
            <a:r>
              <a:rPr lang="en-US" smtClean="0"/>
              <a:t>Severity depends on amount of factor 8 in blood</a:t>
            </a:r>
          </a:p>
          <a:p>
            <a:pPr eaLnBrk="1" hangingPunct="1">
              <a:spcBef>
                <a:spcPct val="0"/>
              </a:spcBef>
            </a:pPr>
            <a:r>
              <a:rPr lang="en-US" smtClean="0"/>
              <a:t>Hemophilia B = Christmas disease</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CB534F1-E694-4D38-9D0B-4A36B3A133A3}" type="slidenum">
              <a:rPr lang="en-US" smtClean="0"/>
              <a:pPr/>
              <a:t>70</a:t>
            </a:fld>
            <a:endParaRPr lang="en-US" smtClean="0"/>
          </a:p>
        </p:txBody>
      </p:sp>
      <p:sp>
        <p:nvSpPr>
          <p:cNvPr id="343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3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Prolonged bleeding time</a:t>
            </a:r>
          </a:p>
          <a:p>
            <a:pPr eaLnBrk="1" hangingPunct="1">
              <a:spcBef>
                <a:spcPct val="0"/>
              </a:spcBef>
            </a:pPr>
            <a:r>
              <a:rPr lang="en-US" smtClean="0"/>
              <a:t>Bleeding into skin, joint spaces, and intramuscular tissue</a:t>
            </a:r>
          </a:p>
          <a:p>
            <a:pPr eaLnBrk="1" hangingPunct="1">
              <a:spcBef>
                <a:spcPct val="0"/>
              </a:spcBef>
            </a:pPr>
            <a:r>
              <a:rPr lang="en-US" smtClean="0"/>
              <a:t>Joint spaces similar to leukemia</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C1077CE-6E30-43DE-B755-5BBCCEC1114B}" type="slidenum">
              <a:rPr lang="en-US" smtClean="0"/>
              <a:pPr/>
              <a:t>71</a:t>
            </a:fld>
            <a:endParaRPr lang="en-US" smtClean="0"/>
          </a:p>
        </p:txBody>
      </p:sp>
      <p:sp>
        <p:nvSpPr>
          <p:cNvPr id="344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4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Concentrates can come from donors or produced by genetic engineering</a:t>
            </a:r>
          </a:p>
          <a:p>
            <a:pPr eaLnBrk="1" hangingPunct="1">
              <a:spcBef>
                <a:spcPct val="0"/>
              </a:spcBef>
            </a:pPr>
            <a:r>
              <a:rPr lang="en-US" smtClean="0"/>
              <a:t>From donors has risk of HIV and Hep B infection; has gotten better, but still possible</a:t>
            </a:r>
          </a:p>
          <a:p>
            <a:pPr eaLnBrk="1" hangingPunct="1">
              <a:spcBef>
                <a:spcPct val="0"/>
              </a:spcBef>
            </a:pPr>
            <a:r>
              <a:rPr lang="en-US" smtClean="0"/>
              <a:t>Ryan White – given concentrates tainted with HIV in 1980’s; caused his and many other deaths</a:t>
            </a:r>
          </a:p>
          <a:p>
            <a:pPr eaLnBrk="1" hangingPunct="1">
              <a:spcBef>
                <a:spcPct val="0"/>
              </a:spcBef>
            </a:pPr>
            <a:r>
              <a:rPr lang="en-US" smtClean="0"/>
              <a:t>Prognosis is now good</a:t>
            </a:r>
          </a:p>
          <a:p>
            <a:pPr eaLnBrk="1" hangingPunct="1">
              <a:spcBef>
                <a:spcPct val="0"/>
              </a:spcBef>
            </a:pPr>
            <a:r>
              <a:rPr lang="en-US" smtClean="0"/>
              <a:t>In Europe give antihemophilic factors prophylaxically to prevent bleeding; not used in US much at this time</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C0EA6A3-5550-458C-9CDD-8529D8EC627F}" type="slidenum">
              <a:rPr lang="en-US" smtClean="0"/>
              <a:pPr/>
              <a:t>72</a:t>
            </a:fld>
            <a:endParaRPr lang="en-US" smtClean="0"/>
          </a:p>
        </p:txBody>
      </p:sp>
      <p:sp>
        <p:nvSpPr>
          <p:cNvPr id="345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5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Check gums, examine joints, for tenderness and swelling</a:t>
            </a:r>
          </a:p>
          <a:p>
            <a:pPr eaLnBrk="1" hangingPunct="1">
              <a:spcBef>
                <a:spcPct val="0"/>
              </a:spcBef>
            </a:pPr>
            <a:r>
              <a:rPr lang="en-US" smtClean="0"/>
              <a:t>Check skin for bruising</a:t>
            </a:r>
          </a:p>
          <a:p>
            <a:pPr eaLnBrk="1" hangingPunct="1">
              <a:spcBef>
                <a:spcPct val="0"/>
              </a:spcBef>
            </a:pPr>
            <a:r>
              <a:rPr lang="en-US" smtClean="0"/>
              <a:t>Hematuria</a:t>
            </a:r>
          </a:p>
          <a:p>
            <a:pPr eaLnBrk="1" hangingPunct="1">
              <a:spcBef>
                <a:spcPct val="0"/>
              </a:spcBef>
            </a:pPr>
            <a:r>
              <a:rPr lang="en-US" smtClean="0"/>
              <a:t>Headache</a:t>
            </a:r>
          </a:p>
          <a:p>
            <a:pPr eaLnBrk="1" hangingPunct="1">
              <a:spcBef>
                <a:spcPct val="0"/>
              </a:spcBef>
            </a:pPr>
            <a:r>
              <a:rPr lang="en-US" smtClean="0"/>
              <a:t>Black tarry stools</a:t>
            </a:r>
          </a:p>
          <a:p>
            <a:pPr eaLnBrk="1" hangingPunct="1">
              <a:spcBef>
                <a:spcPct val="0"/>
              </a:spcBef>
            </a:pPr>
            <a:r>
              <a:rPr lang="en-US" smtClean="0"/>
              <a:t>Pain – especially joints (hemarthosis – need narcotics, immobilize joint, elevate, careful handling, cold packs, administer antihemophilic factors immediately)</a:t>
            </a:r>
          </a:p>
          <a:p>
            <a:pPr eaLnBrk="1" hangingPunct="1">
              <a:spcBef>
                <a:spcPct val="0"/>
              </a:spcBef>
            </a:pPr>
            <a:r>
              <a:rPr lang="en-US" smtClean="0"/>
              <a:t>Teaching = most care done at  home; parents learn how to give med IV for 2 – 3 yr then self adm. By 8 – 12 yrs; No drugs with salicylates (ASA, Motrin, Advil)</a:t>
            </a:r>
          </a:p>
          <a:p>
            <a:pPr eaLnBrk="1" hangingPunct="1">
              <a:spcBef>
                <a:spcPct val="0"/>
              </a:spcBef>
            </a:pPr>
            <a:r>
              <a:rPr lang="en-US" smtClean="0"/>
              <a:t>Prevent injury = apply cold compress; use finger stick when possible</a:t>
            </a:r>
          </a:p>
          <a:p>
            <a:pPr eaLnBrk="1" hangingPunct="1">
              <a:spcBef>
                <a:spcPct val="0"/>
              </a:spcBef>
            </a:pPr>
            <a:r>
              <a:rPr lang="en-US" smtClean="0"/>
              <a:t>Avoid activities that could cause trauma and bleeding contact sports,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p:spPr>
      </p:sp>
      <p:sp>
        <p:nvSpPr>
          <p:cNvPr id="346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Both are genetic disorders that are inherited from parents through genes (DNA)</a:t>
            </a:r>
          </a:p>
        </p:txBody>
      </p:sp>
      <p:sp>
        <p:nvSpPr>
          <p:cNvPr id="346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76BA01-3787-476A-B5A8-1788768AECB5}" type="slidenum">
              <a:rPr lang="en-US" smtClean="0"/>
              <a:pPr/>
              <a:t>73</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124225-4EEF-4C61-A593-D63A1E041EDF}" type="slidenum">
              <a:rPr lang="en-US" smtClean="0"/>
              <a:pPr/>
              <a:t>74</a:t>
            </a:fld>
            <a:endParaRPr lang="en-US" smtClean="0"/>
          </a:p>
        </p:txBody>
      </p:sp>
      <p:sp>
        <p:nvSpPr>
          <p:cNvPr id="347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7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Inherited when one parent is a carrier of sickle cell gene</a:t>
            </a:r>
          </a:p>
          <a:p>
            <a:pPr eaLnBrk="1" hangingPunct="1">
              <a:spcBef>
                <a:spcPct val="0"/>
              </a:spcBef>
            </a:pPr>
            <a:r>
              <a:rPr lang="en-US" smtClean="0"/>
              <a:t>Usually asymptomatic   </a:t>
            </a:r>
          </a:p>
          <a:p>
            <a:pPr eaLnBrk="1" hangingPunct="1">
              <a:spcBef>
                <a:spcPct val="0"/>
              </a:spcBef>
            </a:pPr>
            <a:r>
              <a:rPr lang="en-US" smtClean="0"/>
              <a:t>Should have genetic counseling</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08D8E0E-BBF5-493E-B1F1-A408C7AA8388}" type="slidenum">
              <a:rPr lang="en-US" smtClean="0"/>
              <a:pPr/>
              <a:t>75</a:t>
            </a:fld>
            <a:endParaRPr lang="en-US" smtClean="0"/>
          </a:p>
        </p:txBody>
      </p:sp>
      <p:sp>
        <p:nvSpPr>
          <p:cNvPr id="348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Autosomal dominant gene but displaying an autosomal recessive inheritance pattern = both parents must have trait to pass to children</a:t>
            </a:r>
          </a:p>
          <a:p>
            <a:pPr eaLnBrk="1" hangingPunct="1">
              <a:spcBef>
                <a:spcPct val="0"/>
              </a:spcBef>
            </a:pPr>
            <a:r>
              <a:rPr lang="en-US" smtClean="0"/>
              <a:t>One in four chance of child inheriting disease</a:t>
            </a:r>
          </a:p>
          <a:p>
            <a:pPr eaLnBrk="1" hangingPunct="1">
              <a:spcBef>
                <a:spcPct val="0"/>
              </a:spcBef>
            </a:pPr>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0C6401E-0C5A-4D19-ABD7-5E223CBB1545}" type="slidenum">
              <a:rPr lang="en-US" smtClean="0"/>
              <a:pPr/>
              <a:t>76</a:t>
            </a:fld>
            <a:endParaRPr lang="en-US" smtClean="0"/>
          </a:p>
        </p:txBody>
      </p:sp>
      <p:sp>
        <p:nvSpPr>
          <p:cNvPr id="349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9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Develops in second ½ of first year due to depletion of maternal stores</a:t>
            </a:r>
          </a:p>
          <a:p>
            <a:pPr eaLnBrk="1" hangingPunct="1">
              <a:spcBef>
                <a:spcPct val="0"/>
              </a:spcBef>
            </a:pPr>
            <a:r>
              <a:rPr lang="en-US" smtClean="0"/>
              <a:t>Lifelong dx</a:t>
            </a:r>
          </a:p>
          <a:p>
            <a:pPr eaLnBrk="1" hangingPunct="1">
              <a:spcBef>
                <a:spcPct val="0"/>
              </a:spcBef>
            </a:pPr>
            <a:r>
              <a:rPr lang="en-US" smtClean="0"/>
              <a:t>Occurs primarily in Blacks and persons of Mediterranean ancestry </a:t>
            </a:r>
          </a:p>
          <a:p>
            <a:pPr eaLnBrk="1" hangingPunct="1">
              <a:spcBef>
                <a:spcPct val="0"/>
              </a:spcBef>
            </a:pPr>
            <a:r>
              <a:rPr lang="en-US" smtClean="0"/>
              <a:t>Severe form results when gene is inherited from both parents</a:t>
            </a:r>
          </a:p>
          <a:p>
            <a:pPr eaLnBrk="1" hangingPunct="1">
              <a:spcBef>
                <a:spcPct val="0"/>
              </a:spcBef>
            </a:pPr>
            <a:r>
              <a:rPr lang="en-US" smtClean="0"/>
              <a:t>Red blood cells sickle when they are depleted of O2 and unsickle when they have O2 attached, so when O2 content is low in body RBC’s are more likely to sickle and stay that way</a:t>
            </a:r>
          </a:p>
          <a:p>
            <a:pPr eaLnBrk="1" hangingPunct="1">
              <a:spcBef>
                <a:spcPct val="0"/>
              </a:spcBef>
            </a:pPr>
            <a:r>
              <a:rPr lang="en-US" smtClean="0"/>
              <a:t>Sickled cells clump together; do not move well through small capillaries</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D6B231A-88B5-4762-A798-F3E0309DC00F}" type="slidenum">
              <a:rPr lang="en-US" smtClean="0"/>
              <a:pPr/>
              <a:t>77</a:t>
            </a:fld>
            <a:endParaRPr lang="en-US" smtClean="0"/>
          </a:p>
        </p:txBody>
      </p:sp>
      <p:sp>
        <p:nvSpPr>
          <p:cNvPr id="350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0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Primary symptoms are anemia and intense pain</a:t>
            </a:r>
          </a:p>
          <a:p>
            <a:pPr eaLnBrk="1" hangingPunct="1">
              <a:spcBef>
                <a:spcPct val="0"/>
              </a:spcBef>
            </a:pPr>
            <a:r>
              <a:rPr lang="en-US" smtClean="0"/>
              <a:t>Cells that sickle can’t pass through capillaries</a:t>
            </a:r>
          </a:p>
          <a:p>
            <a:pPr eaLnBrk="1" hangingPunct="1">
              <a:spcBef>
                <a:spcPct val="0"/>
              </a:spcBef>
            </a:pPr>
            <a:r>
              <a:rPr lang="en-US" smtClean="0"/>
              <a:t>Causing cells to clump in small vessels</a:t>
            </a:r>
          </a:p>
          <a:p>
            <a:pPr eaLnBrk="1" hangingPunct="1">
              <a:spcBef>
                <a:spcPct val="0"/>
              </a:spcBef>
            </a:pPr>
            <a:r>
              <a:rPr lang="en-US" smtClean="0"/>
              <a:t>Need to avoid triggers to prevent crisis</a:t>
            </a:r>
          </a:p>
          <a:p>
            <a:pPr eaLnBrk="1" hangingPunct="1">
              <a:spcBef>
                <a:spcPct val="0"/>
              </a:spcBef>
            </a:pPr>
            <a:r>
              <a:rPr lang="en-US" smtClean="0"/>
              <a:t>Parents MUST KNOW TRIGGERS and preventative measures</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bwMode="auto">
          <a:noFill/>
          <a:ln>
            <a:solidFill>
              <a:srgbClr val="000000"/>
            </a:solidFill>
            <a:miter lim="800000"/>
            <a:headEnd/>
            <a:tailEnd/>
          </a:ln>
        </p:spPr>
      </p:sp>
      <p:sp>
        <p:nvSpPr>
          <p:cNvPr id="351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Environments with low oxygen content (high altitudes, non-pressurized airplane flights) </a:t>
            </a:r>
          </a:p>
          <a:p>
            <a:pPr eaLnBrk="1" hangingPunct="1">
              <a:spcBef>
                <a:spcPct val="0"/>
              </a:spcBef>
            </a:pPr>
            <a:r>
              <a:rPr lang="en-US" smtClean="0"/>
              <a:t>Smoking </a:t>
            </a:r>
          </a:p>
          <a:p>
            <a:pPr eaLnBrk="1" hangingPunct="1">
              <a:spcBef>
                <a:spcPct val="0"/>
              </a:spcBef>
            </a:pPr>
            <a:r>
              <a:rPr lang="en-US" smtClean="0"/>
              <a:t>Recognize signs of </a:t>
            </a:r>
            <a:r>
              <a:rPr lang="en-US" smtClean="0">
                <a:hlinkClick r:id="rId3" action="ppaction://hlinkfile"/>
              </a:rPr>
              <a:t>dehydration</a:t>
            </a:r>
            <a:r>
              <a:rPr lang="en-US" smtClean="0"/>
              <a:t>  Why would dehydration increase risk of sickling and clotting?</a:t>
            </a:r>
          </a:p>
          <a:p>
            <a:pPr eaLnBrk="1" hangingPunct="1">
              <a:spcBef>
                <a:spcPct val="0"/>
              </a:spcBef>
            </a:pPr>
            <a:r>
              <a:rPr lang="en-US" smtClean="0"/>
              <a:t>Avoid too much exposure to the sun </a:t>
            </a:r>
          </a:p>
          <a:p>
            <a:pPr eaLnBrk="1" hangingPunct="1">
              <a:spcBef>
                <a:spcPct val="0"/>
              </a:spcBef>
            </a:pPr>
            <a:r>
              <a:rPr lang="en-US" smtClean="0"/>
              <a:t>Provide access to fluids, both at home and away</a:t>
            </a:r>
          </a:p>
          <a:p>
            <a:pPr eaLnBrk="1" hangingPunct="1">
              <a:spcBef>
                <a:spcPct val="0"/>
              </a:spcBef>
            </a:pPr>
            <a:r>
              <a:rPr lang="en-US" smtClean="0"/>
              <a:t>Keep child properly immunized as recommended by the health care provider </a:t>
            </a:r>
          </a:p>
          <a:p>
            <a:pPr eaLnBrk="1" hangingPunct="1">
              <a:spcBef>
                <a:spcPct val="0"/>
              </a:spcBef>
            </a:pPr>
            <a:r>
              <a:rPr lang="en-US" smtClean="0"/>
              <a:t>Consider having the child wear a Medic Alert Bracelet </a:t>
            </a:r>
          </a:p>
          <a:p>
            <a:pPr eaLnBrk="1" hangingPunct="1">
              <a:spcBef>
                <a:spcPct val="0"/>
              </a:spcBef>
            </a:pPr>
            <a:r>
              <a:rPr lang="en-US" smtClean="0"/>
              <a:t>Share above information with teachers and other caretakers as appropriate</a:t>
            </a:r>
          </a:p>
          <a:p>
            <a:pPr eaLnBrk="1" hangingPunct="1">
              <a:spcBef>
                <a:spcPct val="0"/>
              </a:spcBef>
            </a:pPr>
            <a:r>
              <a:rPr lang="en-US" smtClean="0"/>
              <a:t>Demanding physical activity, especially if the spleen is enlarged </a:t>
            </a:r>
          </a:p>
          <a:p>
            <a:pPr eaLnBrk="1" hangingPunct="1">
              <a:spcBef>
                <a:spcPct val="0"/>
              </a:spcBef>
            </a:pPr>
            <a:r>
              <a:rPr lang="en-US" smtClean="0"/>
              <a:t>Emotional stress </a:t>
            </a:r>
          </a:p>
          <a:p>
            <a:pPr eaLnBrk="1" hangingPunct="1">
              <a:spcBef>
                <a:spcPct val="0"/>
              </a:spcBef>
            </a:pPr>
            <a:endParaRPr lang="en-US" smtClean="0"/>
          </a:p>
        </p:txBody>
      </p:sp>
      <p:sp>
        <p:nvSpPr>
          <p:cNvPr id="351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E1E429-A3DB-4EBA-9310-30F7E71CD8D7}" type="slidenum">
              <a:rPr lang="en-US" smtClean="0"/>
              <a:pPr/>
              <a:t>78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4E86CDD-89F5-4B43-A3CA-8485428FF69D}" type="slidenum">
              <a:rPr lang="en-US" smtClean="0"/>
              <a:pPr/>
              <a:t>10</a:t>
            </a:fld>
            <a:endParaRPr lang="en-US" smtClean="0"/>
          </a:p>
        </p:txBody>
      </p:sp>
      <p:sp>
        <p:nvSpPr>
          <p:cNvPr id="205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5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Protecting suture line is most important part of care </a:t>
            </a:r>
          </a:p>
          <a:p>
            <a:pPr eaLnBrk="1" hangingPunct="1">
              <a:spcBef>
                <a:spcPct val="0"/>
              </a:spcBef>
            </a:pPr>
            <a:r>
              <a:rPr lang="en-US" smtClean="0"/>
              <a:t>Keep suture line clean; wash with sterile NSS or water</a:t>
            </a:r>
          </a:p>
          <a:p>
            <a:pPr eaLnBrk="1" hangingPunct="1">
              <a:spcBef>
                <a:spcPct val="0"/>
              </a:spcBef>
            </a:pPr>
            <a:r>
              <a:rPr lang="en-US" smtClean="0"/>
              <a:t>Clean well after feedings </a:t>
            </a:r>
          </a:p>
          <a:p>
            <a:pPr eaLnBrk="1" hangingPunct="1">
              <a:spcBef>
                <a:spcPct val="0"/>
              </a:spcBef>
            </a:pPr>
            <a:r>
              <a:rPr lang="en-US" smtClean="0"/>
              <a:t>CRUSTING = SCARRING</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7F7925E-0E7F-4BDE-992C-875385798B55}" type="slidenum">
              <a:rPr lang="en-US" smtClean="0"/>
              <a:pPr/>
              <a:t>79</a:t>
            </a:fld>
            <a:endParaRPr lang="en-US" smtClean="0"/>
          </a:p>
        </p:txBody>
      </p:sp>
      <p:sp>
        <p:nvSpPr>
          <p:cNvPr id="352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2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Body attempts to dilute concentration of RBC’s?</a:t>
            </a:r>
          </a:p>
          <a:p>
            <a:pPr eaLnBrk="1" hangingPunct="1">
              <a:spcBef>
                <a:spcPct val="0"/>
              </a:spcBef>
            </a:pPr>
            <a:r>
              <a:rPr lang="en-US" smtClean="0"/>
              <a:t>Sickling damages RBC’s, so they only live 15 – 20 days instead of 90 days</a:t>
            </a:r>
          </a:p>
          <a:p>
            <a:pPr eaLnBrk="1" hangingPunct="1">
              <a:spcBef>
                <a:spcPct val="0"/>
              </a:spcBef>
            </a:pPr>
            <a:r>
              <a:rPr lang="en-US" smtClean="0"/>
              <a:t>Pale mucous membranes and fatigue</a:t>
            </a:r>
          </a:p>
          <a:p>
            <a:pPr eaLnBrk="1" hangingPunct="1">
              <a:spcBef>
                <a:spcPct val="0"/>
              </a:spcBef>
            </a:pPr>
            <a:r>
              <a:rPr lang="en-US" smtClean="0"/>
              <a:t>Joints in fingers, hands, toes</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D7FD0FF-4124-457C-8A9F-3CE88EB5264E}" type="slidenum">
              <a:rPr lang="en-US" smtClean="0"/>
              <a:pPr/>
              <a:t>80</a:t>
            </a:fld>
            <a:endParaRPr lang="en-US" smtClean="0"/>
          </a:p>
        </p:txBody>
      </p:sp>
      <p:sp>
        <p:nvSpPr>
          <p:cNvPr id="353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3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Occurs periodically</a:t>
            </a:r>
          </a:p>
          <a:p>
            <a:pPr eaLnBrk="1" hangingPunct="1">
              <a:spcBef>
                <a:spcPct val="0"/>
              </a:spcBef>
            </a:pPr>
            <a:r>
              <a:rPr lang="en-US" smtClean="0"/>
              <a:t>Can be fatal </a:t>
            </a:r>
          </a:p>
          <a:p>
            <a:pPr eaLnBrk="1" hangingPunct="1">
              <a:spcBef>
                <a:spcPct val="0"/>
              </a:spcBef>
            </a:pPr>
            <a:r>
              <a:rPr lang="en-US" smtClean="0"/>
              <a:t>Patient appears acutely ill</a:t>
            </a:r>
          </a:p>
          <a:p>
            <a:pPr eaLnBrk="1" hangingPunct="1">
              <a:spcBef>
                <a:spcPct val="0"/>
              </a:spcBef>
            </a:pPr>
            <a:r>
              <a:rPr lang="en-US" smtClean="0"/>
              <a:t>Incidence decreases with age</a:t>
            </a:r>
          </a:p>
          <a:p>
            <a:pPr eaLnBrk="1" hangingPunct="1">
              <a:spcBef>
                <a:spcPct val="0"/>
              </a:spcBef>
            </a:pPr>
            <a:r>
              <a:rPr lang="en-US" smtClean="0"/>
              <a:t>Joint pain</a:t>
            </a:r>
          </a:p>
          <a:p>
            <a:pPr eaLnBrk="1" hangingPunct="1">
              <a:spcBef>
                <a:spcPct val="0"/>
              </a:spcBef>
            </a:pPr>
            <a:r>
              <a:rPr lang="en-US" smtClean="0"/>
              <a:t>Fever</a:t>
            </a:r>
          </a:p>
          <a:p>
            <a:pPr eaLnBrk="1" hangingPunct="1">
              <a:spcBef>
                <a:spcPct val="0"/>
              </a:spcBef>
            </a:pPr>
            <a:r>
              <a:rPr lang="en-US" smtClean="0"/>
              <a:t>Vomiting</a:t>
            </a:r>
          </a:p>
          <a:p>
            <a:pPr eaLnBrk="1" hangingPunct="1">
              <a:spcBef>
                <a:spcPct val="0"/>
              </a:spcBef>
            </a:pPr>
            <a:r>
              <a:rPr lang="en-US" smtClean="0"/>
              <a:t>Hematuria</a:t>
            </a:r>
          </a:p>
          <a:p>
            <a:pPr eaLnBrk="1" hangingPunct="1">
              <a:spcBef>
                <a:spcPct val="0"/>
              </a:spcBef>
            </a:pPr>
            <a:r>
              <a:rPr lang="en-US" smtClean="0"/>
              <a:t>Convulsions</a:t>
            </a:r>
          </a:p>
          <a:p>
            <a:pPr eaLnBrk="1" hangingPunct="1">
              <a:spcBef>
                <a:spcPct val="0"/>
              </a:spcBef>
            </a:pPr>
            <a:r>
              <a:rPr lang="en-US" smtClean="0"/>
              <a:t>Nuchal rigidity</a:t>
            </a:r>
          </a:p>
          <a:p>
            <a:pPr eaLnBrk="1" hangingPunct="1">
              <a:spcBef>
                <a:spcPct val="0"/>
              </a:spcBef>
            </a:pPr>
            <a:r>
              <a:rPr lang="en-US" smtClean="0"/>
              <a:t>Jaundice</a:t>
            </a:r>
          </a:p>
          <a:p>
            <a:pPr eaLnBrk="1" hangingPunct="1">
              <a:spcBef>
                <a:spcPct val="0"/>
              </a:spcBef>
            </a:pPr>
            <a:r>
              <a:rPr lang="en-US" smtClean="0"/>
              <a:t>Coma</a:t>
            </a:r>
          </a:p>
          <a:p>
            <a:pPr eaLnBrk="1" hangingPunct="1">
              <a:spcBef>
                <a:spcPct val="0"/>
              </a:spcBef>
            </a:pPr>
            <a:r>
              <a:rPr lang="en-US" smtClean="0"/>
              <a:t>Paralysis</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2BA407A-5D66-4DC6-BFE4-2AA17D5FE309}" type="slidenum">
              <a:rPr lang="en-US" smtClean="0"/>
              <a:pPr/>
              <a:t>81</a:t>
            </a:fld>
            <a:endParaRPr lang="en-US" smtClean="0"/>
          </a:p>
        </p:txBody>
      </p:sp>
      <p:sp>
        <p:nvSpPr>
          <p:cNvPr id="354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4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Bedrest to decrease O2 demands</a:t>
            </a:r>
          </a:p>
          <a:p>
            <a:pPr eaLnBrk="1" hangingPunct="1">
              <a:spcBef>
                <a:spcPct val="0"/>
              </a:spcBef>
            </a:pPr>
            <a:r>
              <a:rPr lang="en-US" smtClean="0"/>
              <a:t>Analgesic for pain</a:t>
            </a:r>
          </a:p>
          <a:p>
            <a:pPr eaLnBrk="1" hangingPunct="1">
              <a:spcBef>
                <a:spcPct val="0"/>
              </a:spcBef>
            </a:pPr>
            <a:r>
              <a:rPr lang="en-US" smtClean="0"/>
              <a:t>Blood transfusion replace sickled RBC’s with healthy RBC’s that can carry O2</a:t>
            </a:r>
          </a:p>
          <a:p>
            <a:pPr eaLnBrk="1" hangingPunct="1">
              <a:spcBef>
                <a:spcPct val="0"/>
              </a:spcBef>
            </a:pPr>
            <a:r>
              <a:rPr lang="en-US" smtClean="0"/>
              <a:t>Keep warm (affected areas)</a:t>
            </a:r>
          </a:p>
          <a:p>
            <a:pPr eaLnBrk="1" hangingPunct="1">
              <a:spcBef>
                <a:spcPct val="0"/>
              </a:spcBef>
            </a:pPr>
            <a:r>
              <a:rPr lang="en-US" smtClean="0"/>
              <a:t>Assess – facial expression, degree of restlessness, area of pain, S&amp;S of dehydration, temp, pulse to determine if rapid or weak, sunken fonts in infant (Why?  Dehydration)</a:t>
            </a:r>
          </a:p>
          <a:p>
            <a:pPr eaLnBrk="1" hangingPunct="1">
              <a:spcBef>
                <a:spcPct val="0"/>
              </a:spcBef>
            </a:pPr>
            <a:r>
              <a:rPr lang="en-US" smtClean="0"/>
              <a:t>SUPPORT JOINTS = PAINFUL</a:t>
            </a:r>
          </a:p>
          <a:p>
            <a:pPr eaLnBrk="1" hangingPunct="1">
              <a:spcBef>
                <a:spcPct val="0"/>
              </a:spcBef>
            </a:pPr>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76080C0-D0D5-46B4-9AB7-6127BEE32573}" type="slidenum">
              <a:rPr lang="en-US" smtClean="0"/>
              <a:pPr/>
              <a:t>82</a:t>
            </a:fld>
            <a:endParaRPr lang="en-US" smtClean="0"/>
          </a:p>
        </p:txBody>
      </p:sp>
      <p:sp>
        <p:nvSpPr>
          <p:cNvPr id="355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53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Death from organ system failure or infection</a:t>
            </a:r>
          </a:p>
          <a:p>
            <a:pPr eaLnBrk="1" hangingPunct="1">
              <a:spcBef>
                <a:spcPct val="0"/>
              </a:spcBef>
            </a:pPr>
            <a:r>
              <a:rPr lang="en-US" smtClean="0"/>
              <a:t>Need to prevent crisis from occurring (PREVIOUS SLIDE) </a:t>
            </a:r>
          </a:p>
          <a:p>
            <a:pPr eaLnBrk="1" hangingPunct="1">
              <a:spcBef>
                <a:spcPct val="0"/>
              </a:spcBef>
            </a:pPr>
            <a:r>
              <a:rPr lang="en-US" smtClean="0"/>
              <a:t>Some will have pain when not in crisis</a:t>
            </a:r>
          </a:p>
          <a:p>
            <a:pPr eaLnBrk="1" hangingPunct="1">
              <a:spcBef>
                <a:spcPct val="0"/>
              </a:spcBef>
            </a:pPr>
            <a:r>
              <a:rPr lang="en-US" smtClean="0"/>
              <a:t>Maybe prescribed long-term antibiotics to prevent infection. Need to ensure vaccines are up to date. Annual flu vaccine. Know S&amp;S of infection and get treatment ASAP</a:t>
            </a:r>
          </a:p>
          <a:p>
            <a:pPr eaLnBrk="1" hangingPunct="1">
              <a:spcBef>
                <a:spcPct val="0"/>
              </a:spcBef>
            </a:pPr>
            <a:r>
              <a:rPr lang="en-US" smtClean="0"/>
              <a:t>Transcranial Doppler ultrasound = measures blood flow to and in brain; higher velocity = narrower blood vessels; if high velocity child is treated with a periodic blood transfusions to decrease risk of CVA</a:t>
            </a:r>
          </a:p>
          <a:p>
            <a:pPr eaLnBrk="1" hangingPunct="1">
              <a:spcBef>
                <a:spcPct val="0"/>
              </a:spcBef>
            </a:pPr>
            <a:r>
              <a:rPr lang="en-US" smtClean="0"/>
              <a:t>Folic acid to help support RBC production</a:t>
            </a:r>
          </a:p>
          <a:p>
            <a:pPr eaLnBrk="1" hangingPunct="1">
              <a:spcBef>
                <a:spcPct val="0"/>
              </a:spcBef>
            </a:pPr>
            <a:r>
              <a:rPr lang="en-US" smtClean="0"/>
              <a:t>Genetic counseling to prevent children from having disease.</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p:spPr>
      </p:sp>
      <p:sp>
        <p:nvSpPr>
          <p:cNvPr id="356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of CVA is 300 times more than average child</a:t>
            </a:r>
          </a:p>
          <a:p>
            <a:pPr eaLnBrk="1" hangingPunct="1">
              <a:spcBef>
                <a:spcPct val="0"/>
              </a:spcBef>
            </a:pPr>
            <a:r>
              <a:rPr lang="en-US" smtClean="0"/>
              <a:t>Patients are living longer with better prevention of crisis, treatment with blood transfusions, and antibiotics for infection.</a:t>
            </a:r>
          </a:p>
          <a:p>
            <a:pPr eaLnBrk="1" hangingPunct="1">
              <a:spcBef>
                <a:spcPct val="0"/>
              </a:spcBef>
            </a:pPr>
            <a:r>
              <a:rPr lang="en-US" smtClean="0"/>
              <a:t>Average life expectancy is 40 - 50 yrs. now </a:t>
            </a:r>
          </a:p>
          <a:p>
            <a:pPr eaLnBrk="1" hangingPunct="1">
              <a:spcBef>
                <a:spcPct val="0"/>
              </a:spcBef>
            </a:pPr>
            <a:r>
              <a:rPr lang="en-US" smtClean="0"/>
              <a:t>Some are having children</a:t>
            </a:r>
          </a:p>
          <a:p>
            <a:pPr eaLnBrk="1" hangingPunct="1">
              <a:spcBef>
                <a:spcPct val="0"/>
              </a:spcBef>
            </a:pPr>
            <a:r>
              <a:rPr lang="en-US" smtClean="0"/>
              <a:t>Pregnancy is difficult and dangerous for woman with sickle cell disease.</a:t>
            </a:r>
          </a:p>
          <a:p>
            <a:pPr eaLnBrk="1" hangingPunct="1">
              <a:spcBef>
                <a:spcPct val="0"/>
              </a:spcBef>
            </a:pPr>
            <a:r>
              <a:rPr lang="en-US" smtClean="0"/>
              <a:t>	CVA, PE, and other clotting  issues</a:t>
            </a:r>
          </a:p>
          <a:p>
            <a:pPr eaLnBrk="1" hangingPunct="1">
              <a:spcBef>
                <a:spcPct val="0"/>
              </a:spcBef>
            </a:pPr>
            <a:r>
              <a:rPr lang="en-US" smtClean="0"/>
              <a:t>	Miscarriage from placental infarct</a:t>
            </a:r>
          </a:p>
          <a:p>
            <a:pPr eaLnBrk="1" hangingPunct="1">
              <a:spcBef>
                <a:spcPct val="0"/>
              </a:spcBef>
            </a:pPr>
            <a:r>
              <a:rPr lang="en-US" smtClean="0"/>
              <a:t>	fetal growth retardation</a:t>
            </a:r>
          </a:p>
        </p:txBody>
      </p:sp>
      <p:sp>
        <p:nvSpPr>
          <p:cNvPr id="356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59DF03-7042-46D4-A5A8-004DC3FE24DF}" type="slidenum">
              <a:rPr lang="en-US" smtClean="0"/>
              <a:pPr/>
              <a:t>83</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4CA7D6C-F979-4FBC-98C8-090152C727E8}" type="slidenum">
              <a:rPr lang="en-US" smtClean="0"/>
              <a:pPr/>
              <a:t>84</a:t>
            </a:fld>
            <a:endParaRPr lang="en-US" smtClean="0"/>
          </a:p>
        </p:txBody>
      </p:sp>
      <p:sp>
        <p:nvSpPr>
          <p:cNvPr id="357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7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Most common in 2 – 8 year olds</a:t>
            </a:r>
          </a:p>
          <a:p>
            <a:pPr eaLnBrk="1" hangingPunct="1">
              <a:spcBef>
                <a:spcPct val="0"/>
              </a:spcBef>
            </a:pPr>
            <a:r>
              <a:rPr lang="en-US" smtClean="0"/>
              <a:t>Cause Is unknown but is believed to represent an autoimmune response to disease related antigens</a:t>
            </a:r>
          </a:p>
          <a:p>
            <a:pPr eaLnBrk="1" hangingPunct="1">
              <a:spcBef>
                <a:spcPct val="0"/>
              </a:spcBef>
            </a:pPr>
            <a:r>
              <a:rPr lang="en-US" smtClean="0"/>
              <a:t>Occurs in one of two forms: acute or srlf limiting or chronic(longer than 6 mos)</a:t>
            </a:r>
          </a:p>
          <a:p>
            <a:pPr eaLnBrk="1" hangingPunct="1">
              <a:spcBef>
                <a:spcPct val="0"/>
              </a:spcBef>
            </a:pPr>
            <a:endParaRPr lang="en-US" smtClean="0"/>
          </a:p>
          <a:p>
            <a:pPr eaLnBrk="1" hangingPunct="1">
              <a:spcBef>
                <a:spcPct val="0"/>
              </a:spcBef>
            </a:pPr>
            <a:r>
              <a:rPr lang="en-US" smtClean="0"/>
              <a:t>Respiratory: or child hood disease of measles, rubella, mumps, or chicken pox or after the infection with human parvovirus( 5th disease) </a:t>
            </a:r>
          </a:p>
          <a:p>
            <a:pPr eaLnBrk="1" hangingPunct="1">
              <a:spcBef>
                <a:spcPct val="0"/>
              </a:spcBef>
            </a:pPr>
            <a:r>
              <a:rPr lang="en-US" smtClean="0"/>
              <a:t>Fever, rash joint pain</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Platelet count less than 20, 000/mm3</a:t>
            </a:r>
          </a:p>
          <a:p>
            <a:r>
              <a:rPr lang="en-US" smtClean="0"/>
              <a:t>No definite diagnosis several tests are performed to r/o other disorders ( lupus, lymphoma, leukemia)</a:t>
            </a:r>
          </a:p>
        </p:txBody>
      </p:sp>
      <p:sp>
        <p:nvSpPr>
          <p:cNvPr id="358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CC0F23-03B5-4616-92F7-6CA30F2841D2}" type="slidenum">
              <a:rPr lang="en-US" smtClean="0"/>
              <a:pPr/>
              <a:t>85</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bwMode="auto">
          <a:noFill/>
          <a:ln>
            <a:solidFill>
              <a:srgbClr val="000000"/>
            </a:solidFill>
            <a:miter lim="800000"/>
            <a:headEnd/>
            <a:tailEnd/>
          </a:ln>
        </p:spPr>
      </p:sp>
      <p:sp>
        <p:nvSpPr>
          <p:cNvPr id="3594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Supportive therapy</a:t>
            </a:r>
          </a:p>
        </p:txBody>
      </p:sp>
      <p:sp>
        <p:nvSpPr>
          <p:cNvPr id="359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B4A48F-0354-4E69-A003-4FBE9A8D2D44}" type="slidenum">
              <a:rPr lang="en-US" smtClean="0"/>
              <a:pPr/>
              <a:t>86</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597614-B37A-4DD5-AF8E-DACDD37C2525}" type="slidenum">
              <a:rPr lang="en-US"/>
              <a:pPr/>
              <a:t>88</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t>Need to educate parents on care of nipples, bottles, pacifiers, and breasts</a:t>
            </a:r>
          </a:p>
          <a:p>
            <a:r>
              <a:rPr lang="en-US"/>
              <a:t>NO RE-FEEDING FROM BOTTLES</a:t>
            </a:r>
          </a:p>
          <a:p>
            <a:r>
              <a:rPr lang="en-US"/>
              <a:t>If breastfeeding, need to assess nipples for S&amp;S of yeast and ALWAYS treat mother</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94D915-06B1-49AE-8EED-2FCF2ACB032F}" type="slidenum">
              <a:rPr lang="en-US"/>
              <a:pPr/>
              <a:t>89</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a:t>See white patches inside mouth and on tongue</a:t>
            </a:r>
          </a:p>
          <a:p>
            <a:r>
              <a:rPr lang="en-US"/>
              <a:t>Very painful</a:t>
            </a:r>
          </a:p>
          <a:p>
            <a:r>
              <a:rPr lang="en-US"/>
              <a:t>Difficult to feed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E852B86-DCF8-46D6-BFCB-13EB1FD289B9}" type="slidenum">
              <a:rPr lang="en-US" smtClean="0"/>
              <a:pPr/>
              <a:t>11</a:t>
            </a:fld>
            <a:endParaRPr lang="en-US" smtClean="0"/>
          </a:p>
        </p:txBody>
      </p:sp>
      <p:sp>
        <p:nvSpPr>
          <p:cNvPr id="206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6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Treatment is complex and involves many specialists</a:t>
            </a:r>
          </a:p>
          <a:p>
            <a:pPr>
              <a:spcBef>
                <a:spcPct val="0"/>
              </a:spcBef>
            </a:pPr>
            <a:r>
              <a:rPr lang="en-US" smtClean="0"/>
              <a:t>	plastic surgeon</a:t>
            </a:r>
          </a:p>
          <a:p>
            <a:pPr>
              <a:spcBef>
                <a:spcPct val="0"/>
              </a:spcBef>
            </a:pPr>
            <a:r>
              <a:rPr lang="en-US" smtClean="0"/>
              <a:t>	neurosurgeon</a:t>
            </a:r>
          </a:p>
          <a:p>
            <a:pPr>
              <a:spcBef>
                <a:spcPct val="0"/>
              </a:spcBef>
            </a:pPr>
            <a:r>
              <a:rPr lang="en-US" smtClean="0"/>
              <a:t>	orthodontist</a:t>
            </a:r>
          </a:p>
          <a:p>
            <a:pPr>
              <a:spcBef>
                <a:spcPct val="0"/>
              </a:spcBef>
            </a:pPr>
            <a:r>
              <a:rPr lang="en-US" smtClean="0"/>
              <a:t>	otolaryngologist</a:t>
            </a:r>
          </a:p>
          <a:p>
            <a:pPr>
              <a:spcBef>
                <a:spcPct val="0"/>
              </a:spcBef>
            </a:pPr>
            <a:r>
              <a:rPr lang="en-US" smtClean="0"/>
              <a:t>	pediatrician</a:t>
            </a:r>
          </a:p>
          <a:p>
            <a:pPr>
              <a:spcBef>
                <a:spcPct val="0"/>
              </a:spcBef>
            </a:pPr>
            <a:r>
              <a:rPr lang="en-US" smtClean="0"/>
              <a:t>	nurse</a:t>
            </a:r>
          </a:p>
          <a:p>
            <a:pPr>
              <a:spcBef>
                <a:spcPct val="0"/>
              </a:spcBef>
            </a:pPr>
            <a:r>
              <a:rPr lang="en-US" smtClean="0"/>
              <a:t>	speech pathologist</a:t>
            </a:r>
          </a:p>
          <a:p>
            <a:pPr>
              <a:spcBef>
                <a:spcPct val="0"/>
              </a:spcBef>
            </a:pPr>
            <a:r>
              <a:rPr lang="en-US" smtClean="0"/>
              <a:t>	audiologist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FBF71-858F-4349-BD5C-C3C45BF3014C}" type="slidenum">
              <a:rPr lang="en-US"/>
              <a:pPr/>
              <a:t>90</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Nipple is red, sore, itchy, with shiny, flakey skin</a:t>
            </a:r>
          </a:p>
          <a:p>
            <a:r>
              <a:rPr lang="en-US"/>
              <a:t>May have burning and pain with feeding</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9C6AB4-466A-4638-86C4-B01F0BD5192F}" type="slidenum">
              <a:rPr lang="en-US"/>
              <a:pPr/>
              <a:t>91</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t>Strep seen more in older children</a:t>
            </a:r>
          </a:p>
          <a:p>
            <a:r>
              <a:rPr lang="en-US"/>
              <a:t>Resistance to skin bacteria is low.</a:t>
            </a:r>
          </a:p>
          <a:p>
            <a:r>
              <a:rPr lang="en-US"/>
              <a:t>Vesicles or bullae rupture, causing superficial, moist open areas</a:t>
            </a:r>
          </a:p>
          <a:p>
            <a:r>
              <a:rPr lang="en-US"/>
              <a:t>Spreads by contact from one area to another or one person to another (girls at beach with Aunt Renee)</a:t>
            </a:r>
          </a:p>
          <a:p>
            <a:r>
              <a:rPr lang="en-US"/>
              <a:t>Need good hand washing</a:t>
            </a:r>
          </a:p>
          <a:p>
            <a:r>
              <a:rPr lang="en-US"/>
              <a:t>Highly contagious will require contact isolation if in hospital</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CF020F5F-6AD7-4FF0-AD64-B4BE9E1A6C20}" type="slidenum">
              <a:rPr lang="en-US"/>
              <a:pPr/>
              <a:t>92</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r>
              <a:rPr lang="en-US" dirty="0" smtClean="0"/>
              <a:t>Scaly rings with central clearing on body = may use topical </a:t>
            </a:r>
            <a:r>
              <a:rPr lang="en-US" dirty="0" err="1" smtClean="0"/>
              <a:t>tx</a:t>
            </a:r>
            <a:endParaRPr lang="en-US" dirty="0" smtClean="0"/>
          </a:p>
          <a:p>
            <a:pPr eaLnBrk="1" hangingPunct="1"/>
            <a:r>
              <a:rPr lang="en-US" dirty="0" smtClean="0"/>
              <a:t>Scalp and feet are not responsive to topical </a:t>
            </a:r>
            <a:r>
              <a:rPr lang="en-US" dirty="0" err="1" smtClean="0"/>
              <a:t>tx</a:t>
            </a:r>
            <a:r>
              <a:rPr lang="en-US" dirty="0" smtClean="0"/>
              <a:t> must us oral</a:t>
            </a:r>
          </a:p>
          <a:p>
            <a:pPr eaLnBrk="1" hangingPunct="1"/>
            <a:r>
              <a:rPr lang="en-US" dirty="0" smtClean="0"/>
              <a:t>Can return to school once </a:t>
            </a:r>
            <a:r>
              <a:rPr lang="en-US" dirty="0" err="1" smtClean="0"/>
              <a:t>tx</a:t>
            </a:r>
            <a:r>
              <a:rPr lang="en-US" dirty="0" smtClean="0"/>
              <a:t> is started</a:t>
            </a:r>
          </a:p>
          <a:p>
            <a:pPr eaLnBrk="1" hangingPunct="1"/>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err="1" smtClean="0"/>
              <a:t>Capitus</a:t>
            </a:r>
            <a:r>
              <a:rPr lang="en-US" dirty="0" smtClean="0"/>
              <a:t> = head; Pedis = feet; Corporis = body</a:t>
            </a:r>
          </a:p>
          <a:p>
            <a:pPr eaLnBrk="1" hangingPunct="1"/>
            <a:r>
              <a:rPr lang="en-US" dirty="0" smtClean="0"/>
              <a:t>Ringworm of body is seen in wrestlers</a:t>
            </a:r>
          </a:p>
          <a:p>
            <a:endParaRPr lang="en-US" dirty="0"/>
          </a:p>
        </p:txBody>
      </p:sp>
      <p:sp>
        <p:nvSpPr>
          <p:cNvPr id="4" name="Slide Number Placeholder 3"/>
          <p:cNvSpPr>
            <a:spLocks noGrp="1"/>
          </p:cNvSpPr>
          <p:nvPr>
            <p:ph type="sldNum" sz="quarter" idx="10"/>
          </p:nvPr>
        </p:nvSpPr>
        <p:spPr/>
        <p:txBody>
          <a:bodyPr/>
          <a:lstStyle/>
          <a:p>
            <a:fld id="{65C869BF-3649-4A66-9C0C-9B62296A53C1}" type="slidenum">
              <a:rPr lang="en-US" smtClean="0"/>
              <a:pPr/>
              <a:t>93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8779B2F5-4BF8-4DC8-AF56-4D0CCA16B278}" type="slidenum">
              <a:rPr lang="en-US"/>
              <a:pPr/>
              <a:t>94</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smtClean="0"/>
              <a:t>Can be transmitted by contaminated articles of clothing/bedding</a:t>
            </a:r>
          </a:p>
          <a:p>
            <a:pPr eaLnBrk="1" hangingPunct="1"/>
            <a:r>
              <a:rPr lang="en-US" smtClean="0"/>
              <a:t>Aim of treatment is ridding child of lice, treat excoirated skin, and prevent reinfestation </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040339D3-31FF-4CBC-AF07-FFEF51ECFEBD}" type="slidenum">
              <a:rPr lang="en-US"/>
              <a:pPr/>
              <a:t>95</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US" smtClean="0"/>
              <a:t>Kids share hats, combs, brushes lice can easily transfer</a:t>
            </a:r>
          </a:p>
          <a:p>
            <a:pPr eaLnBrk="1" hangingPunct="1"/>
            <a:r>
              <a:rPr lang="en-US" smtClean="0"/>
              <a:t>Eggs look like shiny, transparent pearly whit flecks, tightly attached to hair follicle</a:t>
            </a:r>
          </a:p>
          <a:p>
            <a:pPr eaLnBrk="1" hangingPunct="1"/>
            <a:r>
              <a:rPr lang="en-US" smtClean="0"/>
              <a:t>Difficult to remove</a:t>
            </a:r>
          </a:p>
          <a:p>
            <a:pPr eaLnBrk="1" hangingPunct="1"/>
            <a:r>
              <a:rPr lang="en-US" smtClean="0"/>
              <a:t>Need to remove nits or will hatch and reinfest</a:t>
            </a:r>
          </a:p>
          <a:p>
            <a:pPr eaLnBrk="1" hangingPunct="1"/>
            <a:r>
              <a:rPr lang="en-US" smtClean="0"/>
              <a:t>Comb with fine tooth comb dipped in hot vinegar, helps to loosen</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19C071FB-6C90-4F15-BBF9-2262DA3E5281}" type="slidenum">
              <a:rPr lang="en-US"/>
              <a:pPr/>
              <a:t>96</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US" dirty="0" smtClean="0"/>
              <a:t>Launder clothing and bedding in hot H2O and dry in dryer for 20 minutes</a:t>
            </a:r>
          </a:p>
          <a:p>
            <a:pPr eaLnBrk="1" hangingPunct="1"/>
            <a:r>
              <a:rPr lang="en-US" dirty="0" smtClean="0"/>
              <a:t>Teach child not to share and swap hats, etc.</a:t>
            </a:r>
          </a:p>
          <a:p>
            <a:pPr eaLnBrk="1" hangingPunct="1"/>
            <a:r>
              <a:rPr lang="en-US" dirty="0" smtClean="0"/>
              <a:t>Teach parents how to check child’s head</a:t>
            </a:r>
          </a:p>
          <a:p>
            <a:pPr eaLnBrk="1" hangingPunct="1"/>
            <a:r>
              <a:rPr lang="en-US" dirty="0" smtClean="0"/>
              <a:t>Any child with pubic lice think sexual abuse until otherwise R/O</a:t>
            </a:r>
          </a:p>
          <a:p>
            <a:pPr eaLnBrk="1" hangingPunct="1"/>
            <a:r>
              <a:rPr lang="en-US" dirty="0" smtClean="0"/>
              <a:t>Need</a:t>
            </a:r>
            <a:r>
              <a:rPr lang="en-US" baseline="0" dirty="0" smtClean="0"/>
              <a:t> to stay home until no lice or eggs are seen</a:t>
            </a:r>
          </a:p>
          <a:p>
            <a:pPr eaLnBrk="1" hangingPunct="1"/>
            <a:r>
              <a:rPr lang="en-US" baseline="0" dirty="0" smtClean="0"/>
              <a:t>Most schools require MD or nurse to check child before returning to school</a:t>
            </a:r>
            <a:endParaRPr lang="en-US" dirty="0" smtClean="0"/>
          </a:p>
          <a:p>
            <a:pPr eaLnBrk="1" hangingPunct="1"/>
            <a:endParaRPr lang="en-US"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Dust mites,</a:t>
            </a:r>
            <a:r>
              <a:rPr lang="en-US" baseline="0" dirty="0" smtClean="0"/>
              <a:t> dander, mold</a:t>
            </a:r>
          </a:p>
          <a:p>
            <a:r>
              <a:rPr lang="en-US" baseline="0" dirty="0" smtClean="0"/>
              <a:t>Smoke, soap, detergent, clothing</a:t>
            </a:r>
          </a:p>
          <a:p>
            <a:r>
              <a:rPr lang="en-US" baseline="0" dirty="0" smtClean="0"/>
              <a:t>More in winter</a:t>
            </a:r>
          </a:p>
          <a:p>
            <a:r>
              <a:rPr lang="en-US" baseline="0" dirty="0" smtClean="0"/>
              <a:t>See less with breastfeeding and delayed intro of solids</a:t>
            </a:r>
            <a:endParaRPr lang="en-US" dirty="0"/>
          </a:p>
        </p:txBody>
      </p:sp>
      <p:sp>
        <p:nvSpPr>
          <p:cNvPr id="4" name="Slide Number Placeholder 3"/>
          <p:cNvSpPr>
            <a:spLocks noGrp="1"/>
          </p:cNvSpPr>
          <p:nvPr>
            <p:ph type="sldNum" sz="quarter" idx="10"/>
          </p:nvPr>
        </p:nvSpPr>
        <p:spPr/>
        <p:txBody>
          <a:bodyPr/>
          <a:lstStyle/>
          <a:p>
            <a:fld id="{65C869BF-3649-4A66-9C0C-9B62296A53C1}" type="slidenum">
              <a:rPr lang="en-US" smtClean="0"/>
              <a:pPr/>
              <a:t>97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Infection with bacteria and/or viruses</a:t>
            </a:r>
          </a:p>
          <a:p>
            <a:r>
              <a:rPr lang="en-US" dirty="0" smtClean="0"/>
              <a:t>Herpes simplex </a:t>
            </a:r>
          </a:p>
          <a:p>
            <a:r>
              <a:rPr lang="en-US" dirty="0" smtClean="0"/>
              <a:t>Strep</a:t>
            </a:r>
          </a:p>
          <a:p>
            <a:r>
              <a:rPr lang="en-US" dirty="0" smtClean="0"/>
              <a:t>Staph</a:t>
            </a:r>
          </a:p>
          <a:p>
            <a:r>
              <a:rPr lang="en-US" dirty="0" smtClean="0"/>
              <a:t>May see flare-up</a:t>
            </a:r>
            <a:r>
              <a:rPr lang="en-US" baseline="0" dirty="0" smtClean="0"/>
              <a:t> after immunizations</a:t>
            </a:r>
          </a:p>
          <a:p>
            <a:r>
              <a:rPr lang="en-US" baseline="0" dirty="0" smtClean="0"/>
              <a:t>See in warm moist areas</a:t>
            </a:r>
            <a:endParaRPr lang="en-US" dirty="0"/>
          </a:p>
        </p:txBody>
      </p:sp>
      <p:sp>
        <p:nvSpPr>
          <p:cNvPr id="4" name="Slide Number Placeholder 3"/>
          <p:cNvSpPr>
            <a:spLocks noGrp="1"/>
          </p:cNvSpPr>
          <p:nvPr>
            <p:ph type="sldNum" sz="quarter" idx="10"/>
          </p:nvPr>
        </p:nvSpPr>
        <p:spPr/>
        <p:txBody>
          <a:bodyPr/>
          <a:lstStyle/>
          <a:p>
            <a:fld id="{65C869BF-3649-4A66-9C0C-9B62296A53C1}" type="slidenum">
              <a:rPr lang="en-US" smtClean="0"/>
              <a:pPr/>
              <a:t>98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Avoid extremes in heat</a:t>
            </a:r>
          </a:p>
          <a:p>
            <a:r>
              <a:rPr lang="en-US" dirty="0" smtClean="0"/>
              <a:t>Use tepid water for bathing</a:t>
            </a:r>
          </a:p>
          <a:p>
            <a:r>
              <a:rPr lang="en-US" dirty="0" smtClean="0"/>
              <a:t>Limit time in water</a:t>
            </a:r>
          </a:p>
          <a:p>
            <a:r>
              <a:rPr lang="en-US" dirty="0" smtClean="0"/>
              <a:t>Air-dry or pat dry with soft towel</a:t>
            </a:r>
          </a:p>
          <a:p>
            <a:r>
              <a:rPr lang="en-US" dirty="0" smtClean="0"/>
              <a:t>Limit exposure to soap</a:t>
            </a:r>
          </a:p>
          <a:p>
            <a:r>
              <a:rPr lang="en-US" dirty="0" smtClean="0"/>
              <a:t>Use mild detergent</a:t>
            </a:r>
          </a:p>
          <a:p>
            <a:r>
              <a:rPr lang="en-US" dirty="0" smtClean="0"/>
              <a:t>Use</a:t>
            </a:r>
            <a:r>
              <a:rPr lang="en-US" baseline="0" dirty="0" smtClean="0"/>
              <a:t> loose cotton clothing and bedding</a:t>
            </a:r>
          </a:p>
          <a:p>
            <a:r>
              <a:rPr lang="en-US" baseline="0" dirty="0" smtClean="0"/>
              <a:t>Moisturize skin while still moist</a:t>
            </a:r>
          </a:p>
          <a:p>
            <a:r>
              <a:rPr lang="en-US" baseline="0" dirty="0" smtClean="0"/>
              <a:t>Corticosteroid creams </a:t>
            </a:r>
          </a:p>
          <a:p>
            <a:r>
              <a:rPr lang="en-US" baseline="0" dirty="0" smtClean="0"/>
              <a:t>Keep nail short</a:t>
            </a:r>
          </a:p>
          <a:p>
            <a:r>
              <a:rPr lang="en-US" baseline="0" dirty="0" smtClean="0"/>
              <a:t>Use mittens in younger child</a:t>
            </a:r>
          </a:p>
          <a:p>
            <a:r>
              <a:rPr lang="en-US" baseline="0" dirty="0" smtClean="0"/>
              <a:t>Usually outgrow over time</a:t>
            </a:r>
            <a:endParaRPr lang="en-US" dirty="0"/>
          </a:p>
        </p:txBody>
      </p:sp>
      <p:sp>
        <p:nvSpPr>
          <p:cNvPr id="4" name="Slide Number Placeholder 3"/>
          <p:cNvSpPr>
            <a:spLocks noGrp="1"/>
          </p:cNvSpPr>
          <p:nvPr>
            <p:ph type="sldNum" sz="quarter" idx="10"/>
          </p:nvPr>
        </p:nvSpPr>
        <p:spPr/>
        <p:txBody>
          <a:bodyPr/>
          <a:lstStyle/>
          <a:p>
            <a:fld id="{65C869BF-3649-4A66-9C0C-9B62296A53C1}" type="slidenum">
              <a:rPr lang="en-US" smtClean="0"/>
              <a:pPr/>
              <a:t>99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A785E56-2106-4057-98CA-0A81FB995213}" type="slidenum">
              <a:rPr lang="en-US" smtClean="0"/>
              <a:pPr/>
              <a:t>12</a:t>
            </a:fld>
            <a:endParaRPr lang="en-US" smtClean="0"/>
          </a:p>
        </p:txBody>
      </p:sp>
      <p:sp>
        <p:nvSpPr>
          <p:cNvPr id="207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7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abnormal teeth eruption even after repair)</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E4C8DEF7-A431-48E3-944E-F88AD40755D9}" type="slidenum">
              <a:rPr lang="en-US" smtClean="0"/>
              <a:pPr/>
              <a:t>100</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Acne is an anaerobic skin infection</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Nursing Diagnosis</a:t>
            </a:r>
          </a:p>
          <a:p>
            <a:r>
              <a:rPr lang="en-US" dirty="0" smtClean="0"/>
              <a:t>	Alteration</a:t>
            </a:r>
            <a:r>
              <a:rPr lang="en-US" baseline="0" dirty="0" smtClean="0"/>
              <a:t> in body image</a:t>
            </a:r>
          </a:p>
          <a:p>
            <a:r>
              <a:rPr lang="en-US" baseline="0" dirty="0" smtClean="0"/>
              <a:t>Try topical first, then move to systemic antibiotics</a:t>
            </a:r>
          </a:p>
          <a:p>
            <a:r>
              <a:rPr lang="en-US" baseline="0" dirty="0" err="1" smtClean="0"/>
              <a:t>Accutane</a:t>
            </a:r>
            <a:r>
              <a:rPr lang="en-US" baseline="0" dirty="0" smtClean="0"/>
              <a:t> is </a:t>
            </a:r>
            <a:r>
              <a:rPr lang="en-US" baseline="0" dirty="0" err="1" smtClean="0"/>
              <a:t>Vit</a:t>
            </a:r>
            <a:r>
              <a:rPr lang="en-US" baseline="0" dirty="0" smtClean="0"/>
              <a:t> A supplement </a:t>
            </a:r>
          </a:p>
          <a:p>
            <a:r>
              <a:rPr lang="en-US" baseline="0" dirty="0" smtClean="0"/>
              <a:t>	very </a:t>
            </a:r>
            <a:r>
              <a:rPr lang="en-US" baseline="0" dirty="0" err="1" smtClean="0"/>
              <a:t>teratogenic</a:t>
            </a:r>
            <a:r>
              <a:rPr lang="en-US" baseline="0" dirty="0" smtClean="0"/>
              <a:t> = recommend 2 types of birth control while taking</a:t>
            </a:r>
          </a:p>
          <a:p>
            <a:r>
              <a:rPr lang="en-US" baseline="0" dirty="0" smtClean="0"/>
              <a:t>	increases triglycerides</a:t>
            </a:r>
          </a:p>
          <a:p>
            <a:r>
              <a:rPr lang="en-US" baseline="0" dirty="0" smtClean="0"/>
              <a:t>	increase sensitivity </a:t>
            </a:r>
            <a:r>
              <a:rPr lang="en-US" baseline="0" smtClean="0"/>
              <a:t>to sun</a:t>
            </a:r>
            <a:endParaRPr lang="en-US" baseline="0" dirty="0" smtClean="0"/>
          </a:p>
          <a:p>
            <a:r>
              <a:rPr lang="en-US" baseline="0" dirty="0" smtClean="0"/>
              <a:t>Limit antibiotics to 2 – 4 months then change to topical </a:t>
            </a:r>
          </a:p>
          <a:p>
            <a:r>
              <a:rPr lang="en-US" baseline="0" dirty="0" smtClean="0"/>
              <a:t>Nurse needs to assess individual level of distress</a:t>
            </a:r>
          </a:p>
          <a:p>
            <a:r>
              <a:rPr lang="en-US" baseline="0" dirty="0" smtClean="0"/>
              <a:t>What appears mild to you maybe extremely distressing to adolescent</a:t>
            </a:r>
          </a:p>
          <a:p>
            <a:r>
              <a:rPr lang="en-US" baseline="0" dirty="0" smtClean="0"/>
              <a:t>Nurse may underestimate importance to teen.</a:t>
            </a:r>
            <a:endParaRPr lang="en-US" dirty="0"/>
          </a:p>
        </p:txBody>
      </p:sp>
      <p:sp>
        <p:nvSpPr>
          <p:cNvPr id="4" name="Slide Number Placeholder 3"/>
          <p:cNvSpPr>
            <a:spLocks noGrp="1"/>
          </p:cNvSpPr>
          <p:nvPr>
            <p:ph type="sldNum" sz="quarter" idx="10"/>
          </p:nvPr>
        </p:nvSpPr>
        <p:spPr/>
        <p:txBody>
          <a:bodyPr/>
          <a:lstStyle/>
          <a:p>
            <a:fld id="{65C869BF-3649-4A66-9C0C-9B62296A53C1}" type="slidenum">
              <a:rPr lang="en-US" smtClean="0"/>
              <a:pPr/>
              <a:t>101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CC1594-F8EF-4C12-8A53-A5CFB53A5844}" type="slidenum">
              <a:rPr lang="en-US"/>
              <a:pPr/>
              <a:t>103</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t>Epidermis only no destruction of tissue or nerves</a:t>
            </a:r>
          </a:p>
          <a:p>
            <a:r>
              <a:rPr lang="en-US"/>
              <a:t>Sunburn</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07C1E2-D855-4693-B30A-881F6429FAD9}" type="slidenum">
              <a:rPr lang="en-US"/>
              <a:pPr/>
              <a:t>106</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a:t>Worst of all</a:t>
            </a:r>
          </a:p>
          <a:p>
            <a:r>
              <a:rPr lang="en-US"/>
              <a:t>No pain because nerves destroyed or damaged</a:t>
            </a:r>
          </a:p>
          <a:p>
            <a:r>
              <a:rPr lang="en-US"/>
              <a:t>No barrier to prevent infection</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AE73B-6D33-41EA-A6A4-A549C2C55E1C}" type="slidenum">
              <a:rPr lang="en-US"/>
              <a:pPr/>
              <a:t>107</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dirty="0"/>
              <a:t>Do not flush unless chemical</a:t>
            </a:r>
          </a:p>
          <a:p>
            <a:r>
              <a:rPr lang="en-US" dirty="0"/>
              <a:t>H2O = bacteria so not directly into open skin</a:t>
            </a:r>
          </a:p>
          <a:p>
            <a:r>
              <a:rPr lang="en-US" dirty="0"/>
              <a:t>Clothing will peel off tissues if stuck</a:t>
            </a:r>
          </a:p>
          <a:p>
            <a:r>
              <a:rPr lang="en-US" dirty="0"/>
              <a:t>Hypovolemic shock in first 48 hours </a:t>
            </a:r>
          </a:p>
          <a:p>
            <a:r>
              <a:rPr lang="en-US" dirty="0"/>
              <a:t>	extracellular fluid rushes to burned areas</a:t>
            </a:r>
          </a:p>
          <a:p>
            <a:r>
              <a:rPr lang="en-US" dirty="0"/>
              <a:t>	causing dehydration of body</a:t>
            </a:r>
          </a:p>
          <a:p>
            <a:r>
              <a:rPr lang="en-US" dirty="0"/>
              <a:t>	edema at burn site, then </a:t>
            </a:r>
            <a:r>
              <a:rPr lang="en-US" dirty="0" err="1"/>
              <a:t>hypovolemic</a:t>
            </a:r>
            <a:r>
              <a:rPr lang="en-US" dirty="0"/>
              <a:t> shock</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17CA04-6220-4F20-9B7F-838F36CE4C7D}" type="slidenum">
              <a:rPr lang="en-US"/>
              <a:pPr/>
              <a:t>108</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a:t>GI tract has decreased blood flow d/t stress response and changes in blood flow</a:t>
            </a:r>
          </a:p>
          <a:p>
            <a:r>
              <a:rPr lang="en-US"/>
              <a:t>	may see necrosis and mucosal edema with decreased motility and absorption</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96D1C-937E-4BA8-8401-7D8FE608D419}" type="slidenum">
              <a:rPr lang="en-US"/>
              <a:pPr/>
              <a:t>109</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dirty="0"/>
              <a:t>Hypovolemic shock is first concern</a:t>
            </a:r>
          </a:p>
          <a:p>
            <a:r>
              <a:rPr lang="en-US" dirty="0"/>
              <a:t>Then after 24 to 96 hours concern changes to fluid overload and renal shutdown </a:t>
            </a:r>
          </a:p>
          <a:p>
            <a:r>
              <a:rPr lang="en-US" dirty="0"/>
              <a:t>I&amp;O, daily weights, urine specific gravity</a:t>
            </a:r>
          </a:p>
          <a:p>
            <a:r>
              <a:rPr lang="en-US" dirty="0"/>
              <a:t>Breath sounds and </a:t>
            </a:r>
            <a:r>
              <a:rPr lang="en-US" dirty="0" err="1"/>
              <a:t>resp</a:t>
            </a:r>
            <a:r>
              <a:rPr lang="en-US" dirty="0"/>
              <a:t> status; watching for </a:t>
            </a:r>
            <a:r>
              <a:rPr lang="en-US" dirty="0" err="1"/>
              <a:t>resp</a:t>
            </a:r>
            <a:r>
              <a:rPr lang="en-US" dirty="0"/>
              <a:t> distress that may indicate pulmonary edema</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B79AB1-7B5F-48B2-90D1-EFDC3B9C6A71}" type="slidenum">
              <a:rPr lang="en-US"/>
              <a:pPr/>
              <a:t>110</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a:t>Need to cover wound as soon as possible</a:t>
            </a:r>
          </a:p>
          <a:p>
            <a:r>
              <a:rPr lang="en-US"/>
              <a:t>Usually done first with dsg.; Then skin grafts</a:t>
            </a:r>
          </a:p>
          <a:p>
            <a:r>
              <a:rPr lang="en-US"/>
              <a:t>Debridement is extremely painful, so PAIN MANAGEMENT IS IMPORTANT ISSUE</a:t>
            </a:r>
          </a:p>
          <a:p>
            <a:r>
              <a:rPr lang="en-US"/>
              <a:t>Scar tissue is also major concern as burns heal</a:t>
            </a:r>
          </a:p>
          <a:p>
            <a:r>
              <a:rPr lang="en-US"/>
              <a:t>Scar tissue can cause limitation in ROM (Contractures); especially over a joint</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28044A-DBDD-4C9B-A510-1F4EECDF97F1}" type="slidenum">
              <a:rPr lang="en-US"/>
              <a:pPr/>
              <a:t>111</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a:t>Later complication</a:t>
            </a:r>
          </a:p>
          <a:p>
            <a:r>
              <a:rPr lang="en-US"/>
              <a:t>Hydrotherapy cleanses wound, loosens dsg. And helps debridement of wound</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F2269D8E-AA5E-4C04-84F9-9FE7438B3111}" type="slidenum">
              <a:rPr lang="en-US"/>
              <a:pPr/>
              <a:t>113</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US" dirty="0" smtClean="0"/>
              <a:t>See severe cerebral edema which causes most of S&amp;S</a:t>
            </a:r>
          </a:p>
          <a:p>
            <a:pPr eaLnBrk="1" hangingPunct="1"/>
            <a:r>
              <a:rPr lang="en-US" dirty="0" smtClean="0"/>
              <a:t>Viral infection only (chicken pox or URI)</a:t>
            </a:r>
          </a:p>
          <a:p>
            <a:pPr eaLnBrk="1" hangingPunct="1"/>
            <a:r>
              <a:rPr lang="en-US" dirty="0" smtClean="0"/>
              <a:t>Parents may express concern about giving child ASA for other reasons</a:t>
            </a:r>
          </a:p>
          <a:p>
            <a:pPr eaLnBrk="1" hangingPunct="1"/>
            <a:r>
              <a:rPr lang="en-US" dirty="0" smtClean="0"/>
              <a:t>Seen mostly in school aged children</a:t>
            </a:r>
          </a:p>
          <a:p>
            <a:pPr eaLnBrk="1" hangingPunct="1"/>
            <a:r>
              <a:rPr lang="en-US" dirty="0" smtClean="0"/>
              <a:t>LFT’s are abnormal</a:t>
            </a:r>
          </a:p>
          <a:p>
            <a:pPr eaLnBrk="1" hangingPunct="1"/>
            <a:r>
              <a:rPr lang="en-US" dirty="0" smtClean="0"/>
              <a:t>Liver biopsy detects fatty degeneration</a:t>
            </a:r>
          </a:p>
          <a:p>
            <a:pPr eaLnBrk="1" hangingPunct="1"/>
            <a:r>
              <a:rPr lang="en-US" dirty="0" smtClean="0"/>
              <a:t>Hypoglycemia </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914400"/>
            <a:ext cx="7772400" cy="860425"/>
          </a:xfrm>
        </p:spPr>
        <p:txBody>
          <a:bodyPr anchor="b" anchorCtr="0"/>
          <a:lstStyle>
            <a:lvl1pPr algn="l">
              <a:defRPr>
                <a:solidFill>
                  <a:schemeClr val="accent2">
                    <a:lumMod val="60000"/>
                    <a:lumOff val="4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47600" y="1633199"/>
            <a:ext cx="7753800" cy="1752600"/>
          </a:xfrm>
        </p:spPr>
        <p:txBody>
          <a:bodyPr>
            <a:normAutofit/>
          </a:bodyPr>
          <a:lstStyle>
            <a:lvl1pPr marL="0" indent="0" algn="l">
              <a:buNone/>
              <a:defRPr sz="2400">
                <a:solidFill>
                  <a:schemeClr val="accent2">
                    <a:lumMod val="60000"/>
                    <a:lumOff val="40000"/>
                  </a:schemeClr>
                </a:solidFill>
                <a:effectLst>
                  <a:reflection blurRad="6350" stA="50000" endA="300" endPos="50000" dist="60007"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logo.png"/>
          <p:cNvPicPr>
            <a:picLocks noChangeAspect="1"/>
          </p:cNvPicPr>
          <p:nvPr/>
        </p:nvPicPr>
        <p:blipFill>
          <a:blip r:embed="rId3" cstate="print"/>
          <a:stretch>
            <a:fillRect/>
          </a:stretch>
        </p:blipFill>
        <p:spPr>
          <a:xfrm>
            <a:off x="7543800" y="0"/>
            <a:ext cx="1485019" cy="96484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727AAA1D-16C5-4E0B-AA25-BFB7CB38BB59}" type="slidenum">
              <a:rPr lang="en-US" smtClean="0"/>
              <a:pPr>
                <a:defRPr/>
              </a:pPr>
              <a:t>‹#›</a:t>
            </a:fld>
            <a:endParaRPr lang="en-US"/>
          </a:p>
        </p:txBody>
      </p:sp>
      <p:sp>
        <p:nvSpPr>
          <p:cNvPr id="6" name="Footer Placeholder 5"/>
          <p:cNvSpPr>
            <a:spLocks noGrp="1"/>
          </p:cNvSpPr>
          <p:nvPr>
            <p:ph type="ftr" sz="quarter" idx="11"/>
          </p:nvPr>
        </p:nvSpPr>
        <p:spPr/>
        <p:txBody>
          <a:body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8337" y="1600200"/>
            <a:ext cx="4329463" cy="3962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743201" y="1981200"/>
            <a:ext cx="2362199"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pPr>
              <a:defRPr/>
            </a:pPr>
            <a:fld id="{FF51645C-B213-4917-9AF5-2D30EA1888E1}" type="slidenum">
              <a:rPr lang="en-US" smtClean="0"/>
              <a:pPr>
                <a:defRPr/>
              </a:pPr>
              <a:t>‹#›</a:t>
            </a:fld>
            <a:endParaRPr lang="en-US"/>
          </a:p>
        </p:txBody>
      </p:sp>
      <p:sp>
        <p:nvSpPr>
          <p:cNvPr id="13" name="Footer Placeholder 12"/>
          <p:cNvSpPr>
            <a:spLocks noGrp="1"/>
          </p:cNvSpPr>
          <p:nvPr>
            <p:ph type="ftr" sz="quarter" idx="15"/>
          </p:nvPr>
        </p:nvSpPr>
        <p:spPr/>
        <p:txBody>
          <a:bodyPr/>
          <a:lstStyle/>
          <a:p>
            <a:pPr>
              <a:defRPr/>
            </a:pPr>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25692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estions contac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6019" y="1447800"/>
            <a:ext cx="5111750" cy="4678363"/>
          </a:xfrm>
        </p:spPr>
        <p:txBody>
          <a:bodyPr/>
          <a:lstStyle>
            <a:lvl1pPr>
              <a:buClr>
                <a:schemeClr val="accent2">
                  <a:lumMod val="50000"/>
                </a:schemeClr>
              </a:buClr>
              <a:defRPr sz="3200">
                <a:solidFill>
                  <a:schemeClr val="accent2">
                    <a:lumMod val="75000"/>
                  </a:schemeClr>
                </a:solidFill>
              </a:defRPr>
            </a:lvl1pPr>
            <a:lvl2pPr>
              <a:buClr>
                <a:schemeClr val="accent2">
                  <a:lumMod val="50000"/>
                </a:schemeClr>
              </a:buClr>
              <a:defRPr sz="2800">
                <a:solidFill>
                  <a:schemeClr val="accent2">
                    <a:lumMod val="75000"/>
                  </a:schemeClr>
                </a:solidFill>
              </a:defRPr>
            </a:lvl2pPr>
            <a:lvl3pPr>
              <a:buClr>
                <a:schemeClr val="accent2">
                  <a:lumMod val="50000"/>
                </a:schemeClr>
              </a:buClr>
              <a:defRPr sz="2400">
                <a:solidFill>
                  <a:schemeClr val="accent2">
                    <a:lumMod val="75000"/>
                  </a:schemeClr>
                </a:solidFill>
              </a:defRPr>
            </a:lvl3pPr>
            <a:lvl4pPr>
              <a:buClr>
                <a:schemeClr val="accent2">
                  <a:lumMod val="50000"/>
                </a:schemeClr>
              </a:buClr>
              <a:defRPr sz="2000">
                <a:solidFill>
                  <a:schemeClr val="accent2">
                    <a:lumMod val="75000"/>
                  </a:schemeClr>
                </a:solidFill>
              </a:defRPr>
            </a:lvl4pPr>
            <a:lvl5pPr>
              <a:buClr>
                <a:schemeClr val="accent2">
                  <a:lumMod val="50000"/>
                </a:schemeClr>
              </a:buClr>
              <a:defRPr sz="2000">
                <a:solidFill>
                  <a:schemeClr val="accent2">
                    <a:lumMod val="7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731219" y="1524000"/>
            <a:ext cx="2855913" cy="4373563"/>
          </a:xfrm>
        </p:spPr>
        <p:txBody>
          <a:bodyPr/>
          <a:lstStyle>
            <a:lvl1pPr marL="0" indent="0">
              <a:lnSpc>
                <a:spcPts val="1600"/>
              </a:lnSpc>
              <a:buNone/>
              <a:defRPr sz="14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pPr>
              <a:defRPr/>
            </a:pPr>
            <a:fld id="{FF51645C-B213-4917-9AF5-2D30EA1888E1}" type="slidenum">
              <a:rPr lang="en-US" smtClean="0"/>
              <a:pPr>
                <a:defRPr/>
              </a:pPr>
              <a:t>‹#›</a:t>
            </a:fld>
            <a:endParaRPr lang="en-US"/>
          </a:p>
        </p:txBody>
      </p:sp>
      <p:sp>
        <p:nvSpPr>
          <p:cNvPr id="13" name="Footer Placeholder 12"/>
          <p:cNvSpPr>
            <a:spLocks noGrp="1"/>
          </p:cNvSpPr>
          <p:nvPr>
            <p:ph type="ftr" sz="quarter" idx="15"/>
          </p:nvPr>
        </p:nvSpPr>
        <p:spPr/>
        <p:txBody>
          <a:bodyPr/>
          <a:lstStyle/>
          <a:p>
            <a:pPr>
              <a:defRPr/>
            </a:pPr>
            <a:endParaRPr lang="en-US"/>
          </a:p>
        </p:txBody>
      </p:sp>
      <p:sp>
        <p:nvSpPr>
          <p:cNvPr id="14" name="Title 13"/>
          <p:cNvSpPr>
            <a:spLocks noGrp="1"/>
          </p:cNvSpPr>
          <p:nvPr>
            <p:ph type="title"/>
          </p:nvPr>
        </p:nvSpPr>
        <p:spPr>
          <a:xfrm>
            <a:off x="2433619" y="410837"/>
            <a:ext cx="7308000" cy="639763"/>
          </a:xfrm>
        </p:spPr>
        <p:txBody>
          <a:bodyPr/>
          <a:lstStyle>
            <a:lvl1pPr>
              <a:defRPr>
                <a:solidFill>
                  <a:schemeClr val="accent2">
                    <a:lumMod val="75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2731219" y="974400"/>
            <a:ext cx="7327181" cy="457200"/>
          </a:xfrm>
        </p:spPr>
        <p:txBody>
          <a:bodyPr>
            <a:normAutofit/>
          </a:bodyPr>
          <a:lstStyle>
            <a:lvl1pPr>
              <a:buFontTx/>
              <a:buNone/>
              <a:defRPr sz="2400">
                <a:solidFill>
                  <a:schemeClr val="accent2">
                    <a:lumMod val="75000"/>
                  </a:schemeClr>
                </a:solidFill>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2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2133600" y="381000"/>
            <a:ext cx="6858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62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pPr>
              <a:defRPr/>
            </a:pPr>
            <a:fld id="{5E0BDDEB-49B4-4AB4-B427-7442AE955235}" type="slidenum">
              <a:rPr lang="en-US" smtClean="0"/>
              <a:pPr>
                <a:defRPr/>
              </a:pPr>
              <a:t>‹#›</a:t>
            </a:fld>
            <a:endParaRPr lang="en-US"/>
          </a:p>
        </p:txBody>
      </p:sp>
      <p:sp>
        <p:nvSpPr>
          <p:cNvPr id="9" name="Footer Placeholder 8"/>
          <p:cNvSpPr>
            <a:spLocks noGrp="1"/>
          </p:cNvSpPr>
          <p:nvPr>
            <p:ph type="ftr" sz="quarter" idx="11"/>
          </p:nvPr>
        </p:nvSpPr>
        <p:spPr/>
        <p:txBody>
          <a:body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a:defRPr/>
            </a:pPr>
            <a:fld id="{847CB318-C177-4966-9289-ED8A4541F19B}"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274639"/>
            <a:ext cx="1219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7"/>
            <a:ext cx="7162800" cy="6278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36525" y="6624638"/>
            <a:ext cx="1905000" cy="233362"/>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2798A0-FC49-4A8F-AE4B-1A2E980B8D4E}"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136525" y="6624638"/>
            <a:ext cx="1905000" cy="233362"/>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2B68204-F3EC-410C-84CD-A97AAA0F9BD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136525" y="6624638"/>
            <a:ext cx="1905000" cy="233362"/>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A24307-1600-43E8-B22F-01C70C854AEB}"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178AA27D-74BA-49A6-88C6-A9E3173CA1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1600200"/>
            <a:ext cx="8305800" cy="4525965"/>
          </a:xfrm>
        </p:spPr>
        <p:txBody>
          <a:bodyPr/>
          <a:lstStyle>
            <a:lvl1pPr marL="173038" indent="-173038">
              <a:lnSpc>
                <a:spcPts val="2600"/>
              </a:lnSpc>
              <a:buClr>
                <a:schemeClr val="accent4">
                  <a:lumMod val="75000"/>
                </a:schemeClr>
              </a:buClr>
              <a:buFont typeface="Arial" pitchFamily="34" charset="0"/>
              <a:buChar char="•"/>
              <a:defRPr sz="2400" b="0"/>
            </a:lvl1pPr>
            <a:lvl2pPr marL="684213" indent="-227013">
              <a:lnSpc>
                <a:spcPts val="2600"/>
              </a:lnSpc>
              <a:buClr>
                <a:schemeClr val="accent4">
                  <a:lumMod val="75000"/>
                </a:schemeClr>
              </a:buClr>
              <a:buFont typeface="Arial" pitchFamily="34" charset="0"/>
              <a:buChar char="•"/>
              <a:defRPr sz="2000"/>
            </a:lvl2pPr>
            <a:lvl3pPr marL="1087438" indent="-173038">
              <a:lnSpc>
                <a:spcPts val="2600"/>
              </a:lnSpc>
              <a:buClr>
                <a:schemeClr val="accent4">
                  <a:lumMod val="75000"/>
                </a:schemeClr>
              </a:buClr>
              <a:buFont typeface="Arial" pitchFamily="34" charset="0"/>
              <a:buChar char="•"/>
              <a:defRPr sz="1800"/>
            </a:lvl3pPr>
            <a:lvl4pPr marL="1541463" indent="-169863">
              <a:lnSpc>
                <a:spcPts val="2600"/>
              </a:lnSpc>
              <a:buClr>
                <a:schemeClr val="accent4">
                  <a:lumMod val="75000"/>
                </a:schemeClr>
              </a:buClr>
              <a:buFont typeface="Arial" pitchFamily="34" charset="0"/>
              <a:buChar char="•"/>
              <a:defRPr sz="1600"/>
            </a:lvl4pPr>
            <a:lvl5pPr marL="2001838" indent="-173038">
              <a:lnSpc>
                <a:spcPts val="2600"/>
              </a:lnSpc>
              <a:buClr>
                <a:schemeClr val="accent4">
                  <a:lumMod val="75000"/>
                </a:schemeClr>
              </a:buClr>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25692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pPr>
              <a:defRPr/>
            </a:pPr>
            <a:endParaRPr lang="en-US"/>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pPr>
              <a:defRPr/>
            </a:pPr>
            <a:fld id="{FF51645C-B213-4917-9AF5-2D30EA1888E1}" type="slidenum">
              <a:rPr lang="en-US" smtClean="0"/>
              <a:pPr>
                <a:defRPr/>
              </a:pPr>
              <a:t>‹#›</a:t>
            </a:fld>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36525" y="6624638"/>
            <a:ext cx="1905000" cy="233362"/>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AD841C-B4BA-4A4C-9D79-9B7EEED71DE0}"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35598"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9682"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36525" y="6624638"/>
            <a:ext cx="1905000" cy="233362"/>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0EA712-B74E-4E3A-9B5B-11F903DB0CC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a:p>
        </p:txBody>
      </p:sp>
      <p:sp>
        <p:nvSpPr>
          <p:cNvPr id="4" name="Slide Number Placeholder 3"/>
          <p:cNvSpPr>
            <a:spLocks noGrp="1"/>
          </p:cNvSpPr>
          <p:nvPr>
            <p:ph type="sldNum" sz="quarter" idx="11"/>
          </p:nvPr>
        </p:nvSpPr>
        <p:spPr/>
        <p:txBody>
          <a:bodyPr/>
          <a:lstStyle/>
          <a:p>
            <a:pPr>
              <a:defRPr/>
            </a:pPr>
            <a:fld id="{FF51645C-B213-4917-9AF5-2D30EA1888E1}" type="slidenum">
              <a:rPr lang="en-US" smtClean="0"/>
              <a:pPr>
                <a:defRPr/>
              </a:pPr>
              <a:t>‹#›</a:t>
            </a:fld>
            <a:endParaRPr lang="en-US"/>
          </a:p>
        </p:txBody>
      </p:sp>
      <p:sp>
        <p:nvSpPr>
          <p:cNvPr id="9" name="Text Placeholder 8"/>
          <p:cNvSpPr>
            <a:spLocks noGrp="1"/>
          </p:cNvSpPr>
          <p:nvPr>
            <p:ph type="body" sz="quarter" idx="15"/>
          </p:nvPr>
        </p:nvSpPr>
        <p:spPr>
          <a:xfrm>
            <a:off x="36576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2569200" y="97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36576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36576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36576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36576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36576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21336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pPr>
              <a:defRPr/>
            </a:pPr>
            <a:fld id="{7269DA12-03D7-441F-BEAA-77A238A46EC7}" type="slidenum">
              <a:rPr lang="en-US" smtClean="0"/>
              <a:pPr>
                <a:defRPr/>
              </a:pPr>
              <a:t>‹#›</a:t>
            </a:fld>
            <a:endParaRPr lang="en-US"/>
          </a:p>
        </p:txBody>
      </p:sp>
      <p:sp>
        <p:nvSpPr>
          <p:cNvPr id="11" name="Footer Placeholder 10"/>
          <p:cNvSpPr>
            <a:spLocks noGrp="1"/>
          </p:cNvSpPr>
          <p:nvPr>
            <p:ph type="ftr" sz="quarter" idx="11"/>
          </p:nvPr>
        </p:nvSpPr>
        <p:spPr/>
        <p:txBody>
          <a:body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05000"/>
            <a:ext cx="35814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53200" y="1600200"/>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pPr>
              <a:defRPr/>
            </a:pPr>
            <a:fld id="{FF51645C-B213-4917-9AF5-2D30EA1888E1}" type="slidenum">
              <a:rPr lang="en-US" smtClean="0"/>
              <a:pPr>
                <a:defRPr/>
              </a:pPr>
              <a:t>‹#›</a:t>
            </a:fld>
            <a:endParaRPr lang="en-US"/>
          </a:p>
        </p:txBody>
      </p:sp>
      <p:sp>
        <p:nvSpPr>
          <p:cNvPr id="10" name="Footer Placeholder 9"/>
          <p:cNvSpPr>
            <a:spLocks noGrp="1"/>
          </p:cNvSpPr>
          <p:nvPr>
            <p:ph type="ftr" sz="quarter" idx="15"/>
          </p:nvPr>
        </p:nvSpPr>
        <p:spPr/>
        <p:txBody>
          <a:bodyPr/>
          <a:lstStyle/>
          <a:p>
            <a:pPr>
              <a:defRPr/>
            </a:pP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25692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a:p>
        </p:txBody>
      </p:sp>
      <p:sp>
        <p:nvSpPr>
          <p:cNvPr id="4" name="Slide Number Placeholder 3"/>
          <p:cNvSpPr>
            <a:spLocks noGrp="1"/>
          </p:cNvSpPr>
          <p:nvPr>
            <p:ph type="sldNum" sz="quarter" idx="11"/>
          </p:nvPr>
        </p:nvSpPr>
        <p:spPr/>
        <p:txBody>
          <a:bodyPr/>
          <a:lstStyle/>
          <a:p>
            <a:pPr>
              <a:defRPr/>
            </a:pPr>
            <a:fld id="{FF51645C-B213-4917-9AF5-2D30EA1888E1}" type="slidenum">
              <a:rPr lang="en-US" smtClean="0"/>
              <a:pPr>
                <a:defRPr/>
              </a:pPr>
              <a:t>‹#›</a:t>
            </a:fld>
            <a:endParaRPr lang="en-US"/>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32766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41148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3276600" y="41148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25692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a:p>
        </p:txBody>
      </p:sp>
      <p:sp>
        <p:nvSpPr>
          <p:cNvPr id="4" name="Slide Number Placeholder 3"/>
          <p:cNvSpPr>
            <a:spLocks noGrp="1"/>
          </p:cNvSpPr>
          <p:nvPr>
            <p:ph type="sldNum" sz="quarter" idx="11"/>
          </p:nvPr>
        </p:nvSpPr>
        <p:spPr/>
        <p:txBody>
          <a:bodyPr/>
          <a:lstStyle/>
          <a:p>
            <a:pPr>
              <a:defRPr/>
            </a:pPr>
            <a:fld id="{FF51645C-B213-4917-9AF5-2D30EA1888E1}" type="slidenum">
              <a:rPr lang="en-US" smtClean="0"/>
              <a:pPr>
                <a:defRPr/>
              </a:pPr>
              <a:t>‹#›</a:t>
            </a:fld>
            <a:endParaRPr lang="en-US"/>
          </a:p>
        </p:txBody>
      </p:sp>
      <p:sp>
        <p:nvSpPr>
          <p:cNvPr id="9" name="Content Placeholder 2"/>
          <p:cNvSpPr>
            <a:spLocks noGrp="1"/>
          </p:cNvSpPr>
          <p:nvPr>
            <p:ph sz="half" idx="1"/>
          </p:nvPr>
        </p:nvSpPr>
        <p:spPr>
          <a:xfrm>
            <a:off x="2514600" y="3352801"/>
            <a:ext cx="22860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4724400" y="3352800"/>
            <a:ext cx="22860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934200" y="3352801"/>
            <a:ext cx="22860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2514600" y="1524001"/>
            <a:ext cx="22860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4724400" y="1524000"/>
            <a:ext cx="22860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934200" y="1524001"/>
            <a:ext cx="22860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25692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64532" y="1752600"/>
            <a:ext cx="2898068"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664532" y="2057400"/>
            <a:ext cx="3202868" cy="4068763"/>
          </a:xfrm>
        </p:spPr>
        <p:txBody>
          <a:bodyPr/>
          <a:lstStyle>
            <a:lvl1pPr>
              <a:lnSpc>
                <a:spcPct val="100000"/>
              </a:lnSpc>
              <a:buClr>
                <a:schemeClr val="accent4">
                  <a:lumMod val="75000"/>
                </a:schemeClr>
              </a:buClr>
              <a:defRPr sz="2000"/>
            </a:lvl1pPr>
            <a:lvl2pPr>
              <a:lnSpc>
                <a:spcPct val="100000"/>
              </a:lnSpc>
              <a:buClr>
                <a:schemeClr val="accent4">
                  <a:lumMod val="75000"/>
                </a:schemeClr>
              </a:buClr>
              <a:defRPr sz="2000"/>
            </a:lvl2pPr>
            <a:lvl3pPr>
              <a:lnSpc>
                <a:spcPct val="100000"/>
              </a:lnSpc>
              <a:buClr>
                <a:schemeClr val="accent4">
                  <a:lumMod val="75000"/>
                </a:schemeClr>
              </a:buClr>
              <a:defRPr sz="1800"/>
            </a:lvl3pPr>
            <a:lvl4pPr>
              <a:lnSpc>
                <a:spcPct val="100000"/>
              </a:lnSpc>
              <a:buClr>
                <a:schemeClr val="accent4">
                  <a:lumMod val="75000"/>
                </a:schemeClr>
              </a:buClr>
              <a:defRPr sz="1600"/>
            </a:lvl4pPr>
            <a:lvl5pPr>
              <a:lnSpc>
                <a:spcPct val="100000"/>
              </a:lnSpc>
              <a:buClr>
                <a:schemeClr val="accent4">
                  <a:lumMod val="75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5814470" y="2057401"/>
            <a:ext cx="3177130" cy="4068763"/>
          </a:xfrm>
        </p:spPr>
        <p:txBody>
          <a:bodyPr/>
          <a:lstStyle>
            <a:lvl1pPr>
              <a:buClr>
                <a:schemeClr val="accent4">
                  <a:lumMod val="75000"/>
                </a:schemeClr>
              </a:buClr>
              <a:defRPr sz="2000"/>
            </a:lvl1pPr>
            <a:lvl2pPr>
              <a:buClr>
                <a:schemeClr val="accent4">
                  <a:lumMod val="75000"/>
                </a:schemeClr>
              </a:buClr>
              <a:defRPr sz="2000"/>
            </a:lvl2pPr>
            <a:lvl3pPr>
              <a:buClr>
                <a:schemeClr val="accent4">
                  <a:lumMod val="75000"/>
                </a:schemeClr>
              </a:buClr>
              <a:defRPr sz="1800"/>
            </a:lvl3pPr>
            <a:lvl4pPr>
              <a:buClr>
                <a:schemeClr val="accent4">
                  <a:lumMod val="75000"/>
                </a:schemeClr>
              </a:buClr>
              <a:defRPr sz="1600"/>
            </a:lvl4pPr>
            <a:lvl5pPr>
              <a:buClr>
                <a:schemeClr val="accent4">
                  <a:lumMod val="75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5817184" y="1752602"/>
            <a:ext cx="3175882"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pPr>
              <a:defRPr/>
            </a:pPr>
            <a:fld id="{FF51645C-B213-4917-9AF5-2D30EA1888E1}" type="slidenum">
              <a:rPr lang="en-US" smtClean="0"/>
              <a:pPr>
                <a:defRPr/>
              </a:pPr>
              <a:t>‹#›</a:t>
            </a:fld>
            <a:endParaRPr lang="en-US"/>
          </a:p>
        </p:txBody>
      </p:sp>
      <p:sp>
        <p:nvSpPr>
          <p:cNvPr id="11" name="Footer Placeholder 10"/>
          <p:cNvSpPr>
            <a:spLocks noGrp="1"/>
          </p:cNvSpPr>
          <p:nvPr>
            <p:ph type="ftr" sz="quarter" idx="15"/>
          </p:nvPr>
        </p:nvSpPr>
        <p:spPr/>
        <p:txBody>
          <a:bodyPr/>
          <a:lstStyle/>
          <a:p>
            <a:pPr>
              <a:defRPr/>
            </a:pPr>
            <a:endParaRPr lang="en-US"/>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25692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pPr>
              <a:defRPr/>
            </a:pPr>
            <a:fld id="{FF51645C-B213-4917-9AF5-2D30EA1888E1}" type="slidenum">
              <a:rPr lang="en-US" smtClean="0"/>
              <a:pPr>
                <a:defRPr/>
              </a:pPr>
              <a:t>‹#›</a:t>
            </a:fld>
            <a:endParaRPr lang="en-US"/>
          </a:p>
        </p:txBody>
      </p:sp>
      <p:sp>
        <p:nvSpPr>
          <p:cNvPr id="10" name="Footer Placeholder 9"/>
          <p:cNvSpPr>
            <a:spLocks noGrp="1"/>
          </p:cNvSpPr>
          <p:nvPr>
            <p:ph type="ftr" sz="quarter" idx="15"/>
          </p:nvPr>
        </p:nvSpPr>
        <p:spPr/>
        <p:txBody>
          <a:bodyPr/>
          <a:lstStyle/>
          <a:p>
            <a:pPr>
              <a:defRPr/>
            </a:pP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25692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69400" y="4108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362200" y="1066801"/>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pPr>
              <a:defRPr/>
            </a:pPr>
            <a:endParaRPr lang="en-US"/>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pPr>
              <a:defRPr/>
            </a:pPr>
            <a:fld id="{FF51645C-B213-4917-9AF5-2D30EA1888E1}" type="slidenum">
              <a:rPr lang="en-US" smtClean="0"/>
              <a:pPr>
                <a:defRPr/>
              </a:pPr>
              <a:t>‹#›</a:t>
            </a:fld>
            <a:endParaRPr lang="en-US"/>
          </a:p>
        </p:txBody>
      </p:sp>
      <p:pic>
        <p:nvPicPr>
          <p:cNvPr id="12" name="Picture 11" descr="logo.png"/>
          <p:cNvPicPr>
            <a:picLocks noChangeAspect="1"/>
          </p:cNvPicPr>
          <p:nvPr/>
        </p:nvPicPr>
        <p:blipFill>
          <a:blip r:embed="rId24" cstate="print"/>
          <a:stretch>
            <a:fillRect/>
          </a:stretch>
        </p:blipFill>
        <p:spPr>
          <a:xfrm>
            <a:off x="7467600" y="5638800"/>
            <a:ext cx="1524662" cy="990600"/>
          </a:xfrm>
          <a:prstGeom prst="rect">
            <a:avLst/>
          </a:prstGeom>
        </p:spPr>
      </p:pic>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9" r:id="rId16"/>
    <p:sldLayoutId id="2147483750" r:id="rId17"/>
    <p:sldLayoutId id="2147483751" r:id="rId18"/>
    <p:sldLayoutId id="2147483752" r:id="rId19"/>
    <p:sldLayoutId id="2147483753" r:id="rId20"/>
    <p:sldLayoutId id="2147483754" r:id="rId21"/>
  </p:sldLayoutIdLst>
  <p:txStyles>
    <p:titleStyle>
      <a:lvl1pPr algn="l" defTabSz="914400" rtl="0" eaLnBrk="1" latinLnBrk="0" hangingPunct="1">
        <a:spcBef>
          <a:spcPct val="0"/>
        </a:spcBef>
        <a:buNone/>
        <a:defRPr sz="3600" b="1" kern="1200" baseline="0">
          <a:solidFill>
            <a:schemeClr val="accent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4">
            <a:lumMod val="75000"/>
          </a:schemeClr>
        </a:buClr>
        <a:buSzPct val="70000"/>
        <a:buFont typeface="Arial" pitchFamily="34" charset="0"/>
        <a:buChar char="•"/>
        <a:defRPr sz="3200" kern="1200">
          <a:solidFill>
            <a:schemeClr val="accent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4">
            <a:lumMod val="75000"/>
          </a:schemeClr>
        </a:buClr>
        <a:buSzPct val="70000"/>
        <a:buFont typeface="Arial" pitchFamily="34" charset="0"/>
        <a:buChar char="•"/>
        <a:defRPr sz="2800" kern="1200">
          <a:solidFill>
            <a:schemeClr val="accent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4">
            <a:lumMod val="75000"/>
          </a:schemeClr>
        </a:buClr>
        <a:buSzPct val="70000"/>
        <a:buFont typeface="Arial" pitchFamily="34" charset="0"/>
        <a:buChar char="•"/>
        <a:defRPr sz="2400" kern="1200">
          <a:solidFill>
            <a:schemeClr val="accent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4">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4">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1.xml"/><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2.xml"/><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jpeg"/><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8.xml"/><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6.xml"/></Relationships>
</file>

<file path=ppt/slides/_rels/slide1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9.xml"/><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6.xml"/></Relationships>
</file>

<file path=ppt/slides/_rels/slide1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8.xml"/><Relationship Id="rId1" Type="http://schemas.openxmlformats.org/officeDocument/2006/relationships/slideLayout" Target="../slideLayouts/slideLayout10.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6.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6.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6.xml"/></Relationships>
</file>

<file path=ppt/slides/_rels/slide1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8.xml"/><Relationship Id="rId1" Type="http://schemas.openxmlformats.org/officeDocument/2006/relationships/slideLayout" Target="../slideLayouts/slideLayout16.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6.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31.xml"/><Relationship Id="rId1" Type="http://schemas.openxmlformats.org/officeDocument/2006/relationships/slideLayout" Target="../slideLayouts/slideLayout16.xml"/><Relationship Id="rId4" Type="http://schemas.openxmlformats.org/officeDocument/2006/relationships/image" Target="../media/image56.png"/></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6.xml"/></Relationships>
</file>

<file path=ppt/slides/_rels/slide1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33.xml"/><Relationship Id="rId1" Type="http://schemas.openxmlformats.org/officeDocument/2006/relationships/slideLayout" Target="../slideLayouts/slideLayout16.xml"/><Relationship Id="rId4" Type="http://schemas.openxmlformats.org/officeDocument/2006/relationships/image" Target="../media/image58.jpeg"/></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16.xml"/><Relationship Id="rId4" Type="http://schemas.openxmlformats.org/officeDocument/2006/relationships/image" Target="../media/image26.jpeg"/></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1.xml"/><Relationship Id="rId1" Type="http://schemas.openxmlformats.org/officeDocument/2006/relationships/slideLayout" Target="../slideLayouts/slideLayout16.xml"/><Relationship Id="rId4" Type="http://schemas.openxmlformats.org/officeDocument/2006/relationships/image" Target="../media/image28.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9.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3.xml"/><Relationship Id="rId1" Type="http://schemas.openxmlformats.org/officeDocument/2006/relationships/slideLayout" Target="../slideLayouts/slideLayout10.xml"/><Relationship Id="rId5" Type="http://schemas.openxmlformats.org/officeDocument/2006/relationships/image" Target="../media/image39.jpeg"/><Relationship Id="rId4" Type="http://schemas.openxmlformats.org/officeDocument/2006/relationships/image" Target="../media/image38.jpe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5.xml"/><Relationship Id="rId1" Type="http://schemas.openxmlformats.org/officeDocument/2006/relationships/slideLayout" Target="../slideLayouts/slideLayout10.xml"/><Relationship Id="rId4" Type="http://schemas.openxmlformats.org/officeDocument/2006/relationships/image" Target="../media/image41.jpeg"/></Relationships>
</file>

<file path=ppt/slides/_rels/slide9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6.xml"/><Relationship Id="rId1" Type="http://schemas.openxmlformats.org/officeDocument/2006/relationships/slideLayout" Target="../slideLayouts/slideLayout10.xml"/><Relationship Id="rId4" Type="http://schemas.openxmlformats.org/officeDocument/2006/relationships/image" Target="../media/image43.jpe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8.xml"/><Relationship Id="rId1" Type="http://schemas.openxmlformats.org/officeDocument/2006/relationships/slideLayout" Target="../slideLayouts/slideLayout16.xml"/><Relationship Id="rId4" Type="http://schemas.openxmlformats.org/officeDocument/2006/relationships/image" Target="../media/image45.jpe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0"/>
            <a:ext cx="5486400" cy="2590800"/>
          </a:xfrm>
        </p:spPr>
        <p:txBody>
          <a:bodyPr>
            <a:normAutofit/>
          </a:bodyPr>
          <a:lstStyle/>
          <a:p>
            <a:pPr algn="ctr"/>
            <a:r>
              <a:rPr lang="en-US" dirty="0" smtClean="0"/>
              <a:t>Alterations in Health During Childhood:</a:t>
            </a:r>
            <a:br>
              <a:rPr lang="en-US" dirty="0" smtClean="0"/>
            </a:br>
            <a:r>
              <a:rPr lang="en-US" dirty="0" smtClean="0"/>
              <a:t>Part II</a:t>
            </a:r>
            <a:endParaRPr lang="en-US" dirty="0"/>
          </a:p>
        </p:txBody>
      </p:sp>
      <p:sp>
        <p:nvSpPr>
          <p:cNvPr id="3" name="Subtitle 2"/>
          <p:cNvSpPr>
            <a:spLocks noGrp="1"/>
          </p:cNvSpPr>
          <p:nvPr>
            <p:ph type="subTitle" idx="1"/>
          </p:nvPr>
        </p:nvSpPr>
        <p:spPr>
          <a:xfrm>
            <a:off x="3276600" y="2514600"/>
            <a:ext cx="4846553" cy="1219200"/>
          </a:xfrm>
        </p:spPr>
        <p:txBody>
          <a:bodyPr>
            <a:normAutofit fontScale="62500" lnSpcReduction="20000"/>
          </a:bodyPr>
          <a:lstStyle/>
          <a:p>
            <a:pPr algn="ctr"/>
            <a:r>
              <a:rPr lang="en-US" dirty="0" smtClean="0"/>
              <a:t>Kimberly Martin, RN,MSN</a:t>
            </a:r>
          </a:p>
          <a:p>
            <a:pPr algn="ctr"/>
            <a:r>
              <a:rPr lang="en-US" dirty="0" smtClean="0"/>
              <a:t>Nursing Instructor</a:t>
            </a:r>
          </a:p>
          <a:p>
            <a:pPr algn="ctr"/>
            <a:r>
              <a:rPr lang="en-US" dirty="0" smtClean="0"/>
              <a:t>HACC, Central Pennsylvania’s Community College</a:t>
            </a:r>
          </a:p>
          <a:p>
            <a:pPr algn="ctr"/>
            <a:r>
              <a:rPr lang="en-US" dirty="0" smtClean="0"/>
              <a:t>Nursing 101; Summer 2012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Cleft Lip and Palate</a:t>
            </a:r>
          </a:p>
        </p:txBody>
      </p:sp>
      <p:sp>
        <p:nvSpPr>
          <p:cNvPr id="46083" name="Rectangle 3"/>
          <p:cNvSpPr>
            <a:spLocks noGrp="1" noChangeArrowheads="1"/>
          </p:cNvSpPr>
          <p:nvPr>
            <p:ph idx="1"/>
          </p:nvPr>
        </p:nvSpPr>
        <p:spPr>
          <a:xfrm>
            <a:off x="2971800" y="1676400"/>
            <a:ext cx="5867400" cy="4876800"/>
          </a:xfrm>
        </p:spPr>
        <p:txBody>
          <a:bodyPr/>
          <a:lstStyle/>
          <a:p>
            <a:pPr eaLnBrk="1" hangingPunct="1">
              <a:defRPr/>
            </a:pPr>
            <a:r>
              <a:rPr lang="en-US" dirty="0" smtClean="0">
                <a:solidFill>
                  <a:schemeClr val="accent6">
                    <a:lumMod val="60000"/>
                    <a:lumOff val="40000"/>
                  </a:schemeClr>
                </a:solidFill>
              </a:rPr>
              <a:t>Post-op Repair of Cleft Lip</a:t>
            </a:r>
          </a:p>
          <a:p>
            <a:pPr lvl="1" eaLnBrk="1" hangingPunct="1">
              <a:defRPr/>
            </a:pPr>
            <a:r>
              <a:rPr lang="en-US" dirty="0" smtClean="0"/>
              <a:t>Protect suture line </a:t>
            </a:r>
          </a:p>
          <a:p>
            <a:pPr lvl="1" eaLnBrk="1" hangingPunct="1">
              <a:defRPr/>
            </a:pPr>
            <a:r>
              <a:rPr lang="en-US" dirty="0" smtClean="0"/>
              <a:t>Keep suture line clean</a:t>
            </a:r>
          </a:p>
          <a:p>
            <a:pPr lvl="1" eaLnBrk="1" hangingPunct="1">
              <a:defRPr/>
            </a:pPr>
            <a:r>
              <a:rPr lang="en-US" dirty="0" smtClean="0"/>
              <a:t>Place on back or side</a:t>
            </a:r>
          </a:p>
          <a:p>
            <a:pPr lvl="1" eaLnBrk="1" hangingPunct="1">
              <a:defRPr/>
            </a:pPr>
            <a:r>
              <a:rPr lang="en-US" dirty="0" smtClean="0"/>
              <a:t>Use mobiles or music to stimulate</a:t>
            </a:r>
          </a:p>
          <a:p>
            <a:pPr lvl="1" eaLnBrk="1" hangingPunct="1">
              <a:defRPr/>
            </a:pPr>
            <a:r>
              <a:rPr lang="en-US" dirty="0" smtClean="0"/>
              <a:t>May use restraints to prevent touching mouth</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4400" dirty="0" smtClean="0"/>
              <a:t>Acne </a:t>
            </a:r>
            <a:r>
              <a:rPr lang="en-US" sz="4400" dirty="0" err="1" smtClean="0"/>
              <a:t>Vulgaris</a:t>
            </a:r>
            <a:endParaRPr lang="en-US" sz="4400" dirty="0" smtClean="0"/>
          </a:p>
        </p:txBody>
      </p:sp>
      <p:sp>
        <p:nvSpPr>
          <p:cNvPr id="39939" name="Rectangle 3"/>
          <p:cNvSpPr>
            <a:spLocks noGrp="1" noChangeArrowheads="1"/>
          </p:cNvSpPr>
          <p:nvPr>
            <p:ph idx="1"/>
          </p:nvPr>
        </p:nvSpPr>
        <p:spPr>
          <a:xfrm>
            <a:off x="3048000" y="1676400"/>
            <a:ext cx="5794375" cy="5029200"/>
          </a:xfrm>
        </p:spPr>
        <p:txBody>
          <a:bodyPr>
            <a:normAutofit fontScale="92500"/>
          </a:bodyPr>
          <a:lstStyle/>
          <a:p>
            <a:pPr eaLnBrk="1" hangingPunct="1"/>
            <a:r>
              <a:rPr lang="en-US" sz="2800" dirty="0" smtClean="0"/>
              <a:t>One of most common health problems of </a:t>
            </a:r>
            <a:r>
              <a:rPr lang="en-US" sz="2800" dirty="0" smtClean="0">
                <a:solidFill>
                  <a:srgbClr val="FFC000"/>
                </a:solidFill>
              </a:rPr>
              <a:t>teens</a:t>
            </a:r>
          </a:p>
          <a:p>
            <a:pPr eaLnBrk="1" hangingPunct="1"/>
            <a:r>
              <a:rPr lang="en-US" sz="2800" dirty="0" smtClean="0"/>
              <a:t>May be mild to severe with rope-like cystic lesions that </a:t>
            </a:r>
            <a:r>
              <a:rPr lang="en-US" sz="2800" dirty="0" smtClean="0">
                <a:solidFill>
                  <a:srgbClr val="FFC000"/>
                </a:solidFill>
              </a:rPr>
              <a:t>leave deep physical and emotional scars</a:t>
            </a:r>
          </a:p>
          <a:p>
            <a:pPr eaLnBrk="1" hangingPunct="1"/>
            <a:r>
              <a:rPr lang="en-US" sz="2800" dirty="0" smtClean="0">
                <a:solidFill>
                  <a:srgbClr val="FFC000"/>
                </a:solidFill>
              </a:rPr>
              <a:t>Causes</a:t>
            </a:r>
          </a:p>
          <a:p>
            <a:pPr lvl="1" eaLnBrk="1" hangingPunct="1"/>
            <a:r>
              <a:rPr lang="en-US" sz="2400" dirty="0" smtClean="0"/>
              <a:t>Heredity</a:t>
            </a:r>
          </a:p>
          <a:p>
            <a:pPr lvl="1" eaLnBrk="1" hangingPunct="1"/>
            <a:r>
              <a:rPr lang="en-US" sz="2400" dirty="0" smtClean="0"/>
              <a:t>Increased hormones</a:t>
            </a:r>
          </a:p>
          <a:p>
            <a:pPr lvl="1" eaLnBrk="1" hangingPunct="1"/>
            <a:r>
              <a:rPr lang="en-US" sz="2400" dirty="0" smtClean="0"/>
              <a:t>Blocked sebaceous glands trap sebum</a:t>
            </a:r>
          </a:p>
          <a:p>
            <a:pPr lvl="1" eaLnBrk="1" hangingPunct="1"/>
            <a:r>
              <a:rPr lang="en-US" sz="2400" dirty="0" smtClean="0"/>
              <a:t>Sebum becomes infected with anaerobic bacteria</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a:xfrm>
            <a:off x="1066800" y="277813"/>
            <a:ext cx="7620000" cy="1139825"/>
          </a:xfrm>
        </p:spPr>
        <p:txBody>
          <a:bodyPr/>
          <a:lstStyle/>
          <a:p>
            <a:pPr eaLnBrk="1" hangingPunct="1"/>
            <a:r>
              <a:rPr lang="en-US" sz="4400" dirty="0" smtClean="0"/>
              <a:t>Acne </a:t>
            </a:r>
            <a:r>
              <a:rPr lang="en-US" sz="4400" dirty="0" err="1" smtClean="0"/>
              <a:t>Vulgaris</a:t>
            </a:r>
            <a:endParaRPr lang="en-US" sz="4400" dirty="0" smtClean="0"/>
          </a:p>
        </p:txBody>
      </p:sp>
      <p:sp>
        <p:nvSpPr>
          <p:cNvPr id="40963" name="Rectangle 6"/>
          <p:cNvSpPr>
            <a:spLocks noGrp="1" noChangeArrowheads="1"/>
          </p:cNvSpPr>
          <p:nvPr>
            <p:ph type="body" sz="half" idx="1"/>
          </p:nvPr>
        </p:nvSpPr>
        <p:spPr>
          <a:xfrm>
            <a:off x="381000" y="1219200"/>
            <a:ext cx="4351338" cy="4911725"/>
          </a:xfrm>
        </p:spPr>
        <p:txBody>
          <a:bodyPr>
            <a:normAutofit lnSpcReduction="10000"/>
          </a:bodyPr>
          <a:lstStyle/>
          <a:p>
            <a:pPr eaLnBrk="1" hangingPunct="1"/>
            <a:r>
              <a:rPr lang="en-US" sz="3200" dirty="0" smtClean="0">
                <a:solidFill>
                  <a:srgbClr val="FFC000"/>
                </a:solidFill>
              </a:rPr>
              <a:t>Treatment</a:t>
            </a:r>
          </a:p>
          <a:p>
            <a:pPr lvl="1" eaLnBrk="1" hangingPunct="1"/>
            <a:r>
              <a:rPr lang="en-US" sz="2800" dirty="0" smtClean="0">
                <a:solidFill>
                  <a:srgbClr val="FFC000"/>
                </a:solidFill>
              </a:rPr>
              <a:t>Topical </a:t>
            </a:r>
          </a:p>
          <a:p>
            <a:pPr lvl="2" eaLnBrk="1" hangingPunct="1"/>
            <a:r>
              <a:rPr lang="en-US" sz="2400" dirty="0" smtClean="0"/>
              <a:t>Retinol A</a:t>
            </a:r>
          </a:p>
          <a:p>
            <a:pPr lvl="2" eaLnBrk="1" hangingPunct="1"/>
            <a:r>
              <a:rPr lang="en-US" sz="2400" dirty="0" err="1" smtClean="0"/>
              <a:t>benzoyl</a:t>
            </a:r>
            <a:r>
              <a:rPr lang="en-US" sz="2400" dirty="0" smtClean="0"/>
              <a:t> peroxide</a:t>
            </a:r>
          </a:p>
          <a:p>
            <a:pPr lvl="2" eaLnBrk="1" hangingPunct="1"/>
            <a:r>
              <a:rPr lang="en-US" sz="2400" dirty="0" err="1" smtClean="0"/>
              <a:t>benzoyl</a:t>
            </a:r>
            <a:r>
              <a:rPr lang="en-US" sz="2400" dirty="0" smtClean="0"/>
              <a:t> with antibiotic</a:t>
            </a:r>
          </a:p>
          <a:p>
            <a:pPr lvl="1" eaLnBrk="1" hangingPunct="1"/>
            <a:r>
              <a:rPr lang="en-US" sz="2800" dirty="0" smtClean="0">
                <a:solidFill>
                  <a:srgbClr val="FFC000"/>
                </a:solidFill>
              </a:rPr>
              <a:t>Oral </a:t>
            </a:r>
          </a:p>
          <a:p>
            <a:pPr lvl="2" eaLnBrk="1" hangingPunct="1"/>
            <a:r>
              <a:rPr lang="en-US" sz="2400" dirty="0" smtClean="0"/>
              <a:t>Tetracycline</a:t>
            </a:r>
          </a:p>
          <a:p>
            <a:pPr lvl="2" eaLnBrk="1" hangingPunct="1"/>
            <a:r>
              <a:rPr lang="en-US" sz="2400" dirty="0" err="1" smtClean="0"/>
              <a:t>Accutane</a:t>
            </a:r>
            <a:endParaRPr lang="en-US" sz="2400" dirty="0" smtClean="0"/>
          </a:p>
          <a:p>
            <a:pPr lvl="3" eaLnBrk="1" hangingPunct="1"/>
            <a:r>
              <a:rPr lang="en-US" sz="2000" dirty="0" err="1" smtClean="0"/>
              <a:t>Teratogenic</a:t>
            </a:r>
            <a:endParaRPr lang="en-US" sz="2000" dirty="0" smtClean="0"/>
          </a:p>
          <a:p>
            <a:pPr lvl="3" eaLnBrk="1" hangingPunct="1"/>
            <a:r>
              <a:rPr lang="en-US" sz="2000" dirty="0" smtClean="0"/>
              <a:t>Monitor LFTs</a:t>
            </a:r>
          </a:p>
          <a:p>
            <a:pPr lvl="3" eaLnBrk="1" hangingPunct="1"/>
            <a:r>
              <a:rPr lang="en-US" sz="2000" dirty="0" smtClean="0"/>
              <a:t>Avoid sun exposure</a:t>
            </a:r>
          </a:p>
        </p:txBody>
      </p:sp>
      <p:sp>
        <p:nvSpPr>
          <p:cNvPr id="40964" name="Rectangle 7"/>
          <p:cNvSpPr>
            <a:spLocks noGrp="1" noChangeArrowheads="1"/>
          </p:cNvSpPr>
          <p:nvPr>
            <p:ph sz="half" idx="2"/>
          </p:nvPr>
        </p:nvSpPr>
        <p:spPr>
          <a:xfrm>
            <a:off x="4868863" y="1600200"/>
            <a:ext cx="3817937" cy="4530725"/>
          </a:xfrm>
        </p:spPr>
        <p:txBody>
          <a:bodyPr/>
          <a:lstStyle/>
          <a:p>
            <a:pPr eaLnBrk="1" hangingPunct="1"/>
            <a:endParaRPr lang="en-US" sz="2400" smtClean="0"/>
          </a:p>
        </p:txBody>
      </p:sp>
      <p:pic>
        <p:nvPicPr>
          <p:cNvPr id="40965" name="Picture 5" descr="acne"/>
          <p:cNvPicPr>
            <a:picLocks noChangeAspect="1" noChangeArrowheads="1"/>
          </p:cNvPicPr>
          <p:nvPr/>
        </p:nvPicPr>
        <p:blipFill>
          <a:blip r:embed="rId3" cstate="print"/>
          <a:srcRect b="12000"/>
          <a:stretch>
            <a:fillRect/>
          </a:stretch>
        </p:blipFill>
        <p:spPr bwMode="auto">
          <a:xfrm>
            <a:off x="4495800" y="1143000"/>
            <a:ext cx="4508500" cy="5715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sz="4400" dirty="0"/>
              <a:t>Burns and Children</a:t>
            </a:r>
          </a:p>
        </p:txBody>
      </p:sp>
      <p:sp>
        <p:nvSpPr>
          <p:cNvPr id="125955" name="Rectangle 3"/>
          <p:cNvSpPr>
            <a:spLocks noGrp="1" noChangeArrowheads="1"/>
          </p:cNvSpPr>
          <p:nvPr>
            <p:ph idx="1"/>
          </p:nvPr>
        </p:nvSpPr>
        <p:spPr>
          <a:xfrm>
            <a:off x="2362200" y="1066801"/>
            <a:ext cx="6248400" cy="5059364"/>
          </a:xfrm>
        </p:spPr>
        <p:txBody>
          <a:bodyPr>
            <a:normAutofit/>
          </a:bodyPr>
          <a:lstStyle/>
          <a:p>
            <a:r>
              <a:rPr lang="en-US" sz="3200" dirty="0">
                <a:solidFill>
                  <a:srgbClr val="FFC000"/>
                </a:solidFill>
              </a:rPr>
              <a:t>70%</a:t>
            </a:r>
            <a:r>
              <a:rPr lang="en-US" sz="3200" dirty="0"/>
              <a:t> happen to children 5 and under</a:t>
            </a:r>
          </a:p>
          <a:p>
            <a:r>
              <a:rPr lang="en-US" sz="3200" dirty="0"/>
              <a:t>Almost all are </a:t>
            </a:r>
            <a:r>
              <a:rPr lang="en-US" sz="3200" dirty="0">
                <a:solidFill>
                  <a:srgbClr val="FFC000"/>
                </a:solidFill>
              </a:rPr>
              <a:t>preventable</a:t>
            </a:r>
          </a:p>
          <a:p>
            <a:r>
              <a:rPr lang="en-US" sz="3200" dirty="0">
                <a:solidFill>
                  <a:srgbClr val="FFC000"/>
                </a:solidFill>
              </a:rPr>
              <a:t>Causes</a:t>
            </a:r>
          </a:p>
          <a:p>
            <a:pPr lvl="1"/>
            <a:r>
              <a:rPr lang="en-US" sz="2800" dirty="0"/>
              <a:t>Scalding</a:t>
            </a:r>
          </a:p>
          <a:p>
            <a:pPr lvl="1"/>
            <a:r>
              <a:rPr lang="en-US" sz="2800" dirty="0"/>
              <a:t>Fire</a:t>
            </a:r>
          </a:p>
          <a:p>
            <a:pPr lvl="1"/>
            <a:r>
              <a:rPr lang="en-US" sz="2800" dirty="0"/>
              <a:t>Electricity</a:t>
            </a:r>
            <a:r>
              <a:rPr lang="en-US" sz="2800" dirty="0">
                <a:solidFill>
                  <a:schemeClr val="accent1"/>
                </a:solidFill>
              </a:rPr>
              <a:t>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rmAutofit fontScale="90000"/>
          </a:bodyPr>
          <a:lstStyle/>
          <a:p>
            <a:r>
              <a:rPr lang="en-US" sz="3200" dirty="0" smtClean="0"/>
              <a:t/>
            </a:r>
            <a:br>
              <a:rPr lang="en-US" sz="3200" dirty="0" smtClean="0"/>
            </a:br>
            <a:r>
              <a:rPr lang="en-US" sz="4400" dirty="0" smtClean="0"/>
              <a:t>First Degree Burns</a:t>
            </a:r>
            <a:r>
              <a:rPr lang="en-US" sz="3200" dirty="0" smtClean="0"/>
              <a:t/>
            </a:r>
            <a:br>
              <a:rPr lang="en-US" sz="3200" dirty="0" smtClean="0"/>
            </a:br>
            <a:endParaRPr lang="en-US" dirty="0"/>
          </a:p>
        </p:txBody>
      </p:sp>
      <p:sp>
        <p:nvSpPr>
          <p:cNvPr id="126979" name="Rectangle 3"/>
          <p:cNvSpPr>
            <a:spLocks noGrp="1" noChangeArrowheads="1"/>
          </p:cNvSpPr>
          <p:nvPr>
            <p:ph idx="1"/>
          </p:nvPr>
        </p:nvSpPr>
        <p:spPr>
          <a:xfrm>
            <a:off x="2819400" y="1584325"/>
            <a:ext cx="5967413" cy="4956175"/>
          </a:xfrm>
        </p:spPr>
        <p:txBody>
          <a:bodyPr/>
          <a:lstStyle/>
          <a:p>
            <a:r>
              <a:rPr lang="en-US" sz="3500" dirty="0" smtClean="0">
                <a:solidFill>
                  <a:srgbClr val="FFC000"/>
                </a:solidFill>
              </a:rPr>
              <a:t>Epidermis</a:t>
            </a:r>
            <a:r>
              <a:rPr lang="en-US" sz="3500" dirty="0" smtClean="0"/>
              <a:t> </a:t>
            </a:r>
            <a:r>
              <a:rPr lang="en-US" sz="3500" dirty="0"/>
              <a:t>injured </a:t>
            </a:r>
          </a:p>
          <a:p>
            <a:r>
              <a:rPr lang="en-US" sz="3500" dirty="0"/>
              <a:t>Erythema</a:t>
            </a:r>
          </a:p>
          <a:p>
            <a:r>
              <a:rPr lang="en-US" sz="3500" dirty="0"/>
              <a:t>Edema</a:t>
            </a:r>
          </a:p>
          <a:p>
            <a:r>
              <a:rPr lang="en-US" sz="3500" dirty="0"/>
              <a:t>Pain</a:t>
            </a:r>
          </a:p>
          <a:p>
            <a:r>
              <a:rPr lang="en-US" sz="3500" dirty="0"/>
              <a:t>Prompt regeneration</a:t>
            </a:r>
          </a:p>
          <a:p>
            <a:pPr lvl="1"/>
            <a:endParaRPr lang="en-US" dirty="0"/>
          </a:p>
        </p:txBody>
      </p:sp>
      <p:pic>
        <p:nvPicPr>
          <p:cNvPr id="4" name="Picture 4" descr="sunburn2"/>
          <p:cNvPicPr>
            <a:picLocks noChangeAspect="1" noChangeArrowheads="1"/>
          </p:cNvPicPr>
          <p:nvPr/>
        </p:nvPicPr>
        <p:blipFill>
          <a:blip r:embed="rId3" cstate="print"/>
          <a:srcRect/>
          <a:stretch>
            <a:fillRect/>
          </a:stretch>
        </p:blipFill>
        <p:spPr bwMode="auto">
          <a:xfrm>
            <a:off x="5717628" y="1219200"/>
            <a:ext cx="3426372" cy="4267200"/>
          </a:xfrm>
          <a:prstGeom prst="parallelogram">
            <a:avLst/>
          </a:prstGeo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962025" y="457200"/>
            <a:ext cx="7826375" cy="1295400"/>
          </a:xfrm>
        </p:spPr>
        <p:txBody>
          <a:bodyPr>
            <a:normAutofit fontScale="90000"/>
          </a:bodyPr>
          <a:lstStyle/>
          <a:p>
            <a:r>
              <a:rPr lang="en-US" sz="4400" dirty="0" smtClean="0"/>
              <a:t>First Degree Burns</a:t>
            </a:r>
            <a:r>
              <a:rPr lang="en-US" sz="4000" dirty="0" smtClean="0"/>
              <a:t/>
            </a:r>
            <a:br>
              <a:rPr lang="en-US" sz="4000" dirty="0" smtClean="0"/>
            </a:br>
            <a:r>
              <a:rPr lang="en-US" sz="4000" dirty="0" smtClean="0">
                <a:solidFill>
                  <a:srgbClr val="FFC000"/>
                </a:solidFill>
              </a:rPr>
              <a:t>Treatment</a:t>
            </a:r>
            <a:r>
              <a:rPr lang="en-US" sz="4000" dirty="0"/>
              <a:t/>
            </a:r>
            <a:br>
              <a:rPr lang="en-US" sz="4000" dirty="0"/>
            </a:br>
            <a:endParaRPr lang="en-US" sz="4000" dirty="0"/>
          </a:p>
        </p:txBody>
      </p:sp>
      <p:sp>
        <p:nvSpPr>
          <p:cNvPr id="130051" name="Rectangle 3"/>
          <p:cNvSpPr>
            <a:spLocks noGrp="1" noChangeArrowheads="1"/>
          </p:cNvSpPr>
          <p:nvPr>
            <p:ph idx="1"/>
          </p:nvPr>
        </p:nvSpPr>
        <p:spPr/>
        <p:txBody>
          <a:bodyPr/>
          <a:lstStyle/>
          <a:p>
            <a:r>
              <a:rPr lang="en-US" sz="2800" dirty="0"/>
              <a:t>Immediate application of cold compress or submerge in cool water</a:t>
            </a:r>
          </a:p>
          <a:p>
            <a:r>
              <a:rPr lang="en-US" sz="2800" dirty="0"/>
              <a:t>Cleanse area</a:t>
            </a:r>
          </a:p>
          <a:p>
            <a:r>
              <a:rPr lang="en-US" sz="2800" dirty="0"/>
              <a:t>Apply anesthetic ointment</a:t>
            </a:r>
          </a:p>
          <a:p>
            <a:r>
              <a:rPr lang="en-US" sz="2800" dirty="0"/>
              <a:t>Cover with </a:t>
            </a:r>
            <a:r>
              <a:rPr lang="en-US" sz="2800" dirty="0" smtClean="0"/>
              <a:t>sterile </a:t>
            </a:r>
            <a:r>
              <a:rPr lang="en-US" sz="2800" dirty="0"/>
              <a:t>gauze</a:t>
            </a:r>
          </a:p>
        </p:txBody>
      </p:sp>
      <p:pic>
        <p:nvPicPr>
          <p:cNvPr id="130052" name="Picture 4" descr="burn3"/>
          <p:cNvPicPr>
            <a:picLocks noChangeAspect="1" noChangeArrowheads="1"/>
          </p:cNvPicPr>
          <p:nvPr/>
        </p:nvPicPr>
        <p:blipFill>
          <a:blip r:embed="rId2" cstate="print"/>
          <a:srcRect/>
          <a:stretch>
            <a:fillRect/>
          </a:stretch>
        </p:blipFill>
        <p:spPr bwMode="auto">
          <a:xfrm>
            <a:off x="3505200" y="4114800"/>
            <a:ext cx="5448300" cy="2540000"/>
          </a:xfrm>
          <a:prstGeom prst="rect">
            <a:avLst/>
          </a:prstGeo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normAutofit fontScale="90000"/>
          </a:bodyPr>
          <a:lstStyle/>
          <a:p>
            <a:r>
              <a:rPr lang="en-US" dirty="0" smtClean="0"/>
              <a:t/>
            </a:r>
            <a:br>
              <a:rPr lang="en-US" dirty="0" smtClean="0"/>
            </a:br>
            <a:r>
              <a:rPr lang="en-US" sz="4400" dirty="0" smtClean="0"/>
              <a:t>Second Degree Burns</a:t>
            </a:r>
            <a:r>
              <a:rPr lang="en-US" dirty="0" smtClean="0"/>
              <a:t/>
            </a:r>
            <a:br>
              <a:rPr lang="en-US" dirty="0" smtClean="0"/>
            </a:br>
            <a:endParaRPr lang="en-US" dirty="0"/>
          </a:p>
        </p:txBody>
      </p:sp>
      <p:sp>
        <p:nvSpPr>
          <p:cNvPr id="128003" name="Rectangle 3"/>
          <p:cNvSpPr>
            <a:spLocks noGrp="1" noChangeArrowheads="1"/>
          </p:cNvSpPr>
          <p:nvPr>
            <p:ph idx="1"/>
          </p:nvPr>
        </p:nvSpPr>
        <p:spPr>
          <a:xfrm>
            <a:off x="2667000" y="1219200"/>
            <a:ext cx="5722938" cy="4956175"/>
          </a:xfrm>
        </p:spPr>
        <p:txBody>
          <a:bodyPr/>
          <a:lstStyle/>
          <a:p>
            <a:r>
              <a:rPr lang="en-US" sz="2800" dirty="0" smtClean="0">
                <a:solidFill>
                  <a:srgbClr val="FFC000"/>
                </a:solidFill>
              </a:rPr>
              <a:t>Partial </a:t>
            </a:r>
            <a:r>
              <a:rPr lang="en-US" sz="2800" dirty="0">
                <a:solidFill>
                  <a:srgbClr val="FFC000"/>
                </a:solidFill>
              </a:rPr>
              <a:t>thickness</a:t>
            </a:r>
          </a:p>
          <a:p>
            <a:r>
              <a:rPr lang="en-US" sz="2800" dirty="0"/>
              <a:t>Epidermis and dermis injured</a:t>
            </a:r>
          </a:p>
          <a:p>
            <a:r>
              <a:rPr lang="en-US" sz="2800" dirty="0">
                <a:solidFill>
                  <a:srgbClr val="FFC000"/>
                </a:solidFill>
              </a:rPr>
              <a:t>VERY PAINFUL</a:t>
            </a:r>
          </a:p>
          <a:p>
            <a:r>
              <a:rPr lang="en-US" sz="2800" dirty="0"/>
              <a:t>Mottled white to pink or cherry red </a:t>
            </a:r>
          </a:p>
          <a:p>
            <a:r>
              <a:rPr lang="en-US" sz="2800" dirty="0"/>
              <a:t>Blistering</a:t>
            </a:r>
          </a:p>
          <a:p>
            <a:r>
              <a:rPr lang="en-US" sz="2800" dirty="0"/>
              <a:t>Regeneration occurs slowly</a:t>
            </a:r>
          </a:p>
        </p:txBody>
      </p:sp>
      <p:pic>
        <p:nvPicPr>
          <p:cNvPr id="8" name="Picture 7" descr="burns2.jpg"/>
          <p:cNvPicPr>
            <a:picLocks noChangeAspect="1"/>
          </p:cNvPicPr>
          <p:nvPr/>
        </p:nvPicPr>
        <p:blipFill>
          <a:blip r:embed="rId2" cstate="print"/>
          <a:stretch>
            <a:fillRect/>
          </a:stretch>
        </p:blipFill>
        <p:spPr>
          <a:xfrm>
            <a:off x="1676400" y="4373464"/>
            <a:ext cx="6019800" cy="2484536"/>
          </a:xfrm>
          <a:prstGeom prst="round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scaldedinfant.gif"/>
          <p:cNvPicPr>
            <a:picLocks noChangeAspect="1"/>
          </p:cNvPicPr>
          <p:nvPr/>
        </p:nvPicPr>
        <p:blipFill>
          <a:blip r:embed="rId3" cstate="print"/>
          <a:srcRect r="48608" b="23102"/>
          <a:stretch>
            <a:fillRect/>
          </a:stretch>
        </p:blipFill>
        <p:spPr>
          <a:xfrm>
            <a:off x="6705600" y="990600"/>
            <a:ext cx="2438400" cy="3058873"/>
          </a:xfrm>
          <a:prstGeom prst="round2Same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fontScale="90000"/>
          </a:bodyPr>
          <a:lstStyle/>
          <a:p>
            <a:r>
              <a:rPr lang="en-US" sz="4400" dirty="0" smtClean="0"/>
              <a:t/>
            </a:r>
            <a:br>
              <a:rPr lang="en-US" sz="4400" dirty="0" smtClean="0"/>
            </a:br>
            <a:r>
              <a:rPr lang="en-US" sz="4400" dirty="0" smtClean="0"/>
              <a:t>Third Degree Burns</a:t>
            </a:r>
            <a:r>
              <a:rPr lang="en-US" sz="3600" dirty="0" smtClean="0"/>
              <a:t/>
            </a:r>
            <a:br>
              <a:rPr lang="en-US" sz="3600" dirty="0" smtClean="0"/>
            </a:br>
            <a:endParaRPr lang="en-US" dirty="0"/>
          </a:p>
        </p:txBody>
      </p:sp>
      <p:sp>
        <p:nvSpPr>
          <p:cNvPr id="129027" name="Rectangle 3"/>
          <p:cNvSpPr>
            <a:spLocks noGrp="1" noChangeArrowheads="1"/>
          </p:cNvSpPr>
          <p:nvPr>
            <p:ph idx="1"/>
          </p:nvPr>
        </p:nvSpPr>
        <p:spPr>
          <a:xfrm>
            <a:off x="2819400" y="1371601"/>
            <a:ext cx="5967413" cy="5168900"/>
          </a:xfrm>
        </p:spPr>
        <p:txBody>
          <a:bodyPr/>
          <a:lstStyle/>
          <a:p>
            <a:r>
              <a:rPr lang="en-US" sz="2800" dirty="0" smtClean="0">
                <a:solidFill>
                  <a:srgbClr val="FFC000"/>
                </a:solidFill>
              </a:rPr>
              <a:t>Total </a:t>
            </a:r>
            <a:r>
              <a:rPr lang="en-US" sz="2800" dirty="0">
                <a:solidFill>
                  <a:srgbClr val="FFC000"/>
                </a:solidFill>
              </a:rPr>
              <a:t>thickness</a:t>
            </a:r>
          </a:p>
          <a:p>
            <a:r>
              <a:rPr lang="en-US" sz="2800" dirty="0"/>
              <a:t>Epidermis, dermis, and nerve endings are destroyed</a:t>
            </a:r>
          </a:p>
          <a:p>
            <a:r>
              <a:rPr lang="en-US" sz="2800" dirty="0"/>
              <a:t>Mixed white to dark, charred looking</a:t>
            </a:r>
          </a:p>
          <a:p>
            <a:r>
              <a:rPr lang="en-US" sz="2800" dirty="0"/>
              <a:t>Skin appears dry with leathery eschar until debridement  </a:t>
            </a:r>
          </a:p>
          <a:p>
            <a:r>
              <a:rPr lang="en-US" sz="2800" dirty="0">
                <a:solidFill>
                  <a:srgbClr val="FFC000"/>
                </a:solidFill>
              </a:rPr>
              <a:t>Minimal pain</a:t>
            </a:r>
          </a:p>
          <a:p>
            <a:r>
              <a:rPr lang="en-US" sz="2800" dirty="0"/>
              <a:t>High risk of </a:t>
            </a:r>
            <a:r>
              <a:rPr lang="en-US" sz="2800" dirty="0">
                <a:solidFill>
                  <a:srgbClr val="FFC000"/>
                </a:solidFill>
              </a:rPr>
              <a:t>infection</a:t>
            </a:r>
          </a:p>
          <a:p>
            <a:pPr lvl="1"/>
            <a:endParaRPr lang="en-US" sz="24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normAutofit fontScale="90000"/>
          </a:bodyPr>
          <a:lstStyle/>
          <a:p>
            <a:r>
              <a:rPr lang="en-US" sz="4000" dirty="0" smtClean="0"/>
              <a:t/>
            </a:r>
            <a:br>
              <a:rPr lang="en-US" sz="4000" dirty="0" smtClean="0"/>
            </a:br>
            <a:r>
              <a:rPr lang="en-US" sz="4400" dirty="0" smtClean="0"/>
              <a:t>Partial/Full Thickness Burns</a:t>
            </a:r>
            <a:r>
              <a:rPr lang="en-US" sz="4000" dirty="0" smtClean="0"/>
              <a:t/>
            </a:r>
            <a:br>
              <a:rPr lang="en-US" sz="4000" dirty="0" smtClean="0"/>
            </a:br>
            <a:r>
              <a:rPr lang="en-US" sz="4000" dirty="0" smtClean="0">
                <a:solidFill>
                  <a:srgbClr val="FFC000"/>
                </a:solidFill>
              </a:rPr>
              <a:t>Treatment</a:t>
            </a:r>
            <a:r>
              <a:rPr lang="en-US" sz="4000" dirty="0"/>
              <a:t/>
            </a:r>
            <a:br>
              <a:rPr lang="en-US" sz="4000" dirty="0"/>
            </a:br>
            <a:endParaRPr lang="en-US" sz="4000" dirty="0"/>
          </a:p>
        </p:txBody>
      </p:sp>
      <p:sp>
        <p:nvSpPr>
          <p:cNvPr id="131075" name="Rectangle 3"/>
          <p:cNvSpPr>
            <a:spLocks noGrp="1" noChangeArrowheads="1"/>
          </p:cNvSpPr>
          <p:nvPr>
            <p:ph idx="1"/>
          </p:nvPr>
        </p:nvSpPr>
        <p:spPr>
          <a:xfrm>
            <a:off x="3505200" y="1981200"/>
            <a:ext cx="5281613" cy="4114800"/>
          </a:xfrm>
        </p:spPr>
        <p:txBody>
          <a:bodyPr/>
          <a:lstStyle/>
          <a:p>
            <a:r>
              <a:rPr lang="en-US" sz="3200" dirty="0"/>
              <a:t>Immediate application of </a:t>
            </a:r>
            <a:r>
              <a:rPr lang="en-US" sz="3200" dirty="0">
                <a:solidFill>
                  <a:srgbClr val="FFC000"/>
                </a:solidFill>
              </a:rPr>
              <a:t>cool compress</a:t>
            </a:r>
          </a:p>
          <a:p>
            <a:r>
              <a:rPr lang="en-US" sz="3200" dirty="0"/>
              <a:t>Remove </a:t>
            </a:r>
            <a:r>
              <a:rPr lang="en-US" sz="3200" dirty="0" smtClean="0"/>
              <a:t>clothing</a:t>
            </a:r>
          </a:p>
          <a:p>
            <a:pPr lvl="1"/>
            <a:r>
              <a:rPr lang="en-US" sz="2400" dirty="0" smtClean="0"/>
              <a:t>if </a:t>
            </a:r>
            <a:r>
              <a:rPr lang="en-US" sz="2400" dirty="0"/>
              <a:t>not stuck </a:t>
            </a:r>
            <a:endParaRPr lang="en-US" sz="2400" dirty="0" smtClean="0"/>
          </a:p>
          <a:p>
            <a:pPr lvl="1"/>
            <a:r>
              <a:rPr lang="en-US" sz="2400" dirty="0" smtClean="0"/>
              <a:t>if </a:t>
            </a:r>
            <a:r>
              <a:rPr lang="en-US" sz="2400" dirty="0"/>
              <a:t>chemical cause</a:t>
            </a:r>
          </a:p>
          <a:p>
            <a:r>
              <a:rPr lang="en-US" sz="3200" dirty="0">
                <a:solidFill>
                  <a:srgbClr val="FFC000"/>
                </a:solidFill>
              </a:rPr>
              <a:t>Hypovolemic </a:t>
            </a:r>
            <a:r>
              <a:rPr lang="en-US" sz="3200" dirty="0" smtClean="0">
                <a:solidFill>
                  <a:srgbClr val="FFC000"/>
                </a:solidFill>
              </a:rPr>
              <a:t>shock</a:t>
            </a:r>
            <a:endParaRPr lang="en-US" sz="32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fontScale="90000"/>
          </a:bodyPr>
          <a:lstStyle/>
          <a:p>
            <a:r>
              <a:rPr lang="en-US" sz="4400" dirty="0" smtClean="0"/>
              <a:t>Partial/Full Thickness Burns </a:t>
            </a:r>
            <a:r>
              <a:rPr lang="en-US" sz="4000" dirty="0" smtClean="0">
                <a:solidFill>
                  <a:srgbClr val="FFC000"/>
                </a:solidFill>
              </a:rPr>
              <a:t>Treatment</a:t>
            </a:r>
            <a:r>
              <a:rPr lang="en-US" sz="4000" dirty="0" smtClean="0"/>
              <a:t> </a:t>
            </a:r>
            <a:endParaRPr lang="en-US" dirty="0"/>
          </a:p>
        </p:txBody>
      </p:sp>
      <p:sp>
        <p:nvSpPr>
          <p:cNvPr id="132099" name="Rectangle 3"/>
          <p:cNvSpPr>
            <a:spLocks noGrp="1" noChangeArrowheads="1"/>
          </p:cNvSpPr>
          <p:nvPr>
            <p:ph idx="1"/>
          </p:nvPr>
        </p:nvSpPr>
        <p:spPr>
          <a:xfrm>
            <a:off x="2819400" y="1066801"/>
            <a:ext cx="6096000" cy="5059364"/>
          </a:xfrm>
        </p:spPr>
        <p:txBody>
          <a:bodyPr>
            <a:normAutofit/>
          </a:bodyPr>
          <a:lstStyle/>
          <a:p>
            <a:pPr>
              <a:lnSpc>
                <a:spcPct val="90000"/>
              </a:lnSpc>
            </a:pPr>
            <a:r>
              <a:rPr lang="en-US" sz="3200" dirty="0">
                <a:solidFill>
                  <a:srgbClr val="FFC000"/>
                </a:solidFill>
              </a:rPr>
              <a:t>IV Fluids</a:t>
            </a:r>
          </a:p>
          <a:p>
            <a:pPr lvl="1">
              <a:lnSpc>
                <a:spcPct val="90000"/>
              </a:lnSpc>
            </a:pPr>
            <a:r>
              <a:rPr lang="en-US" sz="2800" dirty="0"/>
              <a:t>Replacement</a:t>
            </a:r>
          </a:p>
          <a:p>
            <a:pPr lvl="1">
              <a:lnSpc>
                <a:spcPct val="90000"/>
              </a:lnSpc>
            </a:pPr>
            <a:r>
              <a:rPr lang="en-US" sz="2800" dirty="0"/>
              <a:t>TPN</a:t>
            </a:r>
          </a:p>
          <a:p>
            <a:pPr>
              <a:lnSpc>
                <a:spcPct val="90000"/>
              </a:lnSpc>
            </a:pPr>
            <a:r>
              <a:rPr lang="en-US" sz="3200" dirty="0">
                <a:solidFill>
                  <a:srgbClr val="FFC000"/>
                </a:solidFill>
              </a:rPr>
              <a:t>Airway</a:t>
            </a:r>
          </a:p>
          <a:p>
            <a:pPr lvl="1">
              <a:lnSpc>
                <a:spcPct val="90000"/>
              </a:lnSpc>
            </a:pPr>
            <a:r>
              <a:rPr lang="en-US" sz="2800" dirty="0"/>
              <a:t>Inhalation injury may occur</a:t>
            </a:r>
          </a:p>
          <a:p>
            <a:pPr>
              <a:lnSpc>
                <a:spcPct val="90000"/>
              </a:lnSpc>
            </a:pPr>
            <a:r>
              <a:rPr lang="en-US" sz="3200" dirty="0">
                <a:solidFill>
                  <a:srgbClr val="FFC000"/>
                </a:solidFill>
              </a:rPr>
              <a:t>Oral </a:t>
            </a:r>
            <a:r>
              <a:rPr lang="en-US" sz="3200" dirty="0" smtClean="0">
                <a:solidFill>
                  <a:srgbClr val="FFC000"/>
                </a:solidFill>
              </a:rPr>
              <a:t>intake</a:t>
            </a:r>
            <a:endParaRPr lang="en-US" sz="3200" dirty="0">
              <a:solidFill>
                <a:srgbClr val="FFC000"/>
              </a:solidFill>
            </a:endParaRPr>
          </a:p>
          <a:p>
            <a:pPr lvl="1">
              <a:lnSpc>
                <a:spcPct val="90000"/>
              </a:lnSpc>
            </a:pPr>
            <a:r>
              <a:rPr lang="en-US" sz="2800" dirty="0" smtClean="0"/>
              <a:t>NPO </a:t>
            </a:r>
            <a:r>
              <a:rPr lang="en-US" sz="2800" dirty="0"/>
              <a:t>first 24 – 48 hrs. </a:t>
            </a:r>
          </a:p>
          <a:p>
            <a:pPr lvl="1">
              <a:lnSpc>
                <a:spcPct val="90000"/>
              </a:lnSpc>
            </a:pPr>
            <a:r>
              <a:rPr lang="en-US" sz="2800" dirty="0"/>
              <a:t>May need NG tube</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normAutofit fontScale="90000"/>
          </a:bodyPr>
          <a:lstStyle/>
          <a:p>
            <a:r>
              <a:rPr lang="en-US" sz="4400" dirty="0" smtClean="0"/>
              <a:t>Partial/Full Thickness Burns </a:t>
            </a:r>
            <a:r>
              <a:rPr lang="en-US" sz="4000" dirty="0" smtClean="0">
                <a:solidFill>
                  <a:srgbClr val="FFC000"/>
                </a:solidFill>
              </a:rPr>
              <a:t>Treatment</a:t>
            </a:r>
            <a:endParaRPr lang="en-US" dirty="0">
              <a:solidFill>
                <a:srgbClr val="FFC000"/>
              </a:solidFill>
            </a:endParaRPr>
          </a:p>
        </p:txBody>
      </p:sp>
      <p:sp>
        <p:nvSpPr>
          <p:cNvPr id="133123" name="Rectangle 3"/>
          <p:cNvSpPr>
            <a:spLocks noGrp="1" noChangeArrowheads="1"/>
          </p:cNvSpPr>
          <p:nvPr>
            <p:ph idx="1"/>
          </p:nvPr>
        </p:nvSpPr>
        <p:spPr/>
        <p:txBody>
          <a:bodyPr>
            <a:normAutofit/>
          </a:bodyPr>
          <a:lstStyle/>
          <a:p>
            <a:r>
              <a:rPr lang="en-US" sz="3200" dirty="0">
                <a:solidFill>
                  <a:srgbClr val="FFC000"/>
                </a:solidFill>
              </a:rPr>
              <a:t>Diuresis</a:t>
            </a:r>
          </a:p>
          <a:p>
            <a:pPr lvl="1"/>
            <a:r>
              <a:rPr lang="en-US" sz="2800" dirty="0"/>
              <a:t>At 24 to 96 hrs post burn, body begins to reabsorb edema</a:t>
            </a:r>
          </a:p>
          <a:p>
            <a:pPr lvl="1"/>
            <a:r>
              <a:rPr lang="en-US" sz="2800" dirty="0"/>
              <a:t>Monitored urinary output closely</a:t>
            </a:r>
          </a:p>
          <a:p>
            <a:pPr lvl="1"/>
            <a:r>
              <a:rPr lang="en-US" sz="2800" dirty="0"/>
              <a:t>Renal shutdown is possible</a:t>
            </a:r>
          </a:p>
          <a:p>
            <a:pPr lvl="1"/>
            <a:r>
              <a:rPr lang="en-US" sz="2800" dirty="0"/>
              <a:t>Monitor fluid volume for overload</a:t>
            </a:r>
          </a:p>
          <a:p>
            <a:pPr lvl="1"/>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Cleft Lip and Palate</a:t>
            </a:r>
          </a:p>
        </p:txBody>
      </p:sp>
      <p:pic>
        <p:nvPicPr>
          <p:cNvPr id="51203" name="Picture 4" descr="surg_lip_bilateral"/>
          <p:cNvPicPr>
            <a:picLocks noChangeAspect="1" noChangeArrowheads="1"/>
          </p:cNvPicPr>
          <p:nvPr/>
        </p:nvPicPr>
        <p:blipFill>
          <a:blip r:embed="rId3" cstate="print"/>
          <a:srcRect/>
          <a:stretch>
            <a:fillRect/>
          </a:stretch>
        </p:blipFill>
        <p:spPr bwMode="auto">
          <a:xfrm>
            <a:off x="914400" y="3886200"/>
            <a:ext cx="7467600" cy="2743200"/>
          </a:xfrm>
          <a:prstGeom prst="rect">
            <a:avLst/>
          </a:prstGeom>
          <a:noFill/>
          <a:ln w="9525">
            <a:noFill/>
            <a:miter lim="800000"/>
            <a:headEnd/>
            <a:tailEnd/>
          </a:ln>
        </p:spPr>
      </p:pic>
      <p:pic>
        <p:nvPicPr>
          <p:cNvPr id="51204" name="Picture 5" descr="surg_lip_unilateral"/>
          <p:cNvPicPr>
            <a:picLocks noChangeAspect="1" noChangeArrowheads="1"/>
          </p:cNvPicPr>
          <p:nvPr/>
        </p:nvPicPr>
        <p:blipFill>
          <a:blip r:embed="rId4" cstate="print"/>
          <a:srcRect/>
          <a:stretch>
            <a:fillRect/>
          </a:stretch>
        </p:blipFill>
        <p:spPr bwMode="auto">
          <a:xfrm>
            <a:off x="457200" y="1219200"/>
            <a:ext cx="83058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fontScale="90000"/>
          </a:bodyPr>
          <a:lstStyle/>
          <a:p>
            <a:r>
              <a:rPr lang="en-US" sz="4400" dirty="0" smtClean="0"/>
              <a:t>Partial/Full Thickness Burns </a:t>
            </a:r>
            <a:r>
              <a:rPr lang="en-US" sz="4000" dirty="0" smtClean="0">
                <a:solidFill>
                  <a:srgbClr val="FFC000"/>
                </a:solidFill>
              </a:rPr>
              <a:t>Treatment</a:t>
            </a:r>
            <a:endParaRPr lang="en-US" dirty="0">
              <a:solidFill>
                <a:srgbClr val="FFC000"/>
              </a:solidFill>
            </a:endParaRPr>
          </a:p>
        </p:txBody>
      </p:sp>
      <p:sp>
        <p:nvSpPr>
          <p:cNvPr id="135171" name="Rectangle 3"/>
          <p:cNvSpPr>
            <a:spLocks noGrp="1" noChangeArrowheads="1"/>
          </p:cNvSpPr>
          <p:nvPr>
            <p:ph idx="1"/>
          </p:nvPr>
        </p:nvSpPr>
        <p:spPr>
          <a:xfrm>
            <a:off x="762000" y="1600200"/>
            <a:ext cx="7924800" cy="4800600"/>
          </a:xfrm>
        </p:spPr>
        <p:txBody>
          <a:bodyPr>
            <a:normAutofit lnSpcReduction="10000"/>
          </a:bodyPr>
          <a:lstStyle/>
          <a:p>
            <a:r>
              <a:rPr lang="en-US" sz="3200" dirty="0">
                <a:solidFill>
                  <a:srgbClr val="FFC000"/>
                </a:solidFill>
              </a:rPr>
              <a:t>Wound Care</a:t>
            </a:r>
          </a:p>
          <a:p>
            <a:pPr lvl="1"/>
            <a:r>
              <a:rPr lang="en-US" sz="2800" dirty="0" smtClean="0">
                <a:solidFill>
                  <a:srgbClr val="FFC000"/>
                </a:solidFill>
              </a:rPr>
              <a:t>Daily debridement </a:t>
            </a:r>
            <a:r>
              <a:rPr lang="en-US" sz="2800" dirty="0" smtClean="0"/>
              <a:t>is required</a:t>
            </a:r>
          </a:p>
          <a:p>
            <a:pPr lvl="2"/>
            <a:r>
              <a:rPr lang="en-US" sz="2800" dirty="0" smtClean="0"/>
              <a:t>usually done through removal of old dsg.</a:t>
            </a:r>
          </a:p>
          <a:p>
            <a:pPr lvl="1"/>
            <a:r>
              <a:rPr lang="en-US" sz="2800" dirty="0" smtClean="0">
                <a:solidFill>
                  <a:srgbClr val="FFC000"/>
                </a:solidFill>
              </a:rPr>
              <a:t>Hydrotherapy</a:t>
            </a:r>
            <a:r>
              <a:rPr lang="en-US" sz="2800" dirty="0" smtClean="0"/>
              <a:t> </a:t>
            </a:r>
            <a:r>
              <a:rPr lang="en-US" sz="2800" dirty="0"/>
              <a:t>to soak old dsg. and ease debridement</a:t>
            </a:r>
          </a:p>
          <a:p>
            <a:pPr lvl="1"/>
            <a:r>
              <a:rPr lang="en-US" sz="2800" dirty="0" smtClean="0">
                <a:solidFill>
                  <a:srgbClr val="FFC000"/>
                </a:solidFill>
              </a:rPr>
              <a:t>Topical </a:t>
            </a:r>
            <a:r>
              <a:rPr lang="en-US" sz="2800" dirty="0">
                <a:solidFill>
                  <a:srgbClr val="FFC000"/>
                </a:solidFill>
              </a:rPr>
              <a:t>medications </a:t>
            </a:r>
          </a:p>
          <a:p>
            <a:pPr lvl="2"/>
            <a:r>
              <a:rPr lang="en-US" sz="2800" dirty="0"/>
              <a:t>silver sulfadiazine (</a:t>
            </a:r>
            <a:r>
              <a:rPr lang="en-US" sz="2800" dirty="0" err="1"/>
              <a:t>Silvadene</a:t>
            </a:r>
            <a:r>
              <a:rPr lang="en-US" sz="2800" dirty="0"/>
              <a:t>)</a:t>
            </a:r>
          </a:p>
          <a:p>
            <a:pPr lvl="2"/>
            <a:r>
              <a:rPr lang="en-US" sz="2800" dirty="0"/>
              <a:t>gentamycin sulfate (</a:t>
            </a:r>
            <a:r>
              <a:rPr lang="en-US" sz="2800" dirty="0" err="1"/>
              <a:t>Garamycin</a:t>
            </a:r>
            <a:r>
              <a:rPr lang="en-US" sz="2800" dirty="0"/>
              <a:t>)</a:t>
            </a:r>
          </a:p>
          <a:p>
            <a:pPr lvl="1"/>
            <a:r>
              <a:rPr lang="en-US" sz="2800" dirty="0">
                <a:solidFill>
                  <a:srgbClr val="FFC000"/>
                </a:solidFill>
              </a:rPr>
              <a:t>Grafting</a:t>
            </a:r>
            <a:r>
              <a:rPr lang="en-US" sz="2800" dirty="0"/>
              <a:t>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fontScale="90000"/>
          </a:bodyPr>
          <a:lstStyle/>
          <a:p>
            <a:r>
              <a:rPr lang="en-US" sz="4400" dirty="0" smtClean="0"/>
              <a:t>Partial/Full Thickness B</a:t>
            </a:r>
            <a:r>
              <a:rPr lang="en-US" sz="3600" dirty="0" smtClean="0"/>
              <a:t>urns </a:t>
            </a:r>
            <a:r>
              <a:rPr lang="en-US" sz="4000" dirty="0" smtClean="0">
                <a:solidFill>
                  <a:srgbClr val="FFC000"/>
                </a:solidFill>
              </a:rPr>
              <a:t>Treatment</a:t>
            </a:r>
            <a:endParaRPr lang="en-US" dirty="0">
              <a:solidFill>
                <a:srgbClr val="FFC000"/>
              </a:solidFill>
            </a:endParaRPr>
          </a:p>
        </p:txBody>
      </p:sp>
      <p:sp>
        <p:nvSpPr>
          <p:cNvPr id="134147" name="Rectangle 3"/>
          <p:cNvSpPr>
            <a:spLocks noGrp="1" noChangeArrowheads="1"/>
          </p:cNvSpPr>
          <p:nvPr>
            <p:ph idx="1"/>
          </p:nvPr>
        </p:nvSpPr>
        <p:spPr>
          <a:xfrm>
            <a:off x="762000" y="1584325"/>
            <a:ext cx="8024813" cy="4956175"/>
          </a:xfrm>
        </p:spPr>
        <p:txBody>
          <a:bodyPr/>
          <a:lstStyle/>
          <a:p>
            <a:r>
              <a:rPr lang="en-US" sz="3200" dirty="0">
                <a:solidFill>
                  <a:srgbClr val="FFC000"/>
                </a:solidFill>
              </a:rPr>
              <a:t>Infection Control</a:t>
            </a:r>
          </a:p>
          <a:p>
            <a:pPr lvl="1"/>
            <a:r>
              <a:rPr lang="en-US" sz="2800" dirty="0"/>
              <a:t>Protect from infection</a:t>
            </a:r>
          </a:p>
          <a:p>
            <a:pPr lvl="1"/>
            <a:r>
              <a:rPr lang="en-US" sz="2800" dirty="0"/>
              <a:t>Tetanus given</a:t>
            </a:r>
          </a:p>
          <a:p>
            <a:pPr lvl="1"/>
            <a:r>
              <a:rPr lang="en-US" sz="2800" dirty="0"/>
              <a:t>IV antibiotics</a:t>
            </a:r>
          </a:p>
          <a:p>
            <a:pPr lvl="1"/>
            <a:r>
              <a:rPr lang="en-US" sz="2800" dirty="0"/>
              <a:t>Sterile dressing changes</a:t>
            </a:r>
          </a:p>
          <a:p>
            <a:pPr lvl="1"/>
            <a:r>
              <a:rPr lang="en-US" sz="2800" dirty="0"/>
              <a:t>Reverse Isolation</a:t>
            </a:r>
          </a:p>
          <a:p>
            <a:pPr lvl="1"/>
            <a:r>
              <a:rPr lang="en-US" sz="2800" dirty="0"/>
              <a:t>Hydrotherapy </a:t>
            </a:r>
          </a:p>
        </p:txBody>
      </p:sp>
      <p:pic>
        <p:nvPicPr>
          <p:cNvPr id="134148" name="Picture 4" descr="burn1"/>
          <p:cNvPicPr>
            <a:picLocks noChangeAspect="1" noChangeArrowheads="1"/>
          </p:cNvPicPr>
          <p:nvPr/>
        </p:nvPicPr>
        <p:blipFill>
          <a:blip r:embed="rId3" cstate="print"/>
          <a:srcRect/>
          <a:stretch>
            <a:fillRect/>
          </a:stretch>
        </p:blipFill>
        <p:spPr bwMode="auto">
          <a:xfrm>
            <a:off x="5562600" y="1828800"/>
            <a:ext cx="3429000" cy="3886200"/>
          </a:xfrm>
          <a:prstGeom prst="snip2SameRect">
            <a:avLst/>
          </a:prstGeom>
          <a:noFill/>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406563"/>
            <a:ext cx="7504139" cy="1362706"/>
          </a:xfrm>
        </p:spPr>
        <p:txBody>
          <a:bodyPr/>
          <a:lstStyle/>
          <a:p>
            <a:r>
              <a:rPr lang="en-US" dirty="0" smtClean="0">
                <a:solidFill>
                  <a:srgbClr val="FF0000"/>
                </a:solidFill>
              </a:rPr>
              <a:t>Infections</a:t>
            </a:r>
            <a:endParaRPr lang="en-US" dirty="0">
              <a:solidFill>
                <a:srgbClr val="FF0000"/>
              </a:solidFill>
            </a:endParaRPr>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4400" dirty="0" smtClean="0"/>
              <a:t>Reye’s Syndrome</a:t>
            </a:r>
          </a:p>
        </p:txBody>
      </p:sp>
      <p:sp>
        <p:nvSpPr>
          <p:cNvPr id="62467" name="Rectangle 3"/>
          <p:cNvSpPr>
            <a:spLocks noGrp="1" noChangeArrowheads="1"/>
          </p:cNvSpPr>
          <p:nvPr>
            <p:ph idx="1"/>
          </p:nvPr>
        </p:nvSpPr>
        <p:spPr>
          <a:xfrm>
            <a:off x="1066800" y="1447801"/>
            <a:ext cx="7720013" cy="5092700"/>
          </a:xfrm>
        </p:spPr>
        <p:txBody>
          <a:bodyPr>
            <a:normAutofit/>
          </a:bodyPr>
          <a:lstStyle/>
          <a:p>
            <a:pPr eaLnBrk="1" hangingPunct="1">
              <a:lnSpc>
                <a:spcPct val="90000"/>
              </a:lnSpc>
            </a:pPr>
            <a:r>
              <a:rPr lang="en-US" sz="2600" dirty="0" smtClean="0">
                <a:solidFill>
                  <a:srgbClr val="FF0000"/>
                </a:solidFill>
              </a:rPr>
              <a:t>Acute encephalopathy </a:t>
            </a:r>
            <a:r>
              <a:rPr lang="en-US" sz="2600" dirty="0" smtClean="0"/>
              <a:t>and fatty degeneration of liver and other abdominal organs</a:t>
            </a:r>
          </a:p>
          <a:p>
            <a:pPr eaLnBrk="1" hangingPunct="1">
              <a:lnSpc>
                <a:spcPct val="90000"/>
              </a:lnSpc>
            </a:pPr>
            <a:r>
              <a:rPr lang="en-US" sz="2600" dirty="0" smtClean="0"/>
              <a:t>Occurs after </a:t>
            </a:r>
            <a:r>
              <a:rPr lang="en-US" sz="2600" dirty="0" smtClean="0">
                <a:solidFill>
                  <a:srgbClr val="FF0000"/>
                </a:solidFill>
              </a:rPr>
              <a:t>viral illness treated with ASA</a:t>
            </a:r>
          </a:p>
          <a:p>
            <a:pPr eaLnBrk="1" hangingPunct="1">
              <a:lnSpc>
                <a:spcPct val="90000"/>
              </a:lnSpc>
            </a:pPr>
            <a:r>
              <a:rPr lang="en-US" sz="2600" dirty="0" smtClean="0"/>
              <a:t>Symptoms appear 1 – 3 wks after illness</a:t>
            </a:r>
          </a:p>
          <a:p>
            <a:pPr eaLnBrk="1" hangingPunct="1">
              <a:lnSpc>
                <a:spcPct val="90000"/>
              </a:lnSpc>
            </a:pPr>
            <a:r>
              <a:rPr lang="en-US" sz="2600" dirty="0" smtClean="0"/>
              <a:t>Staged from mild to severe</a:t>
            </a:r>
          </a:p>
          <a:p>
            <a:pPr lvl="1" eaLnBrk="1" hangingPunct="1">
              <a:lnSpc>
                <a:spcPct val="90000"/>
              </a:lnSpc>
            </a:pPr>
            <a:r>
              <a:rPr lang="en-US" sz="2200" dirty="0" smtClean="0"/>
              <a:t>Mild = lethargy and confusion</a:t>
            </a:r>
          </a:p>
          <a:p>
            <a:pPr lvl="1" eaLnBrk="1" hangingPunct="1">
              <a:lnSpc>
                <a:spcPct val="90000"/>
              </a:lnSpc>
            </a:pPr>
            <a:r>
              <a:rPr lang="en-US" sz="2200" dirty="0" smtClean="0"/>
              <a:t>Severe = seizures and coma</a:t>
            </a:r>
          </a:p>
          <a:p>
            <a:pPr eaLnBrk="1" hangingPunct="1">
              <a:lnSpc>
                <a:spcPct val="90000"/>
              </a:lnSpc>
            </a:pPr>
            <a:r>
              <a:rPr lang="en-US" sz="2600" dirty="0" smtClean="0">
                <a:solidFill>
                  <a:srgbClr val="FF0000"/>
                </a:solidFill>
              </a:rPr>
              <a:t>Diagnostic Studies </a:t>
            </a:r>
          </a:p>
          <a:p>
            <a:pPr lvl="1" eaLnBrk="1" hangingPunct="1">
              <a:lnSpc>
                <a:spcPct val="90000"/>
              </a:lnSpc>
            </a:pPr>
            <a:r>
              <a:rPr lang="en-US" sz="2200" dirty="0" smtClean="0"/>
              <a:t>LFTs</a:t>
            </a:r>
          </a:p>
          <a:p>
            <a:pPr lvl="1" eaLnBrk="1" hangingPunct="1">
              <a:lnSpc>
                <a:spcPct val="90000"/>
              </a:lnSpc>
            </a:pPr>
            <a:r>
              <a:rPr lang="en-US" sz="2200" dirty="0" smtClean="0"/>
              <a:t>Liver biopsy</a:t>
            </a:r>
          </a:p>
          <a:p>
            <a:pPr lvl="1" eaLnBrk="1" hangingPunct="1">
              <a:lnSpc>
                <a:spcPct val="90000"/>
              </a:lnSpc>
            </a:pPr>
            <a:r>
              <a:rPr lang="en-US" sz="2200" dirty="0" smtClean="0"/>
              <a:t>Blood sugar</a:t>
            </a:r>
          </a:p>
          <a:p>
            <a:pPr eaLnBrk="1" hangingPunct="1">
              <a:lnSpc>
                <a:spcPct val="90000"/>
              </a:lnSpc>
            </a:pPr>
            <a:endParaRPr lang="en-US" sz="2600" dirty="0" smtClean="0"/>
          </a:p>
          <a:p>
            <a:pPr eaLnBrk="1" hangingPunct="1">
              <a:lnSpc>
                <a:spcPct val="90000"/>
              </a:lnSpc>
            </a:pPr>
            <a:endParaRPr lang="en-US" sz="2600" dirty="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r>
              <a:rPr lang="en-US" sz="4400" dirty="0" smtClean="0"/>
              <a:t>Reye’s Syndrome</a:t>
            </a:r>
            <a:r>
              <a:rPr lang="en-US" sz="3600" dirty="0" smtClean="0"/>
              <a:t/>
            </a:r>
            <a:br>
              <a:rPr lang="en-US" sz="3600" dirty="0" smtClean="0"/>
            </a:br>
            <a:r>
              <a:rPr lang="en-US" sz="4000" dirty="0" smtClean="0">
                <a:solidFill>
                  <a:srgbClr val="FF0000"/>
                </a:solidFill>
              </a:rPr>
              <a:t>Signs and Symptoms</a:t>
            </a:r>
            <a:endParaRPr lang="en-US" dirty="0" smtClean="0">
              <a:solidFill>
                <a:srgbClr val="FF0000"/>
              </a:solidFill>
            </a:endParaRPr>
          </a:p>
        </p:txBody>
      </p:sp>
      <p:sp>
        <p:nvSpPr>
          <p:cNvPr id="63491" name="Rectangle 3"/>
          <p:cNvSpPr>
            <a:spLocks noGrp="1" noChangeArrowheads="1"/>
          </p:cNvSpPr>
          <p:nvPr>
            <p:ph idx="1"/>
          </p:nvPr>
        </p:nvSpPr>
        <p:spPr>
          <a:xfrm>
            <a:off x="1235075" y="1981200"/>
            <a:ext cx="7551738" cy="4559300"/>
          </a:xfrm>
        </p:spPr>
        <p:txBody>
          <a:bodyPr/>
          <a:lstStyle/>
          <a:p>
            <a:pPr eaLnBrk="1" hangingPunct="1"/>
            <a:r>
              <a:rPr lang="en-US" sz="3200" dirty="0" smtClean="0"/>
              <a:t>Severe vomiting</a:t>
            </a:r>
          </a:p>
          <a:p>
            <a:pPr eaLnBrk="1" hangingPunct="1"/>
            <a:r>
              <a:rPr lang="en-US" sz="3200" dirty="0" smtClean="0"/>
              <a:t>Irritability</a:t>
            </a:r>
          </a:p>
          <a:p>
            <a:pPr eaLnBrk="1" hangingPunct="1"/>
            <a:r>
              <a:rPr lang="en-US" sz="3200" dirty="0" smtClean="0"/>
              <a:t>Hypoglycemia </a:t>
            </a:r>
          </a:p>
          <a:p>
            <a:pPr eaLnBrk="1" hangingPunct="1"/>
            <a:r>
              <a:rPr lang="en-US" sz="3200" dirty="0" smtClean="0"/>
              <a:t>Lethargy</a:t>
            </a:r>
          </a:p>
          <a:p>
            <a:pPr eaLnBrk="1" hangingPunct="1"/>
            <a:r>
              <a:rPr lang="en-US" sz="3200" dirty="0" smtClean="0"/>
              <a:t>Confusion</a:t>
            </a:r>
          </a:p>
          <a:p>
            <a:pPr eaLnBrk="1" hangingPunct="1"/>
            <a:r>
              <a:rPr lang="en-US" sz="3200" dirty="0" smtClean="0"/>
              <a:t>Progressive neuro status decline</a:t>
            </a:r>
            <a:endParaRPr lang="en-US" sz="2800" dirty="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66800" y="152400"/>
            <a:ext cx="7826375" cy="1376362"/>
          </a:xfrm>
        </p:spPr>
        <p:txBody>
          <a:bodyPr/>
          <a:lstStyle/>
          <a:p>
            <a:r>
              <a:rPr lang="en-US" sz="4400" dirty="0" smtClean="0"/>
              <a:t>Reye’s Syndrome </a:t>
            </a:r>
            <a:br>
              <a:rPr lang="en-US" sz="4400" dirty="0" smtClean="0"/>
            </a:br>
            <a:r>
              <a:rPr lang="en-US" sz="4000" dirty="0" smtClean="0">
                <a:solidFill>
                  <a:srgbClr val="FF0000"/>
                </a:solidFill>
              </a:rPr>
              <a:t>Nursing Care</a:t>
            </a:r>
            <a:endParaRPr lang="en-US" dirty="0" smtClean="0">
              <a:solidFill>
                <a:srgbClr val="FF0000"/>
              </a:solidFill>
            </a:endParaRPr>
          </a:p>
        </p:txBody>
      </p:sp>
      <p:sp>
        <p:nvSpPr>
          <p:cNvPr id="64515" name="Rectangle 3"/>
          <p:cNvSpPr>
            <a:spLocks noGrp="1" noChangeArrowheads="1"/>
          </p:cNvSpPr>
          <p:nvPr>
            <p:ph idx="1"/>
          </p:nvPr>
        </p:nvSpPr>
        <p:spPr>
          <a:xfrm>
            <a:off x="990600" y="1828800"/>
            <a:ext cx="7796213" cy="4711700"/>
          </a:xfrm>
        </p:spPr>
        <p:txBody>
          <a:bodyPr/>
          <a:lstStyle/>
          <a:p>
            <a:pPr eaLnBrk="1" hangingPunct="1"/>
            <a:r>
              <a:rPr lang="en-US" sz="3200" dirty="0" smtClean="0"/>
              <a:t>Admitted to ICU</a:t>
            </a:r>
          </a:p>
          <a:p>
            <a:pPr eaLnBrk="1" hangingPunct="1"/>
            <a:r>
              <a:rPr lang="en-US" sz="3200" dirty="0" smtClean="0"/>
              <a:t>Supportive care</a:t>
            </a:r>
          </a:p>
          <a:p>
            <a:pPr lvl="1"/>
            <a:r>
              <a:rPr lang="en-US" sz="2400" dirty="0" smtClean="0"/>
              <a:t>maintain neuro and respiratory function</a:t>
            </a:r>
          </a:p>
          <a:p>
            <a:pPr eaLnBrk="1" hangingPunct="1"/>
            <a:r>
              <a:rPr lang="en-US" sz="3200" dirty="0" smtClean="0"/>
              <a:t>Decrease cerebral edema</a:t>
            </a:r>
          </a:p>
          <a:p>
            <a:pPr eaLnBrk="1" hangingPunct="1"/>
            <a:r>
              <a:rPr lang="en-US" sz="3200" dirty="0" smtClean="0"/>
              <a:t>Control hypoglycemia</a:t>
            </a:r>
          </a:p>
          <a:p>
            <a:pPr eaLnBrk="1" hangingPunct="1"/>
            <a:r>
              <a:rPr lang="en-US" sz="3200" dirty="0" smtClean="0"/>
              <a:t>Early detection leads to better prognosis</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400" dirty="0" smtClean="0"/>
              <a:t>Infectious Mononucleosis</a:t>
            </a:r>
          </a:p>
        </p:txBody>
      </p:sp>
      <p:sp>
        <p:nvSpPr>
          <p:cNvPr id="29699" name="Rectangle 3"/>
          <p:cNvSpPr>
            <a:spLocks noGrp="1" noChangeArrowheads="1"/>
          </p:cNvSpPr>
          <p:nvPr>
            <p:ph idx="1"/>
          </p:nvPr>
        </p:nvSpPr>
        <p:spPr>
          <a:xfrm>
            <a:off x="914400" y="1600200"/>
            <a:ext cx="8077200" cy="4498975"/>
          </a:xfrm>
        </p:spPr>
        <p:txBody>
          <a:bodyPr/>
          <a:lstStyle/>
          <a:p>
            <a:pPr eaLnBrk="1" hangingPunct="1"/>
            <a:r>
              <a:rPr lang="en-US" sz="3200" dirty="0" smtClean="0">
                <a:solidFill>
                  <a:srgbClr val="FF0000"/>
                </a:solidFill>
              </a:rPr>
              <a:t>Acute</a:t>
            </a:r>
            <a:r>
              <a:rPr lang="en-US" sz="3200" dirty="0" smtClean="0"/>
              <a:t>, self-limiting viral infection</a:t>
            </a:r>
          </a:p>
          <a:p>
            <a:pPr eaLnBrk="1" hangingPunct="1"/>
            <a:r>
              <a:rPr lang="en-US" sz="3200" dirty="0" smtClean="0"/>
              <a:t>General symptoms of </a:t>
            </a:r>
            <a:r>
              <a:rPr lang="en-US" sz="3200" dirty="0" smtClean="0">
                <a:solidFill>
                  <a:srgbClr val="FF0000"/>
                </a:solidFill>
              </a:rPr>
              <a:t>viral infection</a:t>
            </a:r>
          </a:p>
          <a:p>
            <a:pPr eaLnBrk="1" hangingPunct="1"/>
            <a:r>
              <a:rPr lang="en-US" sz="3200" dirty="0" smtClean="0"/>
              <a:t>Mildly contagious</a:t>
            </a:r>
          </a:p>
          <a:p>
            <a:pPr eaLnBrk="1" hangingPunct="1"/>
            <a:r>
              <a:rPr lang="en-US" sz="3200" dirty="0" smtClean="0"/>
              <a:t>Transmitted through saliva</a:t>
            </a:r>
          </a:p>
          <a:p>
            <a:pPr eaLnBrk="1" hangingPunct="1"/>
            <a:r>
              <a:rPr lang="en-US" sz="3200" dirty="0" smtClean="0">
                <a:solidFill>
                  <a:srgbClr val="FF0000"/>
                </a:solidFill>
              </a:rPr>
              <a:t>Diagnostic Studies</a:t>
            </a:r>
            <a:endParaRPr lang="en-US" sz="3200" dirty="0" smtClean="0"/>
          </a:p>
          <a:p>
            <a:pPr lvl="1" eaLnBrk="1" hangingPunct="1"/>
            <a:r>
              <a:rPr lang="en-US" sz="2800" dirty="0" err="1" smtClean="0"/>
              <a:t>Monospot</a:t>
            </a:r>
            <a:endParaRPr lang="en-US" sz="2800" dirty="0" smtClean="0"/>
          </a:p>
          <a:p>
            <a:pPr eaLnBrk="1" hangingPunct="1"/>
            <a:endParaRPr lang="en-US" sz="2800"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Infectious Mononucleosis</a:t>
            </a:r>
            <a:endParaRPr lang="en-US" sz="4000" dirty="0"/>
          </a:p>
        </p:txBody>
      </p:sp>
      <p:sp>
        <p:nvSpPr>
          <p:cNvPr id="3" name="Content Placeholder 2"/>
          <p:cNvSpPr>
            <a:spLocks noGrp="1"/>
          </p:cNvSpPr>
          <p:nvPr>
            <p:ph idx="1"/>
          </p:nvPr>
        </p:nvSpPr>
        <p:spPr/>
        <p:txBody>
          <a:bodyPr>
            <a:normAutofit/>
          </a:bodyPr>
          <a:lstStyle/>
          <a:p>
            <a:r>
              <a:rPr lang="en-US" sz="3600" dirty="0" smtClean="0">
                <a:solidFill>
                  <a:srgbClr val="FF0000"/>
                </a:solidFill>
              </a:rPr>
              <a:t>Symptoms</a:t>
            </a:r>
            <a:endParaRPr lang="en-US" sz="3600" dirty="0" smtClean="0"/>
          </a:p>
          <a:p>
            <a:pPr lvl="1"/>
            <a:r>
              <a:rPr lang="en-US" sz="3200" dirty="0" smtClean="0"/>
              <a:t>Malaise			</a:t>
            </a:r>
          </a:p>
          <a:p>
            <a:pPr lvl="1"/>
            <a:r>
              <a:rPr lang="en-US" sz="3200" dirty="0" smtClean="0"/>
              <a:t>Sore throat</a:t>
            </a:r>
          </a:p>
          <a:p>
            <a:pPr lvl="1"/>
            <a:r>
              <a:rPr lang="en-US" sz="3200" dirty="0" smtClean="0"/>
              <a:t>Enlarged tonsils		</a:t>
            </a:r>
          </a:p>
          <a:p>
            <a:pPr lvl="1"/>
            <a:r>
              <a:rPr lang="en-US" sz="3200" dirty="0" smtClean="0"/>
              <a:t>Anorexia</a:t>
            </a:r>
          </a:p>
          <a:p>
            <a:pPr lvl="1"/>
            <a:r>
              <a:rPr lang="en-US" sz="3200" dirty="0" smtClean="0"/>
              <a:t>Swollen lymph nodes	</a:t>
            </a:r>
          </a:p>
          <a:p>
            <a:pPr lvl="1"/>
            <a:r>
              <a:rPr lang="en-US" sz="3200" dirty="0" smtClean="0"/>
              <a:t>EXTREME FATIGUE</a:t>
            </a:r>
          </a:p>
          <a:p>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400" dirty="0" smtClean="0"/>
              <a:t>Infectious Mononucleosis</a:t>
            </a:r>
          </a:p>
        </p:txBody>
      </p:sp>
      <p:sp>
        <p:nvSpPr>
          <p:cNvPr id="30723" name="Rectangle 3"/>
          <p:cNvSpPr>
            <a:spLocks noGrp="1" noChangeArrowheads="1"/>
          </p:cNvSpPr>
          <p:nvPr>
            <p:ph idx="1"/>
          </p:nvPr>
        </p:nvSpPr>
        <p:spPr/>
        <p:txBody>
          <a:bodyPr>
            <a:normAutofit/>
          </a:bodyPr>
          <a:lstStyle/>
          <a:p>
            <a:pPr eaLnBrk="1" hangingPunct="1"/>
            <a:r>
              <a:rPr lang="en-US" sz="3600" dirty="0" smtClean="0">
                <a:solidFill>
                  <a:srgbClr val="FF0000"/>
                </a:solidFill>
              </a:rPr>
              <a:t>Nursing Care</a:t>
            </a:r>
            <a:endParaRPr lang="en-US" sz="3600" dirty="0" smtClean="0"/>
          </a:p>
          <a:p>
            <a:pPr lvl="1" eaLnBrk="1" hangingPunct="1"/>
            <a:r>
              <a:rPr lang="en-US" sz="3200" dirty="0" smtClean="0"/>
              <a:t>Rarely hospitalized</a:t>
            </a:r>
          </a:p>
          <a:p>
            <a:pPr lvl="1" eaLnBrk="1" hangingPunct="1"/>
            <a:r>
              <a:rPr lang="en-US" sz="3200" dirty="0" smtClean="0"/>
              <a:t>Acute symptoms 7 to 10 days</a:t>
            </a:r>
          </a:p>
          <a:p>
            <a:pPr lvl="1" eaLnBrk="1" hangingPunct="1"/>
            <a:r>
              <a:rPr lang="en-US" sz="3200" dirty="0" smtClean="0"/>
              <a:t>Fatigue 2 to 4 weeks</a:t>
            </a:r>
          </a:p>
          <a:p>
            <a:pPr lvl="1" eaLnBrk="1" hangingPunct="1"/>
            <a:r>
              <a:rPr lang="en-US" sz="3200" dirty="0" smtClean="0"/>
              <a:t>Tylenol, rest, proper nutrition</a:t>
            </a:r>
          </a:p>
          <a:p>
            <a:pPr lvl="1" eaLnBrk="1" hangingPunct="1"/>
            <a:r>
              <a:rPr lang="en-US" sz="3200" dirty="0" smtClean="0"/>
              <a:t>Need reassurance</a:t>
            </a:r>
          </a:p>
          <a:p>
            <a:pPr lvl="1" eaLnBrk="1" hangingPunct="1"/>
            <a:r>
              <a:rPr lang="en-US" sz="3200" dirty="0" smtClean="0"/>
              <a:t>Watch for depression</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0000"/>
                </a:solidFill>
              </a:rPr>
              <a:t>Immunizations</a:t>
            </a:r>
            <a:endParaRPr lang="en-US" sz="4400" dirty="0">
              <a:solidFill>
                <a:srgbClr val="FF0000"/>
              </a:solidFill>
            </a:endParaRPr>
          </a:p>
        </p:txBody>
      </p:sp>
      <p:sp>
        <p:nvSpPr>
          <p:cNvPr id="3" name="Content Placeholder 2"/>
          <p:cNvSpPr>
            <a:spLocks noGrp="1"/>
          </p:cNvSpPr>
          <p:nvPr>
            <p:ph idx="1"/>
          </p:nvPr>
        </p:nvSpPr>
        <p:spPr>
          <a:xfrm>
            <a:off x="1066800" y="1143000"/>
            <a:ext cx="7551738" cy="4956175"/>
          </a:xfrm>
        </p:spPr>
        <p:txBody>
          <a:bodyPr>
            <a:normAutofit fontScale="92500" lnSpcReduction="10000"/>
          </a:bodyPr>
          <a:lstStyle/>
          <a:p>
            <a:r>
              <a:rPr lang="en-US" sz="2800" dirty="0" smtClean="0"/>
              <a:t>See PowerPoint</a:t>
            </a:r>
          </a:p>
          <a:p>
            <a:r>
              <a:rPr lang="en-US" sz="2800" dirty="0" smtClean="0"/>
              <a:t>Why immunize children?</a:t>
            </a:r>
          </a:p>
          <a:p>
            <a:r>
              <a:rPr lang="en-US" sz="2800" dirty="0" smtClean="0"/>
              <a:t>Know recommended schedule</a:t>
            </a:r>
          </a:p>
          <a:p>
            <a:r>
              <a:rPr lang="en-US" sz="2800" dirty="0" smtClean="0"/>
              <a:t>Check immunization status of every child at each visit (contact)</a:t>
            </a:r>
          </a:p>
          <a:p>
            <a:r>
              <a:rPr lang="en-US" sz="2800" dirty="0" smtClean="0"/>
              <a:t>Address parental concerns</a:t>
            </a:r>
          </a:p>
          <a:p>
            <a:pPr lvl="1"/>
            <a:r>
              <a:rPr lang="en-US" dirty="0" smtClean="0"/>
              <a:t>Acknowledge concerns</a:t>
            </a:r>
          </a:p>
          <a:p>
            <a:pPr lvl="1"/>
            <a:r>
              <a:rPr lang="en-US" dirty="0" smtClean="0"/>
              <a:t>Explore concerns</a:t>
            </a:r>
          </a:p>
          <a:p>
            <a:pPr lvl="1"/>
            <a:r>
              <a:rPr lang="en-US" dirty="0" smtClean="0"/>
              <a:t>Provide education to correct misconceptions</a:t>
            </a:r>
          </a:p>
          <a:p>
            <a:pPr lvl="1"/>
            <a:r>
              <a:rPr lang="en-US" dirty="0" smtClean="0"/>
              <a:t>Offer accurate info</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Cleft Lip and Palate</a:t>
            </a:r>
          </a:p>
        </p:txBody>
      </p:sp>
      <p:sp>
        <p:nvSpPr>
          <p:cNvPr id="47107" name="Rectangle 3"/>
          <p:cNvSpPr>
            <a:spLocks noGrp="1" noChangeArrowheads="1"/>
          </p:cNvSpPr>
          <p:nvPr>
            <p:ph idx="1"/>
          </p:nvPr>
        </p:nvSpPr>
        <p:spPr>
          <a:xfrm>
            <a:off x="2667000" y="1600200"/>
            <a:ext cx="6019800" cy="4343400"/>
          </a:xfrm>
        </p:spPr>
        <p:txBody>
          <a:bodyPr/>
          <a:lstStyle/>
          <a:p>
            <a:pPr eaLnBrk="1" hangingPunct="1">
              <a:defRPr/>
            </a:pPr>
            <a:r>
              <a:rPr lang="en-US" dirty="0" smtClean="0">
                <a:solidFill>
                  <a:schemeClr val="accent6">
                    <a:lumMod val="60000"/>
                    <a:lumOff val="40000"/>
                  </a:schemeClr>
                </a:solidFill>
              </a:rPr>
              <a:t>Long-term consequences</a:t>
            </a:r>
          </a:p>
          <a:p>
            <a:pPr lvl="1" eaLnBrk="1" hangingPunct="1">
              <a:defRPr/>
            </a:pPr>
            <a:r>
              <a:rPr lang="en-US" dirty="0" smtClean="0"/>
              <a:t>Speech difficulties</a:t>
            </a:r>
          </a:p>
          <a:p>
            <a:pPr lvl="1" eaLnBrk="1" hangingPunct="1">
              <a:defRPr/>
            </a:pPr>
            <a:r>
              <a:rPr lang="en-US" dirty="0" smtClean="0"/>
              <a:t>Malocclusion</a:t>
            </a:r>
          </a:p>
          <a:p>
            <a:pPr lvl="1" eaLnBrk="1" hangingPunct="1">
              <a:defRPr/>
            </a:pPr>
            <a:r>
              <a:rPr lang="en-US" dirty="0" smtClean="0"/>
              <a:t>Recurrent Otis Media</a:t>
            </a:r>
          </a:p>
          <a:p>
            <a:pPr eaLnBrk="1" hangingPunct="1">
              <a:defRPr/>
            </a:pPr>
            <a:endParaRPr lang="en-US" dirty="0" smtClean="0"/>
          </a:p>
          <a:p>
            <a:pPr eaLnBrk="1" hangingPunct="1">
              <a:defRPr/>
            </a:pPr>
            <a:r>
              <a:rPr lang="en-US" dirty="0" smtClean="0">
                <a:solidFill>
                  <a:schemeClr val="accent6">
                    <a:lumMod val="60000"/>
                    <a:lumOff val="40000"/>
                  </a:schemeClr>
                </a:solidFill>
              </a:rPr>
              <a:t>Will need follow-up with dentist and orthodontist</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00"/>
                </a:solidFill>
              </a:rPr>
              <a:t>Psychosocial</a:t>
            </a:r>
            <a:endParaRPr lang="en-US" dirty="0">
              <a:solidFill>
                <a:srgbClr val="FFFF00"/>
              </a:solidFill>
            </a:endParaRPr>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z="4400" dirty="0"/>
              <a:t>Poisoning</a:t>
            </a:r>
          </a:p>
        </p:txBody>
      </p:sp>
      <p:sp>
        <p:nvSpPr>
          <p:cNvPr id="119811" name="Rectangle 3"/>
          <p:cNvSpPr>
            <a:spLocks noGrp="1" noChangeArrowheads="1"/>
          </p:cNvSpPr>
          <p:nvPr>
            <p:ph idx="1"/>
          </p:nvPr>
        </p:nvSpPr>
        <p:spPr/>
        <p:txBody>
          <a:bodyPr>
            <a:normAutofit/>
          </a:bodyPr>
          <a:lstStyle/>
          <a:p>
            <a:r>
              <a:rPr lang="en-US" sz="2800" dirty="0"/>
              <a:t>High incidence in children</a:t>
            </a:r>
          </a:p>
          <a:p>
            <a:r>
              <a:rPr lang="en-US" sz="2800" dirty="0">
                <a:solidFill>
                  <a:srgbClr val="FFFF00"/>
                </a:solidFill>
              </a:rPr>
              <a:t>Toddlers most common </a:t>
            </a:r>
            <a:r>
              <a:rPr lang="en-US" sz="2800" dirty="0" smtClean="0">
                <a:solidFill>
                  <a:srgbClr val="FFFF00"/>
                </a:solidFill>
              </a:rPr>
              <a:t>group</a:t>
            </a:r>
          </a:p>
          <a:p>
            <a:r>
              <a:rPr lang="en-US" sz="2800" dirty="0" smtClean="0">
                <a:solidFill>
                  <a:srgbClr val="FFFF00"/>
                </a:solidFill>
              </a:rPr>
              <a:t>Prevention, Prevention, Prevention  </a:t>
            </a:r>
            <a:endParaRPr lang="en-US" sz="2800" dirty="0">
              <a:solidFill>
                <a:srgbClr val="FFFF00"/>
              </a:solidFill>
            </a:endParaRPr>
          </a:p>
          <a:p>
            <a:r>
              <a:rPr lang="en-US" sz="2800" dirty="0"/>
              <a:t>ID poison</a:t>
            </a:r>
          </a:p>
          <a:p>
            <a:r>
              <a:rPr lang="en-US" sz="2800" dirty="0"/>
              <a:t>Activate EMS/Contact poison control center</a:t>
            </a:r>
          </a:p>
          <a:p>
            <a:r>
              <a:rPr lang="en-US" sz="2800" dirty="0"/>
              <a:t>Nationwide Phone Number: </a:t>
            </a:r>
            <a:r>
              <a:rPr lang="en-US" sz="2800" dirty="0">
                <a:solidFill>
                  <a:srgbClr val="FFFF00"/>
                </a:solidFill>
              </a:rPr>
              <a:t>1-800-222-1222</a:t>
            </a:r>
          </a:p>
          <a:p>
            <a:r>
              <a:rPr lang="en-US" sz="2800" dirty="0"/>
              <a:t>Try to determine amount ingested</a:t>
            </a:r>
          </a:p>
          <a:p>
            <a:r>
              <a:rPr lang="en-US" sz="2800" dirty="0"/>
              <a:t>Remove poison from body, if appropriate</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normAutofit fontScale="90000"/>
          </a:bodyPr>
          <a:lstStyle/>
          <a:p>
            <a:r>
              <a:rPr lang="en-US" sz="4400" dirty="0" smtClean="0"/>
              <a:t>Poisoning</a:t>
            </a:r>
            <a:br>
              <a:rPr lang="en-US" sz="4400" dirty="0" smtClean="0"/>
            </a:br>
            <a:r>
              <a:rPr lang="en-US" sz="4000" dirty="0" smtClean="0">
                <a:solidFill>
                  <a:srgbClr val="FFFF00"/>
                </a:solidFill>
              </a:rPr>
              <a:t>Signs and Symptoms</a:t>
            </a:r>
            <a:endParaRPr lang="en-US" sz="4400" dirty="0">
              <a:solidFill>
                <a:srgbClr val="FFFF00"/>
              </a:solidFill>
            </a:endParaRPr>
          </a:p>
        </p:txBody>
      </p:sp>
      <p:sp>
        <p:nvSpPr>
          <p:cNvPr id="186371" name="Rectangle 3"/>
          <p:cNvSpPr>
            <a:spLocks noGrp="1" noChangeArrowheads="1"/>
          </p:cNvSpPr>
          <p:nvPr>
            <p:ph idx="1"/>
          </p:nvPr>
        </p:nvSpPr>
        <p:spPr>
          <a:xfrm>
            <a:off x="1219200" y="1600200"/>
            <a:ext cx="5486400" cy="5105400"/>
          </a:xfrm>
        </p:spPr>
        <p:txBody>
          <a:bodyPr>
            <a:normAutofit/>
          </a:bodyPr>
          <a:lstStyle/>
          <a:p>
            <a:r>
              <a:rPr lang="en-US" sz="2400" dirty="0">
                <a:solidFill>
                  <a:srgbClr val="FFFF00"/>
                </a:solidFill>
              </a:rPr>
              <a:t>Depends on substance</a:t>
            </a:r>
          </a:p>
          <a:p>
            <a:pPr lvl="1"/>
            <a:r>
              <a:rPr lang="en-US" sz="2000" dirty="0"/>
              <a:t>Increased respirations</a:t>
            </a:r>
          </a:p>
          <a:p>
            <a:pPr lvl="1"/>
            <a:r>
              <a:rPr lang="en-US" sz="2000" dirty="0"/>
              <a:t>Acidosis</a:t>
            </a:r>
          </a:p>
          <a:p>
            <a:pPr lvl="1"/>
            <a:r>
              <a:rPr lang="en-US" sz="2000" dirty="0"/>
              <a:t>Electrolyte imbalance</a:t>
            </a:r>
          </a:p>
          <a:p>
            <a:pPr lvl="1"/>
            <a:r>
              <a:rPr lang="en-US" sz="2000" dirty="0"/>
              <a:t>Restlessness</a:t>
            </a:r>
          </a:p>
          <a:p>
            <a:pPr lvl="1"/>
            <a:r>
              <a:rPr lang="en-US" sz="2000" dirty="0"/>
              <a:t>Thirst </a:t>
            </a:r>
          </a:p>
          <a:p>
            <a:pPr lvl="1"/>
            <a:r>
              <a:rPr lang="en-US" sz="2000" dirty="0"/>
              <a:t>Fever</a:t>
            </a:r>
          </a:p>
          <a:p>
            <a:pPr lvl="1"/>
            <a:r>
              <a:rPr lang="en-US" sz="2000" dirty="0"/>
              <a:t>Sweating</a:t>
            </a:r>
          </a:p>
          <a:p>
            <a:pPr lvl="1"/>
            <a:r>
              <a:rPr lang="en-US" sz="2000" dirty="0"/>
              <a:t>Oliguria</a:t>
            </a:r>
          </a:p>
          <a:p>
            <a:pPr lvl="1"/>
            <a:r>
              <a:rPr lang="en-US" sz="2000" dirty="0"/>
              <a:t>Tinnitus</a:t>
            </a:r>
          </a:p>
          <a:p>
            <a:pPr lvl="1"/>
            <a:r>
              <a:rPr lang="en-US" sz="2000" dirty="0"/>
              <a:t>Tremors</a:t>
            </a:r>
          </a:p>
          <a:p>
            <a:pPr lvl="1"/>
            <a:r>
              <a:rPr lang="en-US" sz="2000" dirty="0"/>
              <a:t>Convulsions</a:t>
            </a:r>
          </a:p>
          <a:p>
            <a:pPr lvl="1"/>
            <a:r>
              <a:rPr lang="en-US" sz="2000" dirty="0"/>
              <a:t>Coma </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fontScale="90000"/>
          </a:bodyPr>
          <a:lstStyle/>
          <a:p>
            <a:r>
              <a:rPr lang="en-US" sz="4400" dirty="0" smtClean="0"/>
              <a:t>Poisoning</a:t>
            </a:r>
            <a:br>
              <a:rPr lang="en-US" sz="4400" dirty="0" smtClean="0"/>
            </a:br>
            <a:r>
              <a:rPr lang="en-US" sz="4000" dirty="0" smtClean="0">
                <a:solidFill>
                  <a:srgbClr val="FFFF00"/>
                </a:solidFill>
              </a:rPr>
              <a:t>Treatment Options</a:t>
            </a:r>
            <a:endParaRPr lang="en-US" sz="4400" dirty="0">
              <a:solidFill>
                <a:srgbClr val="FFFF00"/>
              </a:solidFill>
            </a:endParaRPr>
          </a:p>
        </p:txBody>
      </p:sp>
      <p:sp>
        <p:nvSpPr>
          <p:cNvPr id="120835" name="Rectangle 3"/>
          <p:cNvSpPr>
            <a:spLocks noGrp="1" noChangeArrowheads="1"/>
          </p:cNvSpPr>
          <p:nvPr>
            <p:ph idx="1"/>
          </p:nvPr>
        </p:nvSpPr>
        <p:spPr/>
        <p:txBody>
          <a:bodyPr/>
          <a:lstStyle/>
          <a:p>
            <a:r>
              <a:rPr lang="en-US" sz="3200" dirty="0"/>
              <a:t>Activated Charcoal</a:t>
            </a:r>
          </a:p>
          <a:p>
            <a:r>
              <a:rPr lang="en-US" sz="3200" dirty="0"/>
              <a:t>Gastric Lavage</a:t>
            </a:r>
          </a:p>
          <a:p>
            <a:r>
              <a:rPr lang="en-US" sz="3200" dirty="0"/>
              <a:t>Cathartics</a:t>
            </a:r>
          </a:p>
          <a:p>
            <a:r>
              <a:rPr lang="en-US" sz="3200" dirty="0"/>
              <a:t>Ipecac</a:t>
            </a:r>
          </a:p>
          <a:p>
            <a:r>
              <a:rPr lang="en-US" sz="3200" dirty="0"/>
              <a:t>Antidotes </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sz="4400" dirty="0" smtClean="0"/>
              <a:t>Child Abuse and Neglect</a:t>
            </a:r>
          </a:p>
        </p:txBody>
      </p:sp>
      <p:sp>
        <p:nvSpPr>
          <p:cNvPr id="133123" name="Rectangle 3"/>
          <p:cNvSpPr>
            <a:spLocks noGrp="1" noChangeArrowheads="1"/>
          </p:cNvSpPr>
          <p:nvPr>
            <p:ph idx="1"/>
          </p:nvPr>
        </p:nvSpPr>
        <p:spPr>
          <a:xfrm>
            <a:off x="1066800" y="1371601"/>
            <a:ext cx="7720013" cy="5168900"/>
          </a:xfrm>
        </p:spPr>
        <p:txBody>
          <a:bodyPr>
            <a:normAutofit fontScale="92500" lnSpcReduction="20000"/>
          </a:bodyPr>
          <a:lstStyle/>
          <a:p>
            <a:pPr eaLnBrk="1" hangingPunct="1"/>
            <a:r>
              <a:rPr lang="en-US" sz="2800" dirty="0" smtClean="0"/>
              <a:t>Approximately 1 million children annually </a:t>
            </a:r>
          </a:p>
          <a:p>
            <a:pPr eaLnBrk="1" hangingPunct="1"/>
            <a:r>
              <a:rPr lang="en-US" sz="2800" dirty="0" smtClean="0"/>
              <a:t>Risk Factors</a:t>
            </a:r>
          </a:p>
          <a:p>
            <a:pPr lvl="1"/>
            <a:r>
              <a:rPr lang="en-US" dirty="0" smtClean="0"/>
              <a:t>3 months to 3 yrs. (Younger child = greater risk of death)</a:t>
            </a:r>
          </a:p>
          <a:p>
            <a:pPr lvl="1"/>
            <a:r>
              <a:rPr lang="en-US" dirty="0" smtClean="0">
                <a:solidFill>
                  <a:srgbClr val="FFFF00"/>
                </a:solidFill>
              </a:rPr>
              <a:t>Toddlers at greatest risk</a:t>
            </a:r>
          </a:p>
          <a:p>
            <a:pPr lvl="1"/>
            <a:r>
              <a:rPr lang="en-US" dirty="0" smtClean="0"/>
              <a:t>Children who are different in any way</a:t>
            </a:r>
          </a:p>
          <a:p>
            <a:pPr lvl="1"/>
            <a:r>
              <a:rPr lang="en-US" dirty="0" smtClean="0"/>
              <a:t>Substance abuse</a:t>
            </a:r>
          </a:p>
          <a:p>
            <a:pPr lvl="1"/>
            <a:r>
              <a:rPr lang="en-US" dirty="0" smtClean="0"/>
              <a:t>History of abuse in family</a:t>
            </a:r>
          </a:p>
          <a:p>
            <a:pPr lvl="1"/>
            <a:r>
              <a:rPr lang="en-US" dirty="0" smtClean="0"/>
              <a:t>Child living in household with unrelated adult</a:t>
            </a:r>
          </a:p>
          <a:p>
            <a:pPr lvl="1"/>
            <a:r>
              <a:rPr lang="en-US" dirty="0" smtClean="0"/>
              <a:t>High stress</a:t>
            </a:r>
          </a:p>
          <a:p>
            <a:r>
              <a:rPr lang="en-US" dirty="0" smtClean="0"/>
              <a:t>Abuse cuts across </a:t>
            </a:r>
            <a:r>
              <a:rPr lang="en-US" b="1" dirty="0" smtClean="0">
                <a:solidFill>
                  <a:srgbClr val="FFFF00"/>
                </a:solidFill>
              </a:rPr>
              <a:t>ALL</a:t>
            </a:r>
            <a:r>
              <a:rPr lang="en-US" dirty="0" smtClean="0">
                <a:solidFill>
                  <a:srgbClr val="FFFF00"/>
                </a:solidFill>
              </a:rPr>
              <a:t> social and economic </a:t>
            </a:r>
            <a:r>
              <a:rPr lang="en-US" dirty="0" smtClean="0"/>
              <a:t>boundaries</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sz="4400" dirty="0" smtClean="0"/>
              <a:t>Child Abuse Definition</a:t>
            </a:r>
          </a:p>
        </p:txBody>
      </p:sp>
      <p:sp>
        <p:nvSpPr>
          <p:cNvPr id="134147" name="Rectangle 3"/>
          <p:cNvSpPr>
            <a:spLocks noGrp="1" noChangeArrowheads="1"/>
          </p:cNvSpPr>
          <p:nvPr>
            <p:ph idx="1"/>
          </p:nvPr>
        </p:nvSpPr>
        <p:spPr>
          <a:xfrm>
            <a:off x="533400" y="1447800"/>
            <a:ext cx="8382000" cy="4956175"/>
          </a:xfrm>
        </p:spPr>
        <p:txBody>
          <a:bodyPr/>
          <a:lstStyle/>
          <a:p>
            <a:pPr eaLnBrk="1" hangingPunct="1"/>
            <a:r>
              <a:rPr lang="en-US" sz="3200" dirty="0" smtClean="0">
                <a:solidFill>
                  <a:srgbClr val="FFFF00"/>
                </a:solidFill>
              </a:rPr>
              <a:t>CAPTA (Child Abuse Prevention and Treatment Act)</a:t>
            </a:r>
            <a:r>
              <a:rPr lang="en-US" sz="2800" dirty="0" smtClean="0"/>
              <a:t>	</a:t>
            </a:r>
          </a:p>
          <a:p>
            <a:pPr lvl="1"/>
            <a:r>
              <a:rPr lang="en-US" sz="2800" dirty="0" smtClean="0"/>
              <a:t>any behavior directed toward a child by a parent, guardian, caregiver, or other family member or adult that endangers or impairs a child’s physical or emotional health and development</a:t>
            </a:r>
          </a:p>
          <a:p>
            <a:pPr eaLnBrk="1" hangingPunct="1"/>
            <a:endParaRPr lang="en-US" dirty="0"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sz="4400" dirty="0" smtClean="0"/>
              <a:t>4 Categories of Abuse</a:t>
            </a:r>
          </a:p>
        </p:txBody>
      </p:sp>
      <p:sp>
        <p:nvSpPr>
          <p:cNvPr id="135171" name="Rectangle 3"/>
          <p:cNvSpPr>
            <a:spLocks noGrp="1" noChangeArrowheads="1"/>
          </p:cNvSpPr>
          <p:nvPr>
            <p:ph idx="1"/>
          </p:nvPr>
        </p:nvSpPr>
        <p:spPr/>
        <p:txBody>
          <a:bodyPr/>
          <a:lstStyle/>
          <a:p>
            <a:pPr eaLnBrk="1" hangingPunct="1"/>
            <a:r>
              <a:rPr lang="en-US" sz="3200" dirty="0" smtClean="0"/>
              <a:t>Emotional Abuse</a:t>
            </a:r>
          </a:p>
          <a:p>
            <a:pPr eaLnBrk="1" hangingPunct="1"/>
            <a:r>
              <a:rPr lang="en-US" sz="3200" dirty="0" smtClean="0"/>
              <a:t>Physical Abuse</a:t>
            </a:r>
          </a:p>
          <a:p>
            <a:r>
              <a:rPr lang="en-US" sz="3200" dirty="0" smtClean="0"/>
              <a:t>Sexual Abuse</a:t>
            </a:r>
          </a:p>
          <a:p>
            <a:r>
              <a:rPr lang="en-US" sz="3200" dirty="0" smtClean="0"/>
              <a:t>Neglect</a:t>
            </a:r>
          </a:p>
          <a:p>
            <a:pPr eaLnBrk="1" hangingPunct="1"/>
            <a:endParaRPr lang="en-US" dirty="0"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sz="4400" dirty="0" smtClean="0"/>
              <a:t>Emotional Abuse</a:t>
            </a:r>
          </a:p>
        </p:txBody>
      </p:sp>
      <p:sp>
        <p:nvSpPr>
          <p:cNvPr id="138243" name="Rectangle 3"/>
          <p:cNvSpPr>
            <a:spLocks noGrp="1" noChangeArrowheads="1"/>
          </p:cNvSpPr>
          <p:nvPr>
            <p:ph idx="1"/>
          </p:nvPr>
        </p:nvSpPr>
        <p:spPr>
          <a:xfrm>
            <a:off x="838200" y="1371601"/>
            <a:ext cx="7948613" cy="5168900"/>
          </a:xfrm>
        </p:spPr>
        <p:txBody>
          <a:bodyPr/>
          <a:lstStyle/>
          <a:p>
            <a:pPr eaLnBrk="1" hangingPunct="1"/>
            <a:r>
              <a:rPr lang="en-US" sz="2800" dirty="0" smtClean="0"/>
              <a:t>Acts by parents or caretakers that cause or could </a:t>
            </a:r>
            <a:r>
              <a:rPr lang="en-US" sz="2800" dirty="0" smtClean="0">
                <a:solidFill>
                  <a:srgbClr val="FFFF00"/>
                </a:solidFill>
              </a:rPr>
              <a:t>cause behavioral, cognitive, emotional, or mental disorders</a:t>
            </a:r>
          </a:p>
          <a:p>
            <a:pPr eaLnBrk="1" hangingPunct="1"/>
            <a:r>
              <a:rPr lang="en-US" sz="2800" dirty="0" smtClean="0">
                <a:solidFill>
                  <a:srgbClr val="FFFF00"/>
                </a:solidFill>
              </a:rPr>
              <a:t>Difficult</a:t>
            </a:r>
            <a:r>
              <a:rPr lang="en-US" sz="2800" dirty="0" smtClean="0"/>
              <a:t>  </a:t>
            </a:r>
            <a:r>
              <a:rPr lang="en-US" sz="2800" dirty="0" smtClean="0">
                <a:solidFill>
                  <a:srgbClr val="FFFF00"/>
                </a:solidFill>
              </a:rPr>
              <a:t>to verify</a:t>
            </a:r>
          </a:p>
          <a:p>
            <a:pPr eaLnBrk="1" hangingPunct="1"/>
            <a:r>
              <a:rPr lang="en-US" sz="2800" dirty="0" smtClean="0">
                <a:solidFill>
                  <a:srgbClr val="FFFF00"/>
                </a:solidFill>
              </a:rPr>
              <a:t>Wounds child’s spirit</a:t>
            </a:r>
          </a:p>
          <a:p>
            <a:pPr eaLnBrk="1" hangingPunct="1"/>
            <a:r>
              <a:rPr lang="en-US" sz="2800" dirty="0" smtClean="0"/>
              <a:t>Hit everyday with power of words </a:t>
            </a:r>
          </a:p>
          <a:p>
            <a:pPr eaLnBrk="1" hangingPunct="1"/>
            <a:r>
              <a:rPr lang="en-US" sz="2800" dirty="0" smtClean="0">
                <a:solidFill>
                  <a:srgbClr val="FFFF00"/>
                </a:solidFill>
              </a:rPr>
              <a:t>Destructive</a:t>
            </a:r>
            <a:r>
              <a:rPr lang="en-US" sz="2800" dirty="0" smtClean="0"/>
              <a:t> to self-confidence and self-esteem</a:t>
            </a:r>
          </a:p>
          <a:p>
            <a:pPr eaLnBrk="1" hangingPunct="1"/>
            <a:r>
              <a:rPr lang="en-US" sz="2800" dirty="0" smtClean="0"/>
              <a:t>Child </a:t>
            </a:r>
            <a:r>
              <a:rPr lang="en-US" sz="2800" dirty="0" smtClean="0">
                <a:solidFill>
                  <a:srgbClr val="FFFF00"/>
                </a:solidFill>
              </a:rPr>
              <a:t>feels worthless and inadequate</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3" descr="verbal abuse"/>
          <p:cNvPicPr>
            <a:picLocks noChangeAspect="1" noChangeArrowheads="1"/>
          </p:cNvPicPr>
          <p:nvPr/>
        </p:nvPicPr>
        <p:blipFill>
          <a:blip r:embed="rId3" cstate="print"/>
          <a:srcRect/>
          <a:stretch>
            <a:fillRect/>
          </a:stretch>
        </p:blipFill>
        <p:spPr bwMode="auto">
          <a:xfrm>
            <a:off x="2057400" y="0"/>
            <a:ext cx="5181600" cy="6858000"/>
          </a:xfrm>
          <a:prstGeom prst="round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sz="4400" dirty="0" smtClean="0"/>
              <a:t>Physical Abuse</a:t>
            </a:r>
          </a:p>
        </p:txBody>
      </p:sp>
      <p:sp>
        <p:nvSpPr>
          <p:cNvPr id="140291" name="Rectangle 3"/>
          <p:cNvSpPr>
            <a:spLocks noGrp="1" noChangeArrowheads="1"/>
          </p:cNvSpPr>
          <p:nvPr>
            <p:ph idx="1"/>
          </p:nvPr>
        </p:nvSpPr>
        <p:spPr>
          <a:xfrm>
            <a:off x="762000" y="1371601"/>
            <a:ext cx="8024813" cy="4724400"/>
          </a:xfrm>
        </p:spPr>
        <p:txBody>
          <a:bodyPr>
            <a:normAutofit lnSpcReduction="10000"/>
          </a:bodyPr>
          <a:lstStyle/>
          <a:p>
            <a:pPr eaLnBrk="1" hangingPunct="1">
              <a:lnSpc>
                <a:spcPct val="90000"/>
              </a:lnSpc>
            </a:pPr>
            <a:r>
              <a:rPr lang="en-US" sz="3200" dirty="0" smtClean="0">
                <a:solidFill>
                  <a:srgbClr val="FFFF00"/>
                </a:solidFill>
              </a:rPr>
              <a:t>Involves physical injury</a:t>
            </a:r>
          </a:p>
          <a:p>
            <a:pPr eaLnBrk="1" hangingPunct="1">
              <a:lnSpc>
                <a:spcPct val="90000"/>
              </a:lnSpc>
            </a:pPr>
            <a:r>
              <a:rPr lang="en-US" sz="3200" dirty="0" smtClean="0">
                <a:solidFill>
                  <a:srgbClr val="FFFF00"/>
                </a:solidFill>
              </a:rPr>
              <a:t>You may see</a:t>
            </a:r>
            <a:endParaRPr lang="en-US" sz="3200" dirty="0" smtClean="0"/>
          </a:p>
          <a:p>
            <a:pPr lvl="1" eaLnBrk="1" hangingPunct="1">
              <a:lnSpc>
                <a:spcPct val="90000"/>
              </a:lnSpc>
            </a:pPr>
            <a:r>
              <a:rPr lang="en-US" sz="2400" dirty="0" smtClean="0"/>
              <a:t>Unexplained injuries (fractures)</a:t>
            </a:r>
          </a:p>
          <a:p>
            <a:pPr lvl="1" eaLnBrk="1" hangingPunct="1">
              <a:lnSpc>
                <a:spcPct val="90000"/>
              </a:lnSpc>
            </a:pPr>
            <a:r>
              <a:rPr lang="en-US" sz="2400" dirty="0" smtClean="0"/>
              <a:t>Repeated injuries</a:t>
            </a:r>
          </a:p>
          <a:p>
            <a:pPr lvl="1" eaLnBrk="1" hangingPunct="1">
              <a:lnSpc>
                <a:spcPct val="90000"/>
              </a:lnSpc>
            </a:pPr>
            <a:r>
              <a:rPr lang="en-US" sz="2400" dirty="0" smtClean="0"/>
              <a:t>Marks on body for no known reason</a:t>
            </a:r>
          </a:p>
          <a:p>
            <a:pPr lvl="1" eaLnBrk="1" hangingPunct="1">
              <a:lnSpc>
                <a:spcPct val="90000"/>
              </a:lnSpc>
            </a:pPr>
            <a:r>
              <a:rPr lang="en-US" sz="2400" dirty="0" smtClean="0"/>
              <a:t>Injuries appear to be grouped together, various stages of healing</a:t>
            </a:r>
          </a:p>
          <a:p>
            <a:pPr lvl="1" eaLnBrk="1" hangingPunct="1">
              <a:lnSpc>
                <a:spcPct val="90000"/>
              </a:lnSpc>
            </a:pPr>
            <a:r>
              <a:rPr lang="en-US" sz="2400" dirty="0" smtClean="0"/>
              <a:t>Burns or bruises which show patterns of objects/shapes</a:t>
            </a:r>
          </a:p>
          <a:p>
            <a:pPr lvl="1" eaLnBrk="1" hangingPunct="1">
              <a:lnSpc>
                <a:spcPct val="90000"/>
              </a:lnSpc>
            </a:pPr>
            <a:r>
              <a:rPr lang="en-US" sz="2400" dirty="0" smtClean="0"/>
              <a:t>Unlikely explanation from parents of injury</a:t>
            </a:r>
          </a:p>
          <a:p>
            <a:pPr lvl="1" eaLnBrk="1" hangingPunct="1">
              <a:lnSpc>
                <a:spcPct val="90000"/>
              </a:lnSpc>
            </a:pPr>
            <a:r>
              <a:rPr lang="en-US" sz="2400" dirty="0" smtClean="0"/>
              <a:t>Behavior of child varies (hyperactive to withdrawn)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369400" y="533400"/>
            <a:ext cx="6774600" cy="517200"/>
          </a:xfrm>
        </p:spPr>
        <p:txBody>
          <a:bodyPr/>
          <a:lstStyle/>
          <a:p>
            <a:pPr eaLnBrk="1" hangingPunct="1"/>
            <a:r>
              <a:rPr lang="en-US" sz="3600" dirty="0" smtClean="0"/>
              <a:t>Congenital Esophageal </a:t>
            </a:r>
            <a:r>
              <a:rPr lang="en-US" sz="3600" dirty="0" err="1" smtClean="0"/>
              <a:t>Atresia</a:t>
            </a:r>
            <a:r>
              <a:rPr lang="en-US" sz="3600" dirty="0" smtClean="0"/>
              <a:t> and </a:t>
            </a:r>
            <a:r>
              <a:rPr lang="en-US" sz="3600" dirty="0" err="1" smtClean="0"/>
              <a:t>Tracheoesophageal</a:t>
            </a:r>
            <a:r>
              <a:rPr lang="en-US" sz="3600" dirty="0" smtClean="0"/>
              <a:t> Fistula</a:t>
            </a:r>
          </a:p>
        </p:txBody>
      </p:sp>
      <p:sp>
        <p:nvSpPr>
          <p:cNvPr id="53251" name="Rectangle 3"/>
          <p:cNvSpPr>
            <a:spLocks noGrp="1" noChangeArrowheads="1"/>
          </p:cNvSpPr>
          <p:nvPr>
            <p:ph idx="1"/>
          </p:nvPr>
        </p:nvSpPr>
        <p:spPr>
          <a:xfrm>
            <a:off x="2667000" y="1676400"/>
            <a:ext cx="6019800" cy="4191000"/>
          </a:xfrm>
        </p:spPr>
        <p:txBody>
          <a:bodyPr>
            <a:normAutofit lnSpcReduction="10000"/>
          </a:bodyPr>
          <a:lstStyle/>
          <a:p>
            <a:pPr eaLnBrk="1" hangingPunct="1"/>
            <a:r>
              <a:rPr lang="en-US" dirty="0" smtClean="0"/>
              <a:t>Rare malformations of esophagus and trachea</a:t>
            </a:r>
          </a:p>
          <a:p>
            <a:pPr eaLnBrk="1" hangingPunct="1"/>
            <a:r>
              <a:rPr lang="en-US" dirty="0" smtClean="0"/>
              <a:t>May occur separately or in combination</a:t>
            </a:r>
          </a:p>
          <a:p>
            <a:pPr eaLnBrk="1" hangingPunct="1"/>
            <a:r>
              <a:rPr lang="en-US" dirty="0" smtClean="0"/>
              <a:t>Pose a serious threat to infant’s well-being</a:t>
            </a:r>
          </a:p>
          <a:p>
            <a:pPr eaLnBrk="1" hangingPunct="1"/>
            <a:r>
              <a:rPr lang="en-US" dirty="0" smtClean="0"/>
              <a:t>History of maternal </a:t>
            </a:r>
            <a:r>
              <a:rPr lang="en-US" dirty="0" err="1" smtClean="0"/>
              <a:t>polyhydramnios</a:t>
            </a:r>
            <a:r>
              <a:rPr lang="en-US" dirty="0" smtClean="0"/>
              <a:t> is common</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fontScale="90000"/>
          </a:bodyPr>
          <a:lstStyle/>
          <a:p>
            <a:pPr eaLnBrk="1" hangingPunct="1"/>
            <a:r>
              <a:rPr lang="en-US" sz="4400" dirty="0" smtClean="0"/>
              <a:t>Physical Abuse</a:t>
            </a:r>
            <a:r>
              <a:rPr lang="en-US" sz="4000" dirty="0" smtClean="0"/>
              <a:t/>
            </a:r>
            <a:br>
              <a:rPr lang="en-US" sz="4000" dirty="0" smtClean="0"/>
            </a:br>
            <a:r>
              <a:rPr lang="en-US" sz="4000" dirty="0" smtClean="0"/>
              <a:t>Assessment</a:t>
            </a:r>
          </a:p>
        </p:txBody>
      </p:sp>
      <p:sp>
        <p:nvSpPr>
          <p:cNvPr id="147459" name="Rectangle 3"/>
          <p:cNvSpPr>
            <a:spLocks noGrp="1" noChangeArrowheads="1"/>
          </p:cNvSpPr>
          <p:nvPr>
            <p:ph idx="1"/>
          </p:nvPr>
        </p:nvSpPr>
        <p:spPr/>
        <p:txBody>
          <a:bodyPr>
            <a:normAutofit/>
          </a:bodyPr>
          <a:lstStyle/>
          <a:p>
            <a:pPr eaLnBrk="1" hangingPunct="1"/>
            <a:r>
              <a:rPr lang="en-US" sz="2800" dirty="0" smtClean="0"/>
              <a:t>Ask yourself</a:t>
            </a:r>
          </a:p>
          <a:p>
            <a:pPr lvl="1" eaLnBrk="1" hangingPunct="1"/>
            <a:r>
              <a:rPr lang="en-US" sz="2400" dirty="0" smtClean="0"/>
              <a:t>Is the history </a:t>
            </a:r>
            <a:r>
              <a:rPr lang="en-US" sz="2400" dirty="0" smtClean="0">
                <a:solidFill>
                  <a:srgbClr val="FFFF00"/>
                </a:solidFill>
              </a:rPr>
              <a:t>consistent</a:t>
            </a:r>
            <a:r>
              <a:rPr lang="en-US" sz="2400" dirty="0" smtClean="0"/>
              <a:t>?</a:t>
            </a:r>
          </a:p>
          <a:p>
            <a:pPr lvl="2" eaLnBrk="1" hangingPunct="1"/>
            <a:r>
              <a:rPr lang="en-US" sz="2400" dirty="0" smtClean="0"/>
              <a:t>Unchanged as related to various medical providers</a:t>
            </a:r>
          </a:p>
          <a:p>
            <a:pPr lvl="1" eaLnBrk="1" hangingPunct="1"/>
            <a:r>
              <a:rPr lang="en-US" sz="2400" dirty="0" smtClean="0"/>
              <a:t>Is the history </a:t>
            </a:r>
            <a:r>
              <a:rPr lang="en-US" sz="2400" dirty="0" smtClean="0">
                <a:solidFill>
                  <a:srgbClr val="FFFF00"/>
                </a:solidFill>
              </a:rPr>
              <a:t>plausible</a:t>
            </a:r>
            <a:r>
              <a:rPr lang="en-US" sz="2400" dirty="0" smtClean="0"/>
              <a:t>?</a:t>
            </a:r>
          </a:p>
          <a:p>
            <a:pPr lvl="2" eaLnBrk="1" hangingPunct="1"/>
            <a:r>
              <a:rPr lang="en-US" sz="2400" dirty="0" smtClean="0"/>
              <a:t>Could it happen given the child’s developmental capabilities?</a:t>
            </a:r>
          </a:p>
          <a:p>
            <a:pPr lvl="1" eaLnBrk="1" hangingPunct="1"/>
            <a:r>
              <a:rPr lang="en-US" sz="2400" dirty="0" smtClean="0"/>
              <a:t>Is the history </a:t>
            </a:r>
            <a:r>
              <a:rPr lang="en-US" sz="2400" dirty="0" smtClean="0">
                <a:solidFill>
                  <a:srgbClr val="FFFF00"/>
                </a:solidFill>
              </a:rPr>
              <a:t>compatible</a:t>
            </a:r>
            <a:r>
              <a:rPr lang="en-US" sz="2400" dirty="0" smtClean="0"/>
              <a:t> with injury?</a:t>
            </a:r>
          </a:p>
          <a:p>
            <a:pPr lvl="2" eaLnBrk="1" hangingPunct="1"/>
            <a:r>
              <a:rPr lang="en-US" sz="2400" dirty="0" smtClean="0"/>
              <a:t>Do the events match the physical signs?</a:t>
            </a:r>
          </a:p>
          <a:p>
            <a:pPr lvl="1" eaLnBrk="1" hangingPunct="1"/>
            <a:endParaRPr lang="en-US" sz="2400" dirty="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sz="4400" dirty="0" smtClean="0"/>
              <a:t>Shaken Baby Syndrome</a:t>
            </a:r>
          </a:p>
        </p:txBody>
      </p:sp>
      <p:sp>
        <p:nvSpPr>
          <p:cNvPr id="142339" name="Rectangle 3"/>
          <p:cNvSpPr>
            <a:spLocks noGrp="1" noChangeArrowheads="1"/>
          </p:cNvSpPr>
          <p:nvPr>
            <p:ph idx="1"/>
          </p:nvPr>
        </p:nvSpPr>
        <p:spPr/>
        <p:txBody>
          <a:bodyPr>
            <a:normAutofit/>
          </a:bodyPr>
          <a:lstStyle/>
          <a:p>
            <a:pPr eaLnBrk="1" hangingPunct="1"/>
            <a:r>
              <a:rPr lang="en-US" sz="3200" dirty="0" smtClean="0"/>
              <a:t>Occurs in infants &lt; 18 months of age</a:t>
            </a:r>
          </a:p>
          <a:p>
            <a:pPr eaLnBrk="1" hangingPunct="1"/>
            <a:r>
              <a:rPr lang="en-US" sz="3200" dirty="0" smtClean="0">
                <a:solidFill>
                  <a:srgbClr val="FFFF00"/>
                </a:solidFill>
              </a:rPr>
              <a:t>Defining Characteristics</a:t>
            </a:r>
          </a:p>
          <a:p>
            <a:pPr lvl="1" eaLnBrk="1" hangingPunct="1"/>
            <a:r>
              <a:rPr lang="en-US" sz="2800" dirty="0" smtClean="0">
                <a:solidFill>
                  <a:srgbClr val="FFFF00"/>
                </a:solidFill>
              </a:rPr>
              <a:t>**</a:t>
            </a:r>
            <a:r>
              <a:rPr lang="en-US" sz="2800" dirty="0" smtClean="0"/>
              <a:t>Retinal hemorrhage</a:t>
            </a:r>
            <a:r>
              <a:rPr lang="en-US" sz="2800" dirty="0" smtClean="0">
                <a:solidFill>
                  <a:srgbClr val="FFFF00"/>
                </a:solidFill>
              </a:rPr>
              <a:t>**</a:t>
            </a:r>
            <a:endParaRPr lang="en-US" sz="2800" dirty="0" smtClean="0"/>
          </a:p>
          <a:p>
            <a:pPr lvl="1" eaLnBrk="1" hangingPunct="1"/>
            <a:r>
              <a:rPr lang="en-US" sz="2800" dirty="0" smtClean="0"/>
              <a:t>Subdural or subarachnoid hematoma</a:t>
            </a:r>
          </a:p>
          <a:p>
            <a:pPr lvl="1" eaLnBrk="1" hangingPunct="1"/>
            <a:r>
              <a:rPr lang="en-US" sz="2800" dirty="0" smtClean="0"/>
              <a:t>Absence of other external injuries or signs of abuse</a:t>
            </a:r>
          </a:p>
          <a:p>
            <a:pPr lvl="1" eaLnBrk="1" hangingPunct="1"/>
            <a:r>
              <a:rPr lang="en-US" sz="2800" dirty="0" smtClean="0"/>
              <a:t>Breathing difficulties, seizures, dilated pupils, lethargy, and unconsciousness</a:t>
            </a:r>
          </a:p>
          <a:p>
            <a:pPr lvl="1" eaLnBrk="1" hangingPunct="1"/>
            <a:endParaRPr lang="en-US" sz="2800" dirty="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n-US" sz="4400" dirty="0" smtClean="0"/>
              <a:t>Sexual Abuse</a:t>
            </a:r>
          </a:p>
        </p:txBody>
      </p:sp>
      <p:sp>
        <p:nvSpPr>
          <p:cNvPr id="154627" name="Rectangle 3"/>
          <p:cNvSpPr>
            <a:spLocks noGrp="1" noChangeArrowheads="1"/>
          </p:cNvSpPr>
          <p:nvPr>
            <p:ph idx="1"/>
          </p:nvPr>
        </p:nvSpPr>
        <p:spPr>
          <a:xfrm>
            <a:off x="838200" y="1295400"/>
            <a:ext cx="7872413" cy="4956175"/>
          </a:xfrm>
        </p:spPr>
        <p:txBody>
          <a:bodyPr>
            <a:normAutofit fontScale="92500"/>
          </a:bodyPr>
          <a:lstStyle/>
          <a:p>
            <a:pPr eaLnBrk="1" hangingPunct="1"/>
            <a:r>
              <a:rPr lang="en-US" sz="2800" dirty="0" smtClean="0"/>
              <a:t>Any kind of </a:t>
            </a:r>
            <a:r>
              <a:rPr lang="en-US" sz="2800" dirty="0" smtClean="0">
                <a:solidFill>
                  <a:srgbClr val="FFFF00"/>
                </a:solidFill>
              </a:rPr>
              <a:t>sexual behavior </a:t>
            </a:r>
            <a:r>
              <a:rPr lang="en-US" sz="2800" dirty="0" smtClean="0"/>
              <a:t>involving a child</a:t>
            </a:r>
          </a:p>
          <a:p>
            <a:pPr eaLnBrk="1" hangingPunct="1"/>
            <a:r>
              <a:rPr lang="en-US" sz="2800" dirty="0" smtClean="0"/>
              <a:t>Must be committed by a person responsible for child to be considered child abuse</a:t>
            </a:r>
          </a:p>
          <a:p>
            <a:pPr eaLnBrk="1" hangingPunct="1"/>
            <a:r>
              <a:rPr lang="en-US" sz="2800" dirty="0" smtClean="0"/>
              <a:t>If stranger = sexual assault</a:t>
            </a:r>
          </a:p>
          <a:p>
            <a:pPr eaLnBrk="1" hangingPunct="1"/>
            <a:r>
              <a:rPr lang="en-US" sz="2800" dirty="0" smtClean="0"/>
              <a:t>3 Categories</a:t>
            </a:r>
          </a:p>
          <a:p>
            <a:pPr lvl="1" eaLnBrk="1" hangingPunct="1"/>
            <a:r>
              <a:rPr lang="en-US" sz="2300" b="1" dirty="0" smtClean="0">
                <a:solidFill>
                  <a:srgbClr val="FFFF00"/>
                </a:solidFill>
              </a:rPr>
              <a:t>Physical </a:t>
            </a:r>
            <a:r>
              <a:rPr lang="en-US" sz="2300" dirty="0" smtClean="0"/>
              <a:t>= fondling and intercourse</a:t>
            </a:r>
          </a:p>
          <a:p>
            <a:pPr lvl="1" eaLnBrk="1" hangingPunct="1"/>
            <a:r>
              <a:rPr lang="en-US" sz="2300" b="1" dirty="0" smtClean="0">
                <a:solidFill>
                  <a:srgbClr val="FFFF00"/>
                </a:solidFill>
              </a:rPr>
              <a:t>Non-physical</a:t>
            </a:r>
            <a:r>
              <a:rPr lang="en-US" sz="2300" dirty="0" smtClean="0"/>
              <a:t> = indecent exposure, obscene phone calls, “Peeping Toms”, Internet, pornography</a:t>
            </a:r>
          </a:p>
          <a:p>
            <a:pPr lvl="1" eaLnBrk="1" hangingPunct="1"/>
            <a:r>
              <a:rPr lang="en-US" sz="2300" b="1" dirty="0" smtClean="0">
                <a:solidFill>
                  <a:srgbClr val="FFFF00"/>
                </a:solidFill>
              </a:rPr>
              <a:t>Violent</a:t>
            </a:r>
            <a:r>
              <a:rPr lang="en-US" sz="2300" dirty="0" smtClean="0"/>
              <a:t> = rape and other sexually violent behaviors</a:t>
            </a:r>
          </a:p>
          <a:p>
            <a:pPr lvl="1" eaLnBrk="1" hangingPunct="1"/>
            <a:endParaRPr lang="en-US" sz="2300" dirty="0"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Sexual Abuse</a:t>
            </a:r>
            <a:endParaRPr lang="en-US" sz="4000" dirty="0"/>
          </a:p>
        </p:txBody>
      </p:sp>
      <p:sp>
        <p:nvSpPr>
          <p:cNvPr id="3" name="Content Placeholder 2"/>
          <p:cNvSpPr>
            <a:spLocks noGrp="1"/>
          </p:cNvSpPr>
          <p:nvPr>
            <p:ph idx="1"/>
          </p:nvPr>
        </p:nvSpPr>
        <p:spPr>
          <a:xfrm>
            <a:off x="1235075" y="1295401"/>
            <a:ext cx="7551738" cy="5245100"/>
          </a:xfrm>
        </p:spPr>
        <p:txBody>
          <a:bodyPr>
            <a:normAutofit/>
          </a:bodyPr>
          <a:lstStyle/>
          <a:p>
            <a:r>
              <a:rPr lang="en-US" sz="3200" dirty="0" smtClean="0">
                <a:solidFill>
                  <a:srgbClr val="FFFF00"/>
                </a:solidFill>
              </a:rPr>
              <a:t>Signs and Symptoms</a:t>
            </a:r>
          </a:p>
          <a:p>
            <a:pPr lvl="1"/>
            <a:r>
              <a:rPr lang="en-US" sz="2800" dirty="0" smtClean="0"/>
              <a:t>Injury to genitals</a:t>
            </a:r>
          </a:p>
          <a:p>
            <a:pPr lvl="1"/>
            <a:r>
              <a:rPr lang="en-US" sz="2800" dirty="0" smtClean="0"/>
              <a:t>Sexually transmitted disease in a young child</a:t>
            </a:r>
          </a:p>
          <a:p>
            <a:pPr lvl="1"/>
            <a:r>
              <a:rPr lang="en-US" sz="2800" dirty="0" smtClean="0"/>
              <a:t>Repeat UTI’s in female child </a:t>
            </a:r>
          </a:p>
          <a:p>
            <a:pPr lvl="1"/>
            <a:r>
              <a:rPr lang="en-US" sz="2800" dirty="0" smtClean="0"/>
              <a:t>New onset of bedwetting</a:t>
            </a:r>
          </a:p>
          <a:p>
            <a:pPr lvl="1"/>
            <a:r>
              <a:rPr lang="en-US" sz="2800" dirty="0" smtClean="0"/>
              <a:t>Inappropriate and/or promiscuous sexual behavior</a:t>
            </a:r>
          </a:p>
          <a:p>
            <a:pPr lvl="1"/>
            <a:r>
              <a:rPr lang="en-US" sz="2800" dirty="0" smtClean="0"/>
              <a:t>Discomfort with physical contact</a:t>
            </a:r>
          </a:p>
          <a:p>
            <a:pPr lvl="1"/>
            <a:r>
              <a:rPr lang="en-US" sz="2800" dirty="0" smtClean="0"/>
              <a:t>Avoiding home or an individual</a:t>
            </a:r>
          </a:p>
          <a:p>
            <a:pPr lvl="1"/>
            <a:endParaRPr lang="en-US" sz="2800"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sz="4400" dirty="0" smtClean="0"/>
              <a:t>Neglect</a:t>
            </a:r>
          </a:p>
        </p:txBody>
      </p:sp>
      <p:sp>
        <p:nvSpPr>
          <p:cNvPr id="136195" name="Rectangle 3"/>
          <p:cNvSpPr>
            <a:spLocks noGrp="1" noChangeArrowheads="1"/>
          </p:cNvSpPr>
          <p:nvPr>
            <p:ph idx="1"/>
          </p:nvPr>
        </p:nvSpPr>
        <p:spPr>
          <a:xfrm>
            <a:off x="1066800" y="1584325"/>
            <a:ext cx="7720013" cy="4956175"/>
          </a:xfrm>
        </p:spPr>
        <p:txBody>
          <a:bodyPr/>
          <a:lstStyle/>
          <a:p>
            <a:pPr eaLnBrk="1" hangingPunct="1"/>
            <a:r>
              <a:rPr lang="en-US" sz="2800" dirty="0" smtClean="0">
                <a:solidFill>
                  <a:srgbClr val="FFFF00"/>
                </a:solidFill>
              </a:rPr>
              <a:t>Failure to provide for a child’s basic needs</a:t>
            </a:r>
          </a:p>
          <a:p>
            <a:pPr lvl="1" eaLnBrk="1" hangingPunct="1"/>
            <a:r>
              <a:rPr lang="en-US" sz="2800" dirty="0" smtClean="0"/>
              <a:t>3 Categories</a:t>
            </a:r>
          </a:p>
          <a:p>
            <a:pPr lvl="2" eaLnBrk="1" hangingPunct="1"/>
            <a:r>
              <a:rPr lang="en-US" sz="2800" b="1" dirty="0" smtClean="0">
                <a:solidFill>
                  <a:srgbClr val="FFFF00"/>
                </a:solidFill>
              </a:rPr>
              <a:t>Physical Neglect</a:t>
            </a:r>
            <a:endParaRPr lang="en-US" sz="2800" dirty="0" smtClean="0"/>
          </a:p>
          <a:p>
            <a:pPr lvl="2" eaLnBrk="1" hangingPunct="1"/>
            <a:r>
              <a:rPr lang="en-US" sz="2800" b="1" dirty="0" smtClean="0">
                <a:solidFill>
                  <a:srgbClr val="FFFF00"/>
                </a:solidFill>
              </a:rPr>
              <a:t>Educational Neglect</a:t>
            </a:r>
            <a:endParaRPr lang="en-US" sz="2800" dirty="0" smtClean="0"/>
          </a:p>
          <a:p>
            <a:pPr lvl="2" eaLnBrk="1" hangingPunct="1"/>
            <a:r>
              <a:rPr lang="en-US" sz="2800" b="1" dirty="0" smtClean="0">
                <a:solidFill>
                  <a:srgbClr val="FFFF00"/>
                </a:solidFill>
              </a:rPr>
              <a:t>Psychological Neglect</a:t>
            </a:r>
            <a:endParaRPr lang="en-US" sz="2800" b="1" dirty="0"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sz="4400" dirty="0" smtClean="0"/>
              <a:t>Non-Organic Failure to Thrive</a:t>
            </a:r>
          </a:p>
        </p:txBody>
      </p:sp>
      <p:sp>
        <p:nvSpPr>
          <p:cNvPr id="156675" name="Rectangle 3"/>
          <p:cNvSpPr>
            <a:spLocks noGrp="1" noChangeArrowheads="1"/>
          </p:cNvSpPr>
          <p:nvPr>
            <p:ph idx="1"/>
          </p:nvPr>
        </p:nvSpPr>
        <p:spPr>
          <a:xfrm>
            <a:off x="914400" y="1584325"/>
            <a:ext cx="8077200" cy="4956175"/>
          </a:xfrm>
        </p:spPr>
        <p:txBody>
          <a:bodyPr/>
          <a:lstStyle/>
          <a:p>
            <a:pPr eaLnBrk="1" hangingPunct="1"/>
            <a:r>
              <a:rPr lang="en-US" sz="3200" dirty="0" smtClean="0"/>
              <a:t>Failure of an infant to grow and develop due to non-physical causes</a:t>
            </a:r>
          </a:p>
          <a:p>
            <a:pPr eaLnBrk="1" hangingPunct="1"/>
            <a:r>
              <a:rPr lang="en-US" sz="3200" dirty="0" smtClean="0">
                <a:solidFill>
                  <a:srgbClr val="FFFF00"/>
                </a:solidFill>
              </a:rPr>
              <a:t>Causes</a:t>
            </a:r>
            <a:r>
              <a:rPr lang="en-US" sz="3200" dirty="0" smtClean="0"/>
              <a:t> </a:t>
            </a:r>
          </a:p>
          <a:p>
            <a:pPr lvl="1" eaLnBrk="1" hangingPunct="1"/>
            <a:r>
              <a:rPr lang="en-US" sz="2800" dirty="0" smtClean="0"/>
              <a:t>Lack of parental attachment</a:t>
            </a:r>
          </a:p>
          <a:p>
            <a:pPr lvl="1" eaLnBrk="1" hangingPunct="1"/>
            <a:r>
              <a:rPr lang="en-US" sz="2800" dirty="0" smtClean="0"/>
              <a:t>No warm or close relationship with caregiver</a:t>
            </a:r>
          </a:p>
          <a:p>
            <a:pPr lvl="1" eaLnBrk="1" hangingPunct="1"/>
            <a:r>
              <a:rPr lang="en-US" sz="2800" dirty="0" smtClean="0"/>
              <a:t>Lack of interaction between caregiver and infant</a:t>
            </a:r>
          </a:p>
          <a:p>
            <a:pPr lvl="1" eaLnBrk="1" hangingPunct="1"/>
            <a:endParaRPr lang="en-US" sz="2800" dirty="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sz="4400" dirty="0" smtClean="0"/>
              <a:t>Non-Organic Failure to Thrive</a:t>
            </a:r>
          </a:p>
        </p:txBody>
      </p:sp>
      <p:sp>
        <p:nvSpPr>
          <p:cNvPr id="157699" name="Rectangle 3"/>
          <p:cNvSpPr>
            <a:spLocks noGrp="1" noChangeArrowheads="1"/>
          </p:cNvSpPr>
          <p:nvPr>
            <p:ph idx="1"/>
          </p:nvPr>
        </p:nvSpPr>
        <p:spPr>
          <a:xfrm>
            <a:off x="838200" y="1295401"/>
            <a:ext cx="7948613" cy="5245100"/>
          </a:xfrm>
        </p:spPr>
        <p:txBody>
          <a:bodyPr>
            <a:normAutofit/>
          </a:bodyPr>
          <a:lstStyle/>
          <a:p>
            <a:pPr eaLnBrk="1" hangingPunct="1"/>
            <a:r>
              <a:rPr lang="en-US" sz="3200" dirty="0" smtClean="0">
                <a:solidFill>
                  <a:srgbClr val="FFFF00"/>
                </a:solidFill>
              </a:rPr>
              <a:t>Signs and Symptoms</a:t>
            </a:r>
          </a:p>
          <a:p>
            <a:pPr lvl="1" eaLnBrk="1" hangingPunct="1"/>
            <a:r>
              <a:rPr lang="en-US" sz="2800" dirty="0" smtClean="0"/>
              <a:t>Listless</a:t>
            </a:r>
          </a:p>
          <a:p>
            <a:pPr lvl="1" eaLnBrk="1" hangingPunct="1"/>
            <a:r>
              <a:rPr lang="en-US" sz="2800" dirty="0" smtClean="0"/>
              <a:t>Low weight</a:t>
            </a:r>
          </a:p>
          <a:p>
            <a:pPr lvl="1" eaLnBrk="1" hangingPunct="1"/>
            <a:r>
              <a:rPr lang="en-US" sz="2800" dirty="0" smtClean="0"/>
              <a:t>Small size for age</a:t>
            </a:r>
          </a:p>
          <a:p>
            <a:pPr lvl="1" eaLnBrk="1" hangingPunct="1"/>
            <a:r>
              <a:rPr lang="en-US" sz="2800" dirty="0" smtClean="0"/>
              <a:t>Delayed development</a:t>
            </a:r>
          </a:p>
          <a:p>
            <a:pPr lvl="1" eaLnBrk="1" hangingPunct="1"/>
            <a:r>
              <a:rPr lang="en-US" sz="2800" dirty="0" smtClean="0"/>
              <a:t>Lays motionless for long periods</a:t>
            </a:r>
          </a:p>
          <a:p>
            <a:pPr lvl="1" eaLnBrk="1" hangingPunct="1"/>
            <a:r>
              <a:rPr lang="en-US" sz="2800" dirty="0" smtClean="0"/>
              <a:t>May avoid cuddling</a:t>
            </a:r>
          </a:p>
          <a:p>
            <a:pPr lvl="1" eaLnBrk="1" hangingPunct="1"/>
            <a:r>
              <a:rPr lang="en-US" sz="2800" dirty="0" smtClean="0"/>
              <a:t>Impaired family relationship</a:t>
            </a:r>
          </a:p>
          <a:p>
            <a:pPr lvl="1" eaLnBrk="1" hangingPunct="1"/>
            <a:r>
              <a:rPr lang="en-US" sz="2800" dirty="0" smtClean="0"/>
              <a:t>Rumination</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4" descr="neglect"/>
          <p:cNvPicPr>
            <a:picLocks noChangeAspect="1" noChangeArrowheads="1"/>
          </p:cNvPicPr>
          <p:nvPr/>
        </p:nvPicPr>
        <p:blipFill>
          <a:blip r:embed="rId3" cstate="print"/>
          <a:srcRect/>
          <a:stretch>
            <a:fillRect/>
          </a:stretch>
        </p:blipFill>
        <p:spPr bwMode="auto">
          <a:xfrm>
            <a:off x="1066800" y="152400"/>
            <a:ext cx="7848600" cy="6362700"/>
          </a:xfrm>
          <a:prstGeom prst="roundRect">
            <a:avLst/>
          </a:prstGeom>
          <a:ln>
            <a:noFill/>
          </a:ln>
          <a:effectLst>
            <a:softEdge rad="112500"/>
          </a:effectLst>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838200" y="152400"/>
            <a:ext cx="7826375" cy="1524000"/>
          </a:xfrm>
        </p:spPr>
        <p:txBody>
          <a:bodyPr/>
          <a:lstStyle/>
          <a:p>
            <a:r>
              <a:rPr lang="en-US" sz="4400" dirty="0" smtClean="0"/>
              <a:t>Non-Organic Failure to Thrive</a:t>
            </a:r>
            <a:br>
              <a:rPr lang="en-US" sz="4400" dirty="0" smtClean="0"/>
            </a:br>
            <a:r>
              <a:rPr lang="en-US" sz="4000" dirty="0" smtClean="0">
                <a:solidFill>
                  <a:srgbClr val="FFFF00"/>
                </a:solidFill>
              </a:rPr>
              <a:t>Treatment</a:t>
            </a:r>
            <a:r>
              <a:rPr lang="en-US" dirty="0" smtClean="0"/>
              <a:t> </a:t>
            </a:r>
          </a:p>
        </p:txBody>
      </p:sp>
      <p:sp>
        <p:nvSpPr>
          <p:cNvPr id="158723" name="Rectangle 3"/>
          <p:cNvSpPr>
            <a:spLocks noGrp="1" noChangeArrowheads="1"/>
          </p:cNvSpPr>
          <p:nvPr>
            <p:ph idx="1"/>
          </p:nvPr>
        </p:nvSpPr>
        <p:spPr>
          <a:xfrm>
            <a:off x="1371600" y="1676400"/>
            <a:ext cx="7315200" cy="4800600"/>
          </a:xfrm>
        </p:spPr>
        <p:txBody>
          <a:bodyPr>
            <a:normAutofit/>
          </a:bodyPr>
          <a:lstStyle/>
          <a:p>
            <a:pPr eaLnBrk="1" hangingPunct="1">
              <a:lnSpc>
                <a:spcPct val="90000"/>
              </a:lnSpc>
            </a:pPr>
            <a:r>
              <a:rPr lang="en-US" sz="2800" dirty="0" smtClean="0"/>
              <a:t>I&amp;O</a:t>
            </a:r>
          </a:p>
          <a:p>
            <a:pPr eaLnBrk="1" hangingPunct="1">
              <a:lnSpc>
                <a:spcPct val="90000"/>
              </a:lnSpc>
            </a:pPr>
            <a:r>
              <a:rPr lang="en-US" sz="2800" dirty="0" smtClean="0"/>
              <a:t>Calorie count</a:t>
            </a:r>
          </a:p>
          <a:p>
            <a:pPr eaLnBrk="1" hangingPunct="1">
              <a:lnSpc>
                <a:spcPct val="90000"/>
              </a:lnSpc>
            </a:pPr>
            <a:r>
              <a:rPr lang="en-US" sz="2800" dirty="0" smtClean="0"/>
              <a:t>Daily weight</a:t>
            </a:r>
          </a:p>
          <a:p>
            <a:pPr eaLnBrk="1" hangingPunct="1">
              <a:lnSpc>
                <a:spcPct val="90000"/>
              </a:lnSpc>
            </a:pPr>
            <a:r>
              <a:rPr lang="en-US" sz="2800" dirty="0" smtClean="0"/>
              <a:t>Sensory stimulation</a:t>
            </a:r>
          </a:p>
          <a:p>
            <a:pPr eaLnBrk="1" hangingPunct="1">
              <a:lnSpc>
                <a:spcPct val="90000"/>
              </a:lnSpc>
            </a:pPr>
            <a:r>
              <a:rPr lang="en-US" sz="2800" dirty="0" smtClean="0"/>
              <a:t>Teach parenting skills</a:t>
            </a:r>
          </a:p>
          <a:p>
            <a:pPr eaLnBrk="1" hangingPunct="1">
              <a:lnSpc>
                <a:spcPct val="90000"/>
              </a:lnSpc>
            </a:pPr>
            <a:r>
              <a:rPr lang="en-US" sz="2800" dirty="0" smtClean="0"/>
              <a:t>Role model</a:t>
            </a:r>
          </a:p>
          <a:p>
            <a:pPr eaLnBrk="1" hangingPunct="1">
              <a:lnSpc>
                <a:spcPct val="90000"/>
              </a:lnSpc>
            </a:pPr>
            <a:r>
              <a:rPr lang="en-US" sz="2800" dirty="0" smtClean="0"/>
              <a:t>Talk positively about baby</a:t>
            </a:r>
          </a:p>
          <a:p>
            <a:pPr eaLnBrk="1" hangingPunct="1">
              <a:lnSpc>
                <a:spcPct val="90000"/>
              </a:lnSpc>
            </a:pPr>
            <a:r>
              <a:rPr lang="en-US" sz="2800" dirty="0" smtClean="0"/>
              <a:t>Counseling</a:t>
            </a:r>
          </a:p>
          <a:p>
            <a:pPr eaLnBrk="1" hangingPunct="1">
              <a:lnSpc>
                <a:spcPct val="90000"/>
              </a:lnSpc>
            </a:pPr>
            <a:r>
              <a:rPr lang="en-US" sz="2800" dirty="0" smtClean="0"/>
              <a:t>Placement of Infant</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normAutofit fontScale="90000"/>
          </a:bodyPr>
          <a:lstStyle/>
          <a:p>
            <a:pPr eaLnBrk="1" hangingPunct="1"/>
            <a:r>
              <a:rPr lang="en-US" sz="4400" dirty="0" smtClean="0"/>
              <a:t>Child Abuse</a:t>
            </a:r>
            <a:r>
              <a:rPr lang="en-US" sz="4000" dirty="0" smtClean="0"/>
              <a:t/>
            </a:r>
            <a:br>
              <a:rPr lang="en-US" sz="4000" dirty="0" smtClean="0"/>
            </a:br>
            <a:r>
              <a:rPr lang="en-US" sz="4000" dirty="0" smtClean="0">
                <a:solidFill>
                  <a:srgbClr val="FFFF00"/>
                </a:solidFill>
              </a:rPr>
              <a:t>Reporting</a:t>
            </a:r>
          </a:p>
        </p:txBody>
      </p:sp>
      <p:sp>
        <p:nvSpPr>
          <p:cNvPr id="146435" name="Rectangle 3"/>
          <p:cNvSpPr>
            <a:spLocks noGrp="1" noChangeArrowheads="1"/>
          </p:cNvSpPr>
          <p:nvPr>
            <p:ph idx="1"/>
          </p:nvPr>
        </p:nvSpPr>
        <p:spPr>
          <a:xfrm>
            <a:off x="1066800" y="1600200"/>
            <a:ext cx="7924800" cy="4530725"/>
          </a:xfrm>
        </p:spPr>
        <p:txBody>
          <a:bodyPr/>
          <a:lstStyle/>
          <a:p>
            <a:pPr eaLnBrk="1" hangingPunct="1"/>
            <a:r>
              <a:rPr lang="en-US" sz="2800" dirty="0" smtClean="0"/>
              <a:t>Healthcare workers are </a:t>
            </a:r>
            <a:r>
              <a:rPr lang="en-US" sz="2800" b="1" dirty="0" smtClean="0">
                <a:solidFill>
                  <a:srgbClr val="FFFF00"/>
                </a:solidFill>
              </a:rPr>
              <a:t>MANDATED</a:t>
            </a:r>
            <a:r>
              <a:rPr lang="en-US" sz="2800" b="1" dirty="0" smtClean="0"/>
              <a:t> </a:t>
            </a:r>
            <a:r>
              <a:rPr lang="en-US" sz="2800" dirty="0" smtClean="0"/>
              <a:t>by state law to report any suspected child abuse</a:t>
            </a:r>
          </a:p>
          <a:p>
            <a:pPr eaLnBrk="1" hangingPunct="1"/>
            <a:r>
              <a:rPr lang="en-US" sz="2800" dirty="0" smtClean="0"/>
              <a:t>If injuries are </a:t>
            </a:r>
            <a:r>
              <a:rPr lang="en-US" sz="2800" dirty="0" smtClean="0">
                <a:solidFill>
                  <a:srgbClr val="FFFF00"/>
                </a:solidFill>
              </a:rPr>
              <a:t>not consistent with history</a:t>
            </a:r>
            <a:r>
              <a:rPr lang="en-US" sz="2800" dirty="0" smtClean="0"/>
              <a:t>, you </a:t>
            </a:r>
            <a:r>
              <a:rPr lang="en-US" sz="2800" dirty="0" smtClean="0">
                <a:solidFill>
                  <a:srgbClr val="FFFF00"/>
                </a:solidFill>
              </a:rPr>
              <a:t>MUST report</a:t>
            </a:r>
          </a:p>
          <a:p>
            <a:pPr eaLnBrk="1" hangingPunct="1"/>
            <a:r>
              <a:rPr lang="en-US" sz="2800" dirty="0" smtClean="0"/>
              <a:t>History is most essential part of investigation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p:txBody>
          <a:bodyPr/>
          <a:lstStyle/>
          <a:p>
            <a:r>
              <a:rPr lang="en-US" smtClean="0"/>
              <a:t>EA with TEF</a:t>
            </a:r>
          </a:p>
        </p:txBody>
      </p:sp>
      <p:pic>
        <p:nvPicPr>
          <p:cNvPr id="54275" name="Picture 7" descr="EA and TEF"/>
          <p:cNvPicPr>
            <a:picLocks noChangeAspect="1" noChangeArrowheads="1"/>
          </p:cNvPicPr>
          <p:nvPr/>
        </p:nvPicPr>
        <p:blipFill>
          <a:blip r:embed="rId3" cstate="print"/>
          <a:srcRect/>
          <a:stretch>
            <a:fillRect/>
          </a:stretch>
        </p:blipFill>
        <p:spPr bwMode="auto">
          <a:xfrm>
            <a:off x="0" y="1524000"/>
            <a:ext cx="91440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990600" y="152400"/>
            <a:ext cx="7826375" cy="1376362"/>
          </a:xfrm>
        </p:spPr>
        <p:txBody>
          <a:bodyPr/>
          <a:lstStyle/>
          <a:p>
            <a:pPr eaLnBrk="1" hangingPunct="1"/>
            <a:r>
              <a:rPr lang="en-US" sz="4400" dirty="0" smtClean="0"/>
              <a:t>Child Abuse</a:t>
            </a:r>
            <a:r>
              <a:rPr lang="en-US" dirty="0" smtClean="0"/>
              <a:t/>
            </a:r>
            <a:br>
              <a:rPr lang="en-US" dirty="0" smtClean="0"/>
            </a:br>
            <a:r>
              <a:rPr lang="en-US" sz="4000" dirty="0" smtClean="0">
                <a:solidFill>
                  <a:srgbClr val="FFFF00"/>
                </a:solidFill>
              </a:rPr>
              <a:t>Reporting</a:t>
            </a:r>
            <a:endParaRPr lang="en-US" dirty="0" smtClean="0">
              <a:solidFill>
                <a:srgbClr val="FFFF00"/>
              </a:solidFill>
            </a:endParaRPr>
          </a:p>
        </p:txBody>
      </p:sp>
      <p:sp>
        <p:nvSpPr>
          <p:cNvPr id="148483" name="Rectangle 3"/>
          <p:cNvSpPr>
            <a:spLocks noGrp="1" noChangeArrowheads="1"/>
          </p:cNvSpPr>
          <p:nvPr>
            <p:ph idx="1"/>
          </p:nvPr>
        </p:nvSpPr>
        <p:spPr>
          <a:xfrm>
            <a:off x="1219200" y="1600200"/>
            <a:ext cx="7772400" cy="4530725"/>
          </a:xfrm>
        </p:spPr>
        <p:txBody>
          <a:bodyPr/>
          <a:lstStyle/>
          <a:p>
            <a:pPr marL="609600" indent="-609600" eaLnBrk="1" hangingPunct="1"/>
            <a:r>
              <a:rPr lang="en-US" sz="4000" dirty="0" smtClean="0"/>
              <a:t>Nationally </a:t>
            </a:r>
          </a:p>
          <a:p>
            <a:pPr marL="1011237" lvl="1" indent="-609600"/>
            <a:r>
              <a:rPr lang="en-US" sz="3200" dirty="0" smtClean="0"/>
              <a:t>1-800-4-A-CHILD</a:t>
            </a:r>
          </a:p>
          <a:p>
            <a:pPr marL="609600" indent="-609600" eaLnBrk="1" hangingPunct="1"/>
            <a:r>
              <a:rPr lang="en-US" sz="4000" dirty="0" smtClean="0"/>
              <a:t>In PA: CHILDLINE</a:t>
            </a:r>
          </a:p>
          <a:p>
            <a:pPr marL="971550" lvl="1" indent="-514350" eaLnBrk="1" hangingPunct="1"/>
            <a:r>
              <a:rPr lang="en-US" sz="3600" dirty="0" smtClean="0"/>
              <a:t>1-800-932-0313</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ormAutofit fontScale="90000"/>
          </a:bodyPr>
          <a:lstStyle/>
          <a:p>
            <a:pPr eaLnBrk="1" hangingPunct="1"/>
            <a:r>
              <a:rPr lang="en-US" sz="4400" dirty="0" smtClean="0"/>
              <a:t>Child Abuse</a:t>
            </a:r>
            <a:br>
              <a:rPr lang="en-US" sz="4400" dirty="0" smtClean="0"/>
            </a:br>
            <a:r>
              <a:rPr lang="en-US" sz="4000" dirty="0" smtClean="0">
                <a:solidFill>
                  <a:srgbClr val="FFFF00"/>
                </a:solidFill>
              </a:rPr>
              <a:t>Reporting</a:t>
            </a:r>
            <a:endParaRPr lang="en-US" dirty="0" smtClean="0">
              <a:solidFill>
                <a:srgbClr val="FFFF00"/>
              </a:solidFill>
            </a:endParaRPr>
          </a:p>
        </p:txBody>
      </p:sp>
      <p:sp>
        <p:nvSpPr>
          <p:cNvPr id="149507" name="Rectangle 3"/>
          <p:cNvSpPr>
            <a:spLocks noGrp="1" noChangeArrowheads="1"/>
          </p:cNvSpPr>
          <p:nvPr>
            <p:ph idx="1"/>
          </p:nvPr>
        </p:nvSpPr>
        <p:spPr/>
        <p:txBody>
          <a:bodyPr>
            <a:normAutofit/>
          </a:bodyPr>
          <a:lstStyle/>
          <a:p>
            <a:pPr eaLnBrk="1" hangingPunct="1"/>
            <a:r>
              <a:rPr lang="en-US" sz="3200" dirty="0" smtClean="0">
                <a:solidFill>
                  <a:srgbClr val="FFFF00"/>
                </a:solidFill>
              </a:rPr>
              <a:t>Documentation</a:t>
            </a:r>
          </a:p>
          <a:p>
            <a:pPr lvl="1"/>
            <a:r>
              <a:rPr lang="en-US" sz="2900" dirty="0" smtClean="0"/>
              <a:t>Essential</a:t>
            </a:r>
          </a:p>
          <a:p>
            <a:pPr lvl="1"/>
            <a:r>
              <a:rPr lang="en-US" sz="2900" dirty="0" smtClean="0"/>
              <a:t>Factual </a:t>
            </a:r>
          </a:p>
          <a:p>
            <a:pPr lvl="1"/>
            <a:r>
              <a:rPr lang="en-US" sz="2900" dirty="0" smtClean="0"/>
              <a:t>Opinion free</a:t>
            </a:r>
          </a:p>
          <a:p>
            <a:pPr lvl="1"/>
            <a:r>
              <a:rPr lang="en-US" sz="2900" dirty="0" smtClean="0"/>
              <a:t>Accurate</a:t>
            </a:r>
          </a:p>
          <a:p>
            <a:pPr lvl="1"/>
            <a:r>
              <a:rPr lang="en-US" sz="2900" dirty="0" smtClean="0"/>
              <a:t>May be used in court</a:t>
            </a:r>
          </a:p>
          <a:p>
            <a:pPr eaLnBrk="1" hangingPunct="1"/>
            <a:r>
              <a:rPr lang="en-US" sz="3200" dirty="0" smtClean="0"/>
              <a:t>May require removal of child into protective services</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fontScale="90000"/>
          </a:bodyPr>
          <a:lstStyle/>
          <a:p>
            <a:pPr eaLnBrk="1" hangingPunct="1"/>
            <a:r>
              <a:rPr lang="en-US" sz="4400" dirty="0" smtClean="0"/>
              <a:t>Child Abuse</a:t>
            </a:r>
            <a:r>
              <a:rPr lang="en-US" dirty="0" smtClean="0"/>
              <a:t/>
            </a:r>
            <a:br>
              <a:rPr lang="en-US" dirty="0" smtClean="0"/>
            </a:br>
            <a:r>
              <a:rPr lang="en-US" sz="4000" dirty="0" smtClean="0"/>
              <a:t>Nursing’s role</a:t>
            </a:r>
            <a:endParaRPr lang="en-US" dirty="0" smtClean="0"/>
          </a:p>
        </p:txBody>
      </p:sp>
      <p:sp>
        <p:nvSpPr>
          <p:cNvPr id="150531" name="Rectangle 3"/>
          <p:cNvSpPr>
            <a:spLocks noGrp="1" noChangeArrowheads="1"/>
          </p:cNvSpPr>
          <p:nvPr>
            <p:ph idx="1"/>
          </p:nvPr>
        </p:nvSpPr>
        <p:spPr>
          <a:xfrm>
            <a:off x="914400" y="1752600"/>
            <a:ext cx="7872413" cy="3962400"/>
          </a:xfrm>
        </p:spPr>
        <p:txBody>
          <a:bodyPr>
            <a:normAutofit lnSpcReduction="10000"/>
          </a:bodyPr>
          <a:lstStyle/>
          <a:p>
            <a:pPr eaLnBrk="1" hangingPunct="1"/>
            <a:r>
              <a:rPr lang="en-US" sz="3200" dirty="0" smtClean="0">
                <a:solidFill>
                  <a:srgbClr val="FFFF00"/>
                </a:solidFill>
              </a:rPr>
              <a:t>Evaluation</a:t>
            </a:r>
            <a:r>
              <a:rPr lang="en-US" sz="3200" dirty="0" smtClean="0"/>
              <a:t> of child and family</a:t>
            </a:r>
          </a:p>
          <a:p>
            <a:pPr eaLnBrk="1" hangingPunct="1"/>
            <a:r>
              <a:rPr lang="en-US" sz="3200" dirty="0" smtClean="0">
                <a:solidFill>
                  <a:srgbClr val="FFFF00"/>
                </a:solidFill>
              </a:rPr>
              <a:t>Prevent abuse with teaching/counseling</a:t>
            </a:r>
          </a:p>
          <a:p>
            <a:pPr lvl="1" eaLnBrk="1" hangingPunct="1"/>
            <a:r>
              <a:rPr lang="en-US" sz="2800" dirty="0" smtClean="0"/>
              <a:t>Anticipatory guidance</a:t>
            </a:r>
          </a:p>
          <a:p>
            <a:pPr lvl="1" eaLnBrk="1" hangingPunct="1"/>
            <a:r>
              <a:rPr lang="en-US" sz="2800" dirty="0" smtClean="0"/>
              <a:t>Effective and appropriate discipline techniques</a:t>
            </a:r>
          </a:p>
          <a:p>
            <a:pPr eaLnBrk="1" hangingPunct="1"/>
            <a:r>
              <a:rPr lang="en-US" sz="3200" dirty="0" smtClean="0">
                <a:solidFill>
                  <a:srgbClr val="FFFF00"/>
                </a:solidFill>
              </a:rPr>
              <a:t>Report! Prevent further injury!</a:t>
            </a:r>
          </a:p>
          <a:p>
            <a:pPr eaLnBrk="1" hangingPunct="1"/>
            <a:r>
              <a:rPr lang="en-US" sz="3200" dirty="0" smtClean="0">
                <a:solidFill>
                  <a:srgbClr val="FFFF00"/>
                </a:solidFill>
              </a:rPr>
              <a:t>BELIEVE THE CHILD</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4400" dirty="0" smtClean="0">
                <a:solidFill>
                  <a:srgbClr val="FFFF00"/>
                </a:solidFill>
              </a:rPr>
              <a:t>Alterations in Eating Patterns</a:t>
            </a:r>
          </a:p>
        </p:txBody>
      </p:sp>
      <p:sp>
        <p:nvSpPr>
          <p:cNvPr id="41987" name="Rectangle 3"/>
          <p:cNvSpPr>
            <a:spLocks noGrp="1" noChangeArrowheads="1"/>
          </p:cNvSpPr>
          <p:nvPr>
            <p:ph idx="1"/>
          </p:nvPr>
        </p:nvSpPr>
        <p:spPr>
          <a:xfrm>
            <a:off x="990600" y="1584325"/>
            <a:ext cx="7796213" cy="4956175"/>
          </a:xfrm>
        </p:spPr>
        <p:txBody>
          <a:bodyPr>
            <a:normAutofit/>
          </a:bodyPr>
          <a:lstStyle/>
          <a:p>
            <a:pPr eaLnBrk="1" hangingPunct="1"/>
            <a:r>
              <a:rPr lang="en-US" sz="3200" dirty="0" smtClean="0">
                <a:solidFill>
                  <a:srgbClr val="FFFF00"/>
                </a:solidFill>
              </a:rPr>
              <a:t>Weight conscious society</a:t>
            </a:r>
          </a:p>
          <a:p>
            <a:pPr eaLnBrk="1" hangingPunct="1"/>
            <a:r>
              <a:rPr lang="en-US" sz="3200" dirty="0" smtClean="0"/>
              <a:t>Anorexia and Bulimia</a:t>
            </a:r>
          </a:p>
          <a:p>
            <a:pPr eaLnBrk="1" hangingPunct="1"/>
            <a:r>
              <a:rPr lang="en-US" sz="3200" dirty="0" smtClean="0"/>
              <a:t>Obesity</a:t>
            </a:r>
          </a:p>
          <a:p>
            <a:pPr lvl="1" eaLnBrk="1" hangingPunct="1"/>
            <a:r>
              <a:rPr lang="en-US" sz="2800" dirty="0" smtClean="0"/>
              <a:t>Measures by BMI or skin fold thickness</a:t>
            </a:r>
          </a:p>
          <a:p>
            <a:pPr lvl="1" eaLnBrk="1" hangingPunct="1"/>
            <a:r>
              <a:rPr lang="en-US" sz="2800" dirty="0" smtClean="0"/>
              <a:t>BMI between 85</a:t>
            </a:r>
            <a:r>
              <a:rPr lang="en-US" sz="2800" baseline="30000" dirty="0" smtClean="0"/>
              <a:t>th</a:t>
            </a:r>
            <a:r>
              <a:rPr lang="en-US" sz="2800" dirty="0" smtClean="0"/>
              <a:t> and 95</a:t>
            </a:r>
            <a:r>
              <a:rPr lang="en-US" sz="2800" baseline="30000" dirty="0" smtClean="0"/>
              <a:t>th</a:t>
            </a:r>
            <a:r>
              <a:rPr lang="en-US" sz="2800" dirty="0" smtClean="0"/>
              <a:t> = overweight</a:t>
            </a:r>
          </a:p>
          <a:p>
            <a:pPr lvl="1" eaLnBrk="1" hangingPunct="1"/>
            <a:r>
              <a:rPr lang="en-US" sz="2800" dirty="0" smtClean="0"/>
              <a:t>BMI &gt; 95</a:t>
            </a:r>
            <a:r>
              <a:rPr lang="en-US" sz="2800" baseline="30000" dirty="0" smtClean="0"/>
              <a:t>th</a:t>
            </a:r>
            <a:r>
              <a:rPr lang="en-US" sz="2800" dirty="0" smtClean="0"/>
              <a:t> = obese</a:t>
            </a:r>
          </a:p>
          <a:p>
            <a:pPr lvl="1" eaLnBrk="1" hangingPunct="1"/>
            <a:r>
              <a:rPr lang="en-US" sz="2800" dirty="0" smtClean="0"/>
              <a:t>BMI in 99</a:t>
            </a:r>
            <a:r>
              <a:rPr lang="en-US" sz="2800" baseline="30000" dirty="0" smtClean="0"/>
              <a:t>th</a:t>
            </a:r>
            <a:r>
              <a:rPr lang="en-US" sz="2800" dirty="0" smtClean="0"/>
              <a:t> = extremely obese </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4400" dirty="0" smtClean="0"/>
              <a:t>Anorexia</a:t>
            </a:r>
            <a:r>
              <a:rPr lang="en-US" dirty="0" smtClean="0"/>
              <a:t> </a:t>
            </a:r>
            <a:r>
              <a:rPr lang="en-US" sz="4400" dirty="0" smtClean="0"/>
              <a:t>Nervosa</a:t>
            </a:r>
            <a:r>
              <a:rPr lang="en-US" dirty="0" smtClean="0"/>
              <a:t> </a:t>
            </a:r>
          </a:p>
        </p:txBody>
      </p:sp>
      <p:sp>
        <p:nvSpPr>
          <p:cNvPr id="43011" name="Rectangle 3"/>
          <p:cNvSpPr>
            <a:spLocks noGrp="1" noChangeArrowheads="1"/>
          </p:cNvSpPr>
          <p:nvPr>
            <p:ph idx="1"/>
          </p:nvPr>
        </p:nvSpPr>
        <p:spPr/>
        <p:txBody>
          <a:bodyPr>
            <a:normAutofit/>
          </a:bodyPr>
          <a:lstStyle/>
          <a:p>
            <a:pPr eaLnBrk="1" hangingPunct="1"/>
            <a:r>
              <a:rPr lang="en-US" sz="3200" dirty="0" smtClean="0">
                <a:solidFill>
                  <a:srgbClr val="FFFF00"/>
                </a:solidFill>
              </a:rPr>
              <a:t>Characterized by</a:t>
            </a:r>
          </a:p>
          <a:p>
            <a:pPr lvl="1"/>
            <a:r>
              <a:rPr lang="en-US" sz="2400" dirty="0" smtClean="0"/>
              <a:t>Refusal to maintain appropriate body weight</a:t>
            </a:r>
          </a:p>
          <a:p>
            <a:pPr lvl="1"/>
            <a:r>
              <a:rPr lang="en-US" sz="2400" dirty="0" smtClean="0"/>
              <a:t>Intense fear of gaining weight or becoming fat</a:t>
            </a:r>
          </a:p>
          <a:p>
            <a:pPr lvl="1"/>
            <a:r>
              <a:rPr lang="en-US" sz="2400" dirty="0" smtClean="0"/>
              <a:t>Disturbed self-image related to size/weight</a:t>
            </a:r>
          </a:p>
          <a:p>
            <a:pPr lvl="1"/>
            <a:r>
              <a:rPr lang="en-US" sz="2400" dirty="0" smtClean="0"/>
              <a:t>Amenorrhea </a:t>
            </a:r>
          </a:p>
          <a:p>
            <a:pPr eaLnBrk="1" hangingPunct="1"/>
            <a:r>
              <a:rPr lang="en-US" sz="3200" dirty="0" smtClean="0"/>
              <a:t>Occurs primarily in girls</a:t>
            </a:r>
          </a:p>
          <a:p>
            <a:pPr eaLnBrk="1" hangingPunct="1"/>
            <a:r>
              <a:rPr lang="en-US" sz="3200" dirty="0" smtClean="0"/>
              <a:t>Affects 0. 5 % of American teenage girls</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sz="4400" dirty="0" smtClean="0"/>
              <a:t/>
            </a:r>
            <a:br>
              <a:rPr lang="en-US" sz="4400" dirty="0" smtClean="0"/>
            </a:br>
            <a:r>
              <a:rPr lang="en-US" sz="4400" dirty="0" smtClean="0"/>
              <a:t>Anorexia Nervosa</a:t>
            </a:r>
            <a:br>
              <a:rPr lang="en-US" sz="4400" dirty="0" smtClean="0"/>
            </a:br>
            <a:r>
              <a:rPr lang="en-US" sz="4000" dirty="0" smtClean="0">
                <a:solidFill>
                  <a:srgbClr val="FFFF00"/>
                </a:solidFill>
              </a:rPr>
              <a:t>Typical Presentation</a:t>
            </a:r>
            <a:r>
              <a:rPr lang="en-US" sz="4400" dirty="0" smtClean="0"/>
              <a:t/>
            </a:r>
            <a:br>
              <a:rPr lang="en-US" sz="4400" dirty="0" smtClean="0"/>
            </a:br>
            <a:endParaRPr lang="en-US" sz="4400" dirty="0" smtClean="0"/>
          </a:p>
        </p:txBody>
      </p:sp>
      <p:sp>
        <p:nvSpPr>
          <p:cNvPr id="44035" name="Rectangle 3"/>
          <p:cNvSpPr>
            <a:spLocks noGrp="1" noChangeArrowheads="1"/>
          </p:cNvSpPr>
          <p:nvPr>
            <p:ph idx="1"/>
          </p:nvPr>
        </p:nvSpPr>
        <p:spPr>
          <a:xfrm>
            <a:off x="990600" y="1905000"/>
            <a:ext cx="7796213" cy="4635500"/>
          </a:xfrm>
        </p:spPr>
        <p:txBody>
          <a:bodyPr/>
          <a:lstStyle/>
          <a:p>
            <a:pPr>
              <a:lnSpc>
                <a:spcPct val="90000"/>
              </a:lnSpc>
            </a:pPr>
            <a:r>
              <a:rPr lang="en-US" sz="2800" dirty="0" smtClean="0"/>
              <a:t>Child from model middle to upper class family</a:t>
            </a:r>
          </a:p>
          <a:p>
            <a:pPr>
              <a:lnSpc>
                <a:spcPct val="90000"/>
              </a:lnSpc>
            </a:pPr>
            <a:r>
              <a:rPr lang="en-US" sz="2800" dirty="0" smtClean="0"/>
              <a:t>Average to superior intelligence</a:t>
            </a:r>
          </a:p>
          <a:p>
            <a:pPr>
              <a:lnSpc>
                <a:spcPct val="90000"/>
              </a:lnSpc>
            </a:pPr>
            <a:r>
              <a:rPr lang="en-US" sz="2800" dirty="0" smtClean="0"/>
              <a:t>Usually overachievers</a:t>
            </a:r>
          </a:p>
          <a:p>
            <a:pPr>
              <a:lnSpc>
                <a:spcPct val="90000"/>
              </a:lnSpc>
            </a:pPr>
            <a:r>
              <a:rPr lang="en-US" sz="2800" dirty="0" smtClean="0"/>
              <a:t>Expect perfection in all areas</a:t>
            </a:r>
          </a:p>
          <a:p>
            <a:pPr>
              <a:lnSpc>
                <a:spcPct val="90000"/>
              </a:lnSpc>
            </a:pPr>
            <a:r>
              <a:rPr lang="en-US" sz="2800" dirty="0" smtClean="0"/>
              <a:t>Families have some degree of dysfunction</a:t>
            </a:r>
          </a:p>
          <a:p>
            <a:pPr>
              <a:lnSpc>
                <a:spcPct val="90000"/>
              </a:lnSpc>
            </a:pPr>
            <a:r>
              <a:rPr lang="en-US" sz="2800" dirty="0" smtClean="0"/>
              <a:t>Patient’s illness serves to balance family</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US" sz="4400" dirty="0" smtClean="0"/>
              <a:t/>
            </a:r>
            <a:br>
              <a:rPr lang="en-US" sz="4400" dirty="0" smtClean="0"/>
            </a:br>
            <a:r>
              <a:rPr lang="en-US" sz="4400" dirty="0" smtClean="0"/>
              <a:t>Anorexia Nervosa</a:t>
            </a:r>
            <a:br>
              <a:rPr lang="en-US" sz="4400" dirty="0" smtClean="0"/>
            </a:br>
            <a:r>
              <a:rPr lang="en-US" sz="4000" dirty="0" smtClean="0">
                <a:solidFill>
                  <a:srgbClr val="FFFF00"/>
                </a:solidFill>
              </a:rPr>
              <a:t>Signs and Symptoms</a:t>
            </a:r>
            <a:r>
              <a:rPr lang="en-US" sz="4400" dirty="0" smtClean="0">
                <a:solidFill>
                  <a:srgbClr val="FFFF00"/>
                </a:solidFill>
              </a:rPr>
              <a:t/>
            </a:r>
            <a:br>
              <a:rPr lang="en-US" sz="4400" dirty="0" smtClean="0">
                <a:solidFill>
                  <a:srgbClr val="FFFF00"/>
                </a:solidFill>
              </a:rPr>
            </a:br>
            <a:endParaRPr lang="en-US" sz="4400" dirty="0" smtClean="0">
              <a:solidFill>
                <a:srgbClr val="FFFF00"/>
              </a:solidFill>
            </a:endParaRPr>
          </a:p>
        </p:txBody>
      </p:sp>
      <p:sp>
        <p:nvSpPr>
          <p:cNvPr id="45059" name="Rectangle 3"/>
          <p:cNvSpPr>
            <a:spLocks noGrp="1" noChangeArrowheads="1"/>
          </p:cNvSpPr>
          <p:nvPr>
            <p:ph idx="1"/>
          </p:nvPr>
        </p:nvSpPr>
        <p:spPr>
          <a:xfrm>
            <a:off x="990600" y="1676400"/>
            <a:ext cx="7551738" cy="4956175"/>
          </a:xfrm>
        </p:spPr>
        <p:txBody>
          <a:bodyPr>
            <a:normAutofit/>
          </a:bodyPr>
          <a:lstStyle/>
          <a:p>
            <a:r>
              <a:rPr lang="en-US" sz="3200" dirty="0" smtClean="0"/>
              <a:t>Weight loss may be gradual or sudden</a:t>
            </a:r>
          </a:p>
          <a:p>
            <a:r>
              <a:rPr lang="en-US" sz="3200" dirty="0" smtClean="0"/>
              <a:t>Social withdrawal from food activities</a:t>
            </a:r>
          </a:p>
          <a:p>
            <a:r>
              <a:rPr lang="en-US" sz="3200" dirty="0" smtClean="0"/>
              <a:t>Persistent and intense concerns with weight</a:t>
            </a:r>
          </a:p>
          <a:p>
            <a:r>
              <a:rPr lang="en-US" sz="3200" dirty="0" smtClean="0"/>
              <a:t>May exercise excessively</a:t>
            </a:r>
          </a:p>
          <a:p>
            <a:r>
              <a:rPr lang="en-US" sz="3200" dirty="0" smtClean="0"/>
              <a:t>Later, loses energy to participate in daily activities</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sz="4400" dirty="0" smtClean="0"/>
              <a:t/>
            </a:r>
            <a:br>
              <a:rPr lang="en-US" sz="4400" dirty="0" smtClean="0"/>
            </a:br>
            <a:r>
              <a:rPr lang="en-US" sz="4400" dirty="0" smtClean="0"/>
              <a:t>Anorexia Nervosa</a:t>
            </a:r>
            <a:br>
              <a:rPr lang="en-US" sz="4400" dirty="0" smtClean="0"/>
            </a:br>
            <a:r>
              <a:rPr lang="en-US" sz="4000" dirty="0" smtClean="0">
                <a:solidFill>
                  <a:srgbClr val="FFFF00"/>
                </a:solidFill>
              </a:rPr>
              <a:t>Physical Exam</a:t>
            </a:r>
            <a:r>
              <a:rPr lang="en-US" sz="4400" dirty="0" smtClean="0"/>
              <a:t/>
            </a:r>
            <a:br>
              <a:rPr lang="en-US" sz="4400" dirty="0" smtClean="0"/>
            </a:br>
            <a:endParaRPr lang="en-US" sz="4400" dirty="0" smtClean="0"/>
          </a:p>
        </p:txBody>
      </p:sp>
      <p:sp>
        <p:nvSpPr>
          <p:cNvPr id="46083" name="Rectangle 3"/>
          <p:cNvSpPr>
            <a:spLocks noGrp="1" noChangeArrowheads="1"/>
          </p:cNvSpPr>
          <p:nvPr>
            <p:ph idx="1"/>
          </p:nvPr>
        </p:nvSpPr>
        <p:spPr/>
        <p:txBody>
          <a:bodyPr>
            <a:normAutofit/>
          </a:bodyPr>
          <a:lstStyle/>
          <a:p>
            <a:r>
              <a:rPr lang="en-US" sz="2700" dirty="0" smtClean="0"/>
              <a:t>Emaciated appearance</a:t>
            </a:r>
          </a:p>
          <a:p>
            <a:r>
              <a:rPr lang="en-US" sz="2700" dirty="0" smtClean="0"/>
              <a:t>Dry skin</a:t>
            </a:r>
          </a:p>
          <a:p>
            <a:r>
              <a:rPr lang="en-US" sz="2700" dirty="0" smtClean="0"/>
              <a:t>Amenorrhea</a:t>
            </a:r>
          </a:p>
          <a:p>
            <a:r>
              <a:rPr lang="en-US" sz="2700" dirty="0" smtClean="0"/>
              <a:t>Lanugo</a:t>
            </a:r>
          </a:p>
          <a:p>
            <a:r>
              <a:rPr lang="en-US" sz="2700" dirty="0" smtClean="0"/>
              <a:t>Cold intolerance</a:t>
            </a:r>
          </a:p>
          <a:p>
            <a:r>
              <a:rPr lang="en-US" sz="2700" dirty="0" smtClean="0"/>
              <a:t>Low blood pressure</a:t>
            </a:r>
          </a:p>
          <a:p>
            <a:r>
              <a:rPr lang="en-US" sz="2700" dirty="0" smtClean="0"/>
              <a:t>Low pulse</a:t>
            </a:r>
          </a:p>
          <a:p>
            <a:r>
              <a:rPr lang="en-US" sz="2700" dirty="0" smtClean="0"/>
              <a:t>Abdominal pain</a:t>
            </a:r>
          </a:p>
          <a:p>
            <a:r>
              <a:rPr lang="en-US" sz="2700" dirty="0" smtClean="0"/>
              <a:t>Constipation</a:t>
            </a:r>
          </a:p>
          <a:p>
            <a:r>
              <a:rPr lang="en-US" sz="2700" dirty="0" smtClean="0"/>
              <a:t>Electrolyte imbalances</a:t>
            </a:r>
          </a:p>
        </p:txBody>
      </p:sp>
      <p:pic>
        <p:nvPicPr>
          <p:cNvPr id="46084" name="Picture 4" descr="anorexia1"/>
          <p:cNvPicPr>
            <a:picLocks noChangeAspect="1" noChangeArrowheads="1"/>
          </p:cNvPicPr>
          <p:nvPr/>
        </p:nvPicPr>
        <p:blipFill>
          <a:blip r:embed="rId3" cstate="print"/>
          <a:srcRect/>
          <a:stretch>
            <a:fillRect/>
          </a:stretch>
        </p:blipFill>
        <p:spPr bwMode="auto">
          <a:xfrm>
            <a:off x="5486400" y="838200"/>
            <a:ext cx="3311525" cy="5791200"/>
          </a:xfrm>
          <a:prstGeom prst="parallelogram">
            <a:avLst/>
          </a:prstGeom>
          <a:noFill/>
          <a:ln w="9525">
            <a:noFill/>
            <a:miter lim="800000"/>
            <a:headEnd/>
            <a:tailEnd/>
          </a:ln>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sz="4400" dirty="0" smtClean="0"/>
              <a:t/>
            </a:r>
            <a:br>
              <a:rPr lang="en-US" sz="4400" dirty="0" smtClean="0"/>
            </a:br>
            <a:r>
              <a:rPr lang="en-US" sz="4400" dirty="0" smtClean="0"/>
              <a:t>Anorexia Nervosa</a:t>
            </a:r>
            <a:br>
              <a:rPr lang="en-US" sz="4400" dirty="0" smtClean="0"/>
            </a:br>
            <a:r>
              <a:rPr lang="en-US" sz="4000" dirty="0" smtClean="0">
                <a:solidFill>
                  <a:srgbClr val="FFFF00"/>
                </a:solidFill>
              </a:rPr>
              <a:t>Nursing Care</a:t>
            </a:r>
            <a:r>
              <a:rPr lang="en-US" sz="4400" dirty="0" smtClean="0"/>
              <a:t/>
            </a:r>
            <a:br>
              <a:rPr lang="en-US" sz="4400" dirty="0" smtClean="0"/>
            </a:br>
            <a:endParaRPr lang="en-US" sz="4400" dirty="0" smtClean="0"/>
          </a:p>
        </p:txBody>
      </p:sp>
      <p:sp>
        <p:nvSpPr>
          <p:cNvPr id="47107" name="Rectangle 3"/>
          <p:cNvSpPr>
            <a:spLocks noGrp="1" noChangeArrowheads="1"/>
          </p:cNvSpPr>
          <p:nvPr>
            <p:ph idx="1"/>
          </p:nvPr>
        </p:nvSpPr>
        <p:spPr>
          <a:xfrm>
            <a:off x="990600" y="1447801"/>
            <a:ext cx="7796213" cy="5092700"/>
          </a:xfrm>
        </p:spPr>
        <p:txBody>
          <a:bodyPr>
            <a:normAutofit/>
          </a:bodyPr>
          <a:lstStyle/>
          <a:p>
            <a:r>
              <a:rPr lang="en-US" sz="2800" dirty="0" smtClean="0"/>
              <a:t>Multidisciplinary team</a:t>
            </a:r>
          </a:p>
          <a:p>
            <a:r>
              <a:rPr lang="en-US" sz="2800" dirty="0" smtClean="0"/>
              <a:t>Atmosphere is </a:t>
            </a:r>
          </a:p>
          <a:p>
            <a:pPr lvl="1"/>
            <a:r>
              <a:rPr lang="en-US" sz="2400" dirty="0" smtClean="0"/>
              <a:t>relaxed and non-punitive</a:t>
            </a:r>
          </a:p>
          <a:p>
            <a:pPr lvl="1"/>
            <a:r>
              <a:rPr lang="en-US" sz="2400" dirty="0" smtClean="0"/>
              <a:t>maintaining clear behavioral limits</a:t>
            </a:r>
          </a:p>
          <a:p>
            <a:r>
              <a:rPr lang="en-US" sz="2800" dirty="0" smtClean="0"/>
              <a:t>Facilitate positive coping behaviors</a:t>
            </a:r>
          </a:p>
          <a:p>
            <a:r>
              <a:rPr lang="en-US" sz="2800" dirty="0" smtClean="0"/>
              <a:t>Gradually increase autonomy, decision-making and improved body image</a:t>
            </a:r>
          </a:p>
          <a:p>
            <a:r>
              <a:rPr lang="en-US" sz="2800" dirty="0" smtClean="0"/>
              <a:t>Continued work after discharge</a:t>
            </a:r>
          </a:p>
          <a:p>
            <a:r>
              <a:rPr lang="en-US" sz="2800" dirty="0" smtClean="0"/>
              <a:t>Be alert to S&amp;S</a:t>
            </a:r>
          </a:p>
          <a:p>
            <a:r>
              <a:rPr lang="en-US" sz="2800" dirty="0" smtClean="0"/>
              <a:t>Prognosis uncertain</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4400" dirty="0" smtClean="0"/>
              <a:t>Bulimia</a:t>
            </a:r>
          </a:p>
        </p:txBody>
      </p:sp>
      <p:sp>
        <p:nvSpPr>
          <p:cNvPr id="49155" name="Rectangle 3"/>
          <p:cNvSpPr>
            <a:spLocks noGrp="1" noChangeArrowheads="1"/>
          </p:cNvSpPr>
          <p:nvPr>
            <p:ph idx="1"/>
          </p:nvPr>
        </p:nvSpPr>
        <p:spPr>
          <a:xfrm>
            <a:off x="990600" y="1219201"/>
            <a:ext cx="7796213" cy="5321300"/>
          </a:xfrm>
        </p:spPr>
        <p:txBody>
          <a:bodyPr>
            <a:normAutofit/>
          </a:bodyPr>
          <a:lstStyle/>
          <a:p>
            <a:pPr eaLnBrk="1" hangingPunct="1"/>
            <a:r>
              <a:rPr lang="en-US" sz="2800" dirty="0" smtClean="0"/>
              <a:t>Cycle of </a:t>
            </a:r>
            <a:r>
              <a:rPr lang="en-US" sz="2800" dirty="0" smtClean="0">
                <a:solidFill>
                  <a:srgbClr val="FFFF00"/>
                </a:solidFill>
              </a:rPr>
              <a:t>binge</a:t>
            </a:r>
            <a:r>
              <a:rPr lang="en-US" sz="2800" dirty="0" smtClean="0"/>
              <a:t> </a:t>
            </a:r>
            <a:r>
              <a:rPr lang="en-US" sz="2800" dirty="0" smtClean="0">
                <a:solidFill>
                  <a:srgbClr val="FFFF00"/>
                </a:solidFill>
              </a:rPr>
              <a:t>eating</a:t>
            </a:r>
            <a:r>
              <a:rPr lang="en-US" sz="2800" dirty="0" smtClean="0"/>
              <a:t> and </a:t>
            </a:r>
            <a:r>
              <a:rPr lang="en-US" sz="2800" dirty="0" smtClean="0">
                <a:solidFill>
                  <a:srgbClr val="FFFF00"/>
                </a:solidFill>
              </a:rPr>
              <a:t>purging</a:t>
            </a:r>
          </a:p>
          <a:p>
            <a:pPr eaLnBrk="1" hangingPunct="1"/>
            <a:r>
              <a:rPr lang="en-US" sz="2800" dirty="0" smtClean="0"/>
              <a:t>Expressed dissatisfaction with body size and/or weight</a:t>
            </a:r>
          </a:p>
          <a:p>
            <a:pPr eaLnBrk="1" hangingPunct="1"/>
            <a:r>
              <a:rPr lang="en-US" sz="2800" dirty="0" smtClean="0"/>
              <a:t>Occurs more commonly in </a:t>
            </a:r>
            <a:r>
              <a:rPr lang="en-US" sz="2800" dirty="0" smtClean="0">
                <a:solidFill>
                  <a:srgbClr val="FFFF00"/>
                </a:solidFill>
              </a:rPr>
              <a:t>older adolescent </a:t>
            </a:r>
            <a:r>
              <a:rPr lang="en-US" sz="2800" dirty="0" smtClean="0"/>
              <a:t>and </a:t>
            </a:r>
            <a:r>
              <a:rPr lang="en-US" sz="2800" dirty="0" smtClean="0">
                <a:solidFill>
                  <a:srgbClr val="FFFF00"/>
                </a:solidFill>
              </a:rPr>
              <a:t>young women</a:t>
            </a:r>
          </a:p>
          <a:p>
            <a:pPr eaLnBrk="1" hangingPunct="1"/>
            <a:r>
              <a:rPr lang="en-US" sz="2800" dirty="0" smtClean="0"/>
              <a:t>Binging is proceeded by </a:t>
            </a:r>
            <a:r>
              <a:rPr lang="en-US" sz="2800" dirty="0" smtClean="0">
                <a:solidFill>
                  <a:srgbClr val="FFFF00"/>
                </a:solidFill>
              </a:rPr>
              <a:t>anxiety</a:t>
            </a:r>
          </a:p>
          <a:p>
            <a:pPr eaLnBrk="1" hangingPunct="1"/>
            <a:r>
              <a:rPr lang="en-US" sz="2800" dirty="0" smtClean="0"/>
              <a:t>Treatment similar to anorexia, but involves </a:t>
            </a:r>
            <a:r>
              <a:rPr lang="en-US" sz="2800" dirty="0" smtClean="0">
                <a:solidFill>
                  <a:srgbClr val="FFFF00"/>
                </a:solidFill>
              </a:rPr>
              <a:t>pharmacological treatment</a:t>
            </a:r>
          </a:p>
          <a:p>
            <a:pPr eaLnBrk="1" hangingPunct="1"/>
            <a:r>
              <a:rPr lang="en-US" sz="2800" dirty="0" smtClean="0"/>
              <a:t>Nursing care includes </a:t>
            </a:r>
            <a:r>
              <a:rPr lang="en-US" sz="2800" dirty="0" smtClean="0">
                <a:solidFill>
                  <a:srgbClr val="FFFF00"/>
                </a:solidFill>
              </a:rPr>
              <a:t>management of anxiety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
            </a:r>
            <a:br>
              <a:rPr lang="en-US" smtClean="0"/>
            </a:br>
            <a:r>
              <a:rPr lang="en-US" smtClean="0"/>
              <a:t>EA with TEF</a:t>
            </a:r>
            <a:br>
              <a:rPr lang="en-US" smtClean="0"/>
            </a:br>
            <a:endParaRPr lang="en-US" smtClean="0"/>
          </a:p>
        </p:txBody>
      </p:sp>
      <p:sp>
        <p:nvSpPr>
          <p:cNvPr id="50179" name="Rectangle 3"/>
          <p:cNvSpPr>
            <a:spLocks noGrp="1" noChangeArrowheads="1"/>
          </p:cNvSpPr>
          <p:nvPr>
            <p:ph idx="1"/>
          </p:nvPr>
        </p:nvSpPr>
        <p:spPr>
          <a:xfrm>
            <a:off x="2667000" y="1600200"/>
            <a:ext cx="5791200" cy="4267200"/>
          </a:xfrm>
        </p:spPr>
        <p:txBody>
          <a:bodyPr>
            <a:normAutofit fontScale="85000" lnSpcReduction="20000"/>
          </a:bodyPr>
          <a:lstStyle/>
          <a:p>
            <a:pPr eaLnBrk="1" hangingPunct="1">
              <a:defRPr/>
            </a:pPr>
            <a:r>
              <a:rPr lang="en-US" dirty="0" smtClean="0">
                <a:solidFill>
                  <a:schemeClr val="accent6">
                    <a:lumMod val="60000"/>
                    <a:lumOff val="40000"/>
                  </a:schemeClr>
                </a:solidFill>
              </a:rPr>
              <a:t>Signs and Symptoms</a:t>
            </a:r>
          </a:p>
          <a:p>
            <a:pPr lvl="1" eaLnBrk="1" hangingPunct="1">
              <a:defRPr/>
            </a:pPr>
            <a:r>
              <a:rPr lang="en-US" sz="3000" dirty="0" smtClean="0"/>
              <a:t>Excessive frothy saliva and drooling</a:t>
            </a:r>
          </a:p>
          <a:p>
            <a:pPr lvl="1" eaLnBrk="1" hangingPunct="1">
              <a:defRPr/>
            </a:pPr>
            <a:r>
              <a:rPr lang="en-US" sz="3000" dirty="0" smtClean="0"/>
              <a:t>Coughing and choking during feedings</a:t>
            </a:r>
          </a:p>
          <a:p>
            <a:pPr lvl="1" eaLnBrk="1" hangingPunct="1">
              <a:defRPr/>
            </a:pPr>
            <a:r>
              <a:rPr lang="en-US" sz="3000" dirty="0" smtClean="0"/>
              <a:t>Cyanosis with feedings</a:t>
            </a:r>
          </a:p>
          <a:p>
            <a:pPr lvl="1" eaLnBrk="1" hangingPunct="1">
              <a:defRPr/>
            </a:pPr>
            <a:r>
              <a:rPr lang="en-US" sz="3000" dirty="0" smtClean="0"/>
              <a:t>Regurgitation of feedings</a:t>
            </a:r>
          </a:p>
          <a:p>
            <a:pPr eaLnBrk="1" hangingPunct="1">
              <a:defRPr/>
            </a:pPr>
            <a:r>
              <a:rPr lang="en-US" dirty="0" smtClean="0"/>
              <a:t>Diagnosis</a:t>
            </a:r>
          </a:p>
          <a:p>
            <a:pPr lvl="1" eaLnBrk="1" hangingPunct="1">
              <a:defRPr/>
            </a:pPr>
            <a:r>
              <a:rPr lang="en-US" sz="3000" dirty="0" smtClean="0"/>
              <a:t>Attempt to pass NG tube into stomach</a:t>
            </a:r>
          </a:p>
          <a:p>
            <a:pPr lvl="1" eaLnBrk="1" hangingPunct="1">
              <a:defRPr/>
            </a:pPr>
            <a:r>
              <a:rPr lang="en-US" sz="3000" dirty="0" smtClean="0"/>
              <a:t>X-rays to establish exact type</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4400" dirty="0" smtClean="0"/>
              <a:t>Obesity</a:t>
            </a:r>
          </a:p>
        </p:txBody>
      </p:sp>
      <p:sp>
        <p:nvSpPr>
          <p:cNvPr id="51203" name="Rectangle 3"/>
          <p:cNvSpPr>
            <a:spLocks noGrp="1" noChangeArrowheads="1"/>
          </p:cNvSpPr>
          <p:nvPr>
            <p:ph idx="1"/>
          </p:nvPr>
        </p:nvSpPr>
        <p:spPr>
          <a:xfrm>
            <a:off x="990600" y="1447801"/>
            <a:ext cx="7551738" cy="4419600"/>
          </a:xfrm>
        </p:spPr>
        <p:txBody>
          <a:bodyPr>
            <a:normAutofit lnSpcReduction="10000"/>
          </a:bodyPr>
          <a:lstStyle/>
          <a:p>
            <a:pPr eaLnBrk="1" hangingPunct="1"/>
            <a:r>
              <a:rPr lang="en-US" sz="2800" dirty="0" smtClean="0"/>
              <a:t>17% of children and adolescents</a:t>
            </a:r>
          </a:p>
          <a:p>
            <a:pPr eaLnBrk="1" hangingPunct="1"/>
            <a:r>
              <a:rPr lang="en-US" sz="2800" dirty="0" smtClean="0"/>
              <a:t>Annual assessment of BMI</a:t>
            </a:r>
          </a:p>
          <a:p>
            <a:pPr eaLnBrk="1" hangingPunct="1"/>
            <a:r>
              <a:rPr lang="en-US" sz="2800" dirty="0" smtClean="0"/>
              <a:t>Lifestyle problem</a:t>
            </a:r>
          </a:p>
          <a:p>
            <a:pPr eaLnBrk="1" hangingPunct="1"/>
            <a:r>
              <a:rPr lang="en-US" sz="2800" dirty="0" smtClean="0"/>
              <a:t>Increased risk for chronic disease</a:t>
            </a:r>
          </a:p>
          <a:p>
            <a:pPr eaLnBrk="1" hangingPunct="1"/>
            <a:r>
              <a:rPr lang="en-US" sz="2800" dirty="0" smtClean="0"/>
              <a:t>Often </a:t>
            </a:r>
            <a:r>
              <a:rPr lang="en-US" sz="2800" dirty="0" smtClean="0">
                <a:solidFill>
                  <a:srgbClr val="FFFF00"/>
                </a:solidFill>
              </a:rPr>
              <a:t>subject of ridicule</a:t>
            </a:r>
          </a:p>
          <a:p>
            <a:pPr lvl="1"/>
            <a:r>
              <a:rPr lang="en-US" dirty="0" smtClean="0">
                <a:solidFill>
                  <a:srgbClr val="FFFF00"/>
                </a:solidFill>
              </a:rPr>
              <a:t>Depression</a:t>
            </a:r>
          </a:p>
          <a:p>
            <a:pPr lvl="1"/>
            <a:r>
              <a:rPr lang="en-US" dirty="0" smtClean="0">
                <a:solidFill>
                  <a:srgbClr val="FFFF00"/>
                </a:solidFill>
              </a:rPr>
              <a:t>Low self-esteem</a:t>
            </a:r>
          </a:p>
          <a:p>
            <a:pPr lvl="1"/>
            <a:r>
              <a:rPr lang="en-US" dirty="0" smtClean="0">
                <a:solidFill>
                  <a:srgbClr val="FFFF00"/>
                </a:solidFill>
              </a:rPr>
              <a:t>Social isolation</a:t>
            </a:r>
          </a:p>
          <a:p>
            <a:pPr lvl="1"/>
            <a:r>
              <a:rPr lang="en-US" dirty="0" smtClean="0">
                <a:solidFill>
                  <a:srgbClr val="FFFF00"/>
                </a:solidFill>
              </a:rPr>
              <a:t>Negative self-image</a:t>
            </a:r>
          </a:p>
        </p:txBody>
      </p:sp>
      <p:pic>
        <p:nvPicPr>
          <p:cNvPr id="5" name="Picture 4" descr="obeseboy.jpg"/>
          <p:cNvPicPr>
            <a:picLocks noChangeAspect="1"/>
          </p:cNvPicPr>
          <p:nvPr/>
        </p:nvPicPr>
        <p:blipFill>
          <a:blip r:embed="rId3" cstate="print"/>
          <a:stretch>
            <a:fillRect/>
          </a:stretch>
        </p:blipFill>
        <p:spPr>
          <a:xfrm>
            <a:off x="5638800" y="3505200"/>
            <a:ext cx="2847750" cy="3352800"/>
          </a:xfrm>
          <a:prstGeom prst="rect">
            <a:avLst/>
          </a:prstGeom>
          <a:ln>
            <a:noFill/>
          </a:ln>
          <a:effectLst>
            <a:softEdge rad="112500"/>
          </a:effectLst>
        </p:spPr>
      </p:pic>
      <p:pic>
        <p:nvPicPr>
          <p:cNvPr id="6" name="Picture 5" descr="obese child1.bmp"/>
          <p:cNvPicPr>
            <a:picLocks noChangeAspect="1"/>
          </p:cNvPicPr>
          <p:nvPr/>
        </p:nvPicPr>
        <p:blipFill>
          <a:blip r:embed="rId4" cstate="print"/>
          <a:stretch>
            <a:fillRect/>
          </a:stretch>
        </p:blipFill>
        <p:spPr>
          <a:xfrm>
            <a:off x="6500319" y="152400"/>
            <a:ext cx="2415082" cy="2209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4400" dirty="0" smtClean="0"/>
              <a:t>Obesity</a:t>
            </a:r>
            <a:r>
              <a:rPr lang="en-US" dirty="0" smtClean="0"/>
              <a:t> </a:t>
            </a:r>
          </a:p>
        </p:txBody>
      </p:sp>
      <p:sp>
        <p:nvSpPr>
          <p:cNvPr id="52227" name="Rectangle 3"/>
          <p:cNvSpPr>
            <a:spLocks noGrp="1" noChangeArrowheads="1"/>
          </p:cNvSpPr>
          <p:nvPr>
            <p:ph idx="1"/>
          </p:nvPr>
        </p:nvSpPr>
        <p:spPr>
          <a:xfrm>
            <a:off x="990600" y="1584325"/>
            <a:ext cx="7796213" cy="4956175"/>
          </a:xfrm>
        </p:spPr>
        <p:txBody>
          <a:bodyPr/>
          <a:lstStyle/>
          <a:p>
            <a:pPr eaLnBrk="1" hangingPunct="1"/>
            <a:r>
              <a:rPr lang="en-US" sz="2800" dirty="0" smtClean="0"/>
              <a:t>Children of </a:t>
            </a:r>
            <a:r>
              <a:rPr lang="en-US" sz="2800" dirty="0" smtClean="0">
                <a:solidFill>
                  <a:srgbClr val="FFFF00"/>
                </a:solidFill>
              </a:rPr>
              <a:t>obese parents </a:t>
            </a:r>
            <a:r>
              <a:rPr lang="en-US" sz="2800" dirty="0" smtClean="0"/>
              <a:t>are more likely to become obese</a:t>
            </a:r>
          </a:p>
          <a:p>
            <a:pPr eaLnBrk="1" hangingPunct="1"/>
            <a:r>
              <a:rPr lang="en-US" sz="2800" dirty="0" smtClean="0"/>
              <a:t>Treatment includes </a:t>
            </a:r>
            <a:r>
              <a:rPr lang="en-US" sz="2800" dirty="0" smtClean="0">
                <a:solidFill>
                  <a:srgbClr val="FFFF00"/>
                </a:solidFill>
              </a:rPr>
              <a:t>diet modification </a:t>
            </a:r>
            <a:r>
              <a:rPr lang="en-US" sz="2800" dirty="0" smtClean="0"/>
              <a:t>and </a:t>
            </a:r>
            <a:r>
              <a:rPr lang="en-US" sz="2800" dirty="0" smtClean="0">
                <a:solidFill>
                  <a:srgbClr val="FFFF00"/>
                </a:solidFill>
              </a:rPr>
              <a:t>exercise</a:t>
            </a:r>
          </a:p>
          <a:p>
            <a:pPr eaLnBrk="1" hangingPunct="1"/>
            <a:r>
              <a:rPr lang="en-US" sz="2800" dirty="0" smtClean="0">
                <a:solidFill>
                  <a:srgbClr val="FFFF00"/>
                </a:solidFill>
              </a:rPr>
              <a:t>Goals</a:t>
            </a:r>
            <a:endParaRPr lang="en-US" sz="2800" dirty="0" smtClean="0"/>
          </a:p>
          <a:p>
            <a:pPr lvl="1"/>
            <a:r>
              <a:rPr lang="en-US" dirty="0" smtClean="0"/>
              <a:t>Avoid weight gain during puberty</a:t>
            </a:r>
          </a:p>
          <a:p>
            <a:pPr lvl="1"/>
            <a:r>
              <a:rPr lang="en-US" dirty="0" smtClean="0"/>
              <a:t>Weight remain stable as height increases</a:t>
            </a:r>
          </a:p>
          <a:p>
            <a:pPr eaLnBrk="1" hangingPunct="1"/>
            <a:r>
              <a:rPr lang="en-US" sz="2800" dirty="0" smtClean="0"/>
              <a:t>Diet needs to </a:t>
            </a:r>
            <a:r>
              <a:rPr lang="en-US" sz="2800" dirty="0" smtClean="0">
                <a:solidFill>
                  <a:srgbClr val="FFFF00"/>
                </a:solidFill>
              </a:rPr>
              <a:t>support growth</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4400" dirty="0" smtClean="0"/>
              <a:t>Obesity</a:t>
            </a:r>
          </a:p>
        </p:txBody>
      </p:sp>
      <p:sp>
        <p:nvSpPr>
          <p:cNvPr id="53251" name="Rectangle 3"/>
          <p:cNvSpPr>
            <a:spLocks noGrp="1" noChangeArrowheads="1"/>
          </p:cNvSpPr>
          <p:nvPr>
            <p:ph idx="1"/>
          </p:nvPr>
        </p:nvSpPr>
        <p:spPr>
          <a:xfrm>
            <a:off x="914400" y="1371600"/>
            <a:ext cx="7772400" cy="4530725"/>
          </a:xfrm>
        </p:spPr>
        <p:txBody>
          <a:bodyPr/>
          <a:lstStyle/>
          <a:p>
            <a:pPr eaLnBrk="1" hangingPunct="1"/>
            <a:r>
              <a:rPr lang="en-US" sz="3200" dirty="0" smtClean="0"/>
              <a:t>Behavior modification</a:t>
            </a:r>
          </a:p>
          <a:p>
            <a:pPr eaLnBrk="1" hangingPunct="1"/>
            <a:r>
              <a:rPr lang="en-US" sz="3200" dirty="0" smtClean="0"/>
              <a:t>Support groups</a:t>
            </a:r>
          </a:p>
          <a:p>
            <a:pPr eaLnBrk="1" hangingPunct="1"/>
            <a:r>
              <a:rPr lang="en-US" sz="3200" dirty="0" smtClean="0"/>
              <a:t>Improve self-esteem</a:t>
            </a:r>
          </a:p>
          <a:p>
            <a:pPr eaLnBrk="1" hangingPunct="1"/>
            <a:r>
              <a:rPr lang="en-US" sz="3200" dirty="0" smtClean="0"/>
              <a:t>Medications</a:t>
            </a:r>
          </a:p>
          <a:p>
            <a:pPr eaLnBrk="1" hangingPunct="1"/>
            <a:r>
              <a:rPr lang="en-US" sz="3200" dirty="0" smtClean="0"/>
              <a:t>Bariatric surgery</a:t>
            </a:r>
          </a:p>
        </p:txBody>
      </p:sp>
      <p:pic>
        <p:nvPicPr>
          <p:cNvPr id="53252" name="Picture 4" descr="obese-teen_64"/>
          <p:cNvPicPr>
            <a:picLocks noChangeAspect="1" noChangeArrowheads="1"/>
          </p:cNvPicPr>
          <p:nvPr/>
        </p:nvPicPr>
        <p:blipFill>
          <a:blip r:embed="rId3" cstate="print"/>
          <a:srcRect/>
          <a:stretch>
            <a:fillRect/>
          </a:stretch>
        </p:blipFill>
        <p:spPr bwMode="auto">
          <a:xfrm>
            <a:off x="4724400" y="3795713"/>
            <a:ext cx="4267200" cy="2833687"/>
          </a:xfrm>
          <a:prstGeom prst="roundRect">
            <a:avLst/>
          </a:prstGeom>
          <a:noFill/>
          <a:ln w="9525">
            <a:noFill/>
            <a:miter lim="800000"/>
            <a:headEnd/>
            <a:tailEnd/>
          </a:ln>
        </p:spPr>
      </p:pic>
      <p:pic>
        <p:nvPicPr>
          <p:cNvPr id="5" name="Picture 4" descr="obesegirl.jpg"/>
          <p:cNvPicPr>
            <a:picLocks noChangeAspect="1"/>
          </p:cNvPicPr>
          <p:nvPr/>
        </p:nvPicPr>
        <p:blipFill>
          <a:blip r:embed="rId4" cstate="print"/>
          <a:stretch>
            <a:fillRect/>
          </a:stretch>
        </p:blipFill>
        <p:spPr>
          <a:xfrm>
            <a:off x="5410200" y="152400"/>
            <a:ext cx="2918921" cy="3505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Obesity </a:t>
            </a:r>
            <a:endParaRPr lang="en-US" sz="4400" dirty="0"/>
          </a:p>
        </p:txBody>
      </p:sp>
      <p:sp>
        <p:nvSpPr>
          <p:cNvPr id="3" name="Content Placeholder 2"/>
          <p:cNvSpPr>
            <a:spLocks noGrp="1"/>
          </p:cNvSpPr>
          <p:nvPr>
            <p:ph idx="1"/>
          </p:nvPr>
        </p:nvSpPr>
        <p:spPr/>
        <p:txBody>
          <a:bodyPr>
            <a:normAutofit/>
          </a:bodyPr>
          <a:lstStyle/>
          <a:p>
            <a:r>
              <a:rPr lang="en-US" sz="3200" dirty="0" smtClean="0">
                <a:solidFill>
                  <a:srgbClr val="FFFF00"/>
                </a:solidFill>
              </a:rPr>
              <a:t>Nursing Care</a:t>
            </a:r>
          </a:p>
          <a:p>
            <a:pPr lvl="1"/>
            <a:r>
              <a:rPr lang="en-US" sz="2900" dirty="0" smtClean="0"/>
              <a:t>Teach parents good nutrition</a:t>
            </a:r>
          </a:p>
          <a:p>
            <a:pPr lvl="1"/>
            <a:r>
              <a:rPr lang="en-US" sz="2900" dirty="0" smtClean="0"/>
              <a:t>Encourage entire family to participate in physical activity</a:t>
            </a:r>
          </a:p>
          <a:p>
            <a:pPr lvl="1"/>
            <a:r>
              <a:rPr lang="en-US" sz="2900" dirty="0" smtClean="0"/>
              <a:t>Encourage parents to limit time spent watching TV or playing video games to 2 hours/day</a:t>
            </a:r>
          </a:p>
          <a:p>
            <a:r>
              <a:rPr lang="en-US" sz="3200" dirty="0" smtClean="0"/>
              <a:t>Prevention is paramount </a:t>
            </a:r>
          </a:p>
          <a:p>
            <a:endParaRPr lang="en-US" sz="3200" dirty="0" smtClean="0"/>
          </a:p>
          <a:p>
            <a:pPr lvl="1"/>
            <a:endParaRPr lang="en-US" sz="2900" dirty="0" smtClean="0"/>
          </a:p>
          <a:p>
            <a:pPr lvl="1"/>
            <a:endParaRPr lang="en-US" sz="29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
            </a:r>
            <a:br>
              <a:rPr lang="en-US" smtClean="0"/>
            </a:br>
            <a:r>
              <a:rPr lang="en-US" smtClean="0"/>
              <a:t>EA with TEF</a:t>
            </a:r>
            <a:br>
              <a:rPr lang="en-US" smtClean="0"/>
            </a:br>
            <a:endParaRPr lang="en-US" smtClean="0"/>
          </a:p>
        </p:txBody>
      </p:sp>
      <p:sp>
        <p:nvSpPr>
          <p:cNvPr id="51203" name="Rectangle 3"/>
          <p:cNvSpPr>
            <a:spLocks noGrp="1" noChangeArrowheads="1"/>
          </p:cNvSpPr>
          <p:nvPr>
            <p:ph idx="1"/>
          </p:nvPr>
        </p:nvSpPr>
        <p:spPr>
          <a:xfrm>
            <a:off x="2819400" y="1676400"/>
            <a:ext cx="5867400" cy="4572000"/>
          </a:xfrm>
        </p:spPr>
        <p:txBody>
          <a:bodyPr>
            <a:normAutofit fontScale="92500" lnSpcReduction="10000"/>
          </a:bodyPr>
          <a:lstStyle/>
          <a:p>
            <a:pPr eaLnBrk="1" hangingPunct="1">
              <a:defRPr/>
            </a:pPr>
            <a:r>
              <a:rPr lang="en-US" dirty="0" smtClean="0">
                <a:solidFill>
                  <a:schemeClr val="accent6">
                    <a:lumMod val="60000"/>
                    <a:lumOff val="40000"/>
                  </a:schemeClr>
                </a:solidFill>
              </a:rPr>
              <a:t>Care/Treatment</a:t>
            </a:r>
          </a:p>
          <a:p>
            <a:pPr lvl="1" eaLnBrk="1" hangingPunct="1">
              <a:defRPr/>
            </a:pPr>
            <a:r>
              <a:rPr lang="en-US" sz="3000" dirty="0" smtClean="0"/>
              <a:t>NPO with IV fluids</a:t>
            </a:r>
          </a:p>
          <a:p>
            <a:pPr lvl="1" eaLnBrk="1" hangingPunct="1">
              <a:defRPr/>
            </a:pPr>
            <a:r>
              <a:rPr lang="en-US" sz="3000" dirty="0" smtClean="0"/>
              <a:t>oral and NG suctioning as needed</a:t>
            </a:r>
          </a:p>
          <a:p>
            <a:pPr lvl="1" eaLnBrk="1" hangingPunct="1">
              <a:defRPr/>
            </a:pPr>
            <a:r>
              <a:rPr lang="en-US" sz="3000" dirty="0" smtClean="0"/>
              <a:t>HOB up 30 degrees</a:t>
            </a:r>
          </a:p>
          <a:p>
            <a:pPr lvl="1" eaLnBrk="1" hangingPunct="1">
              <a:defRPr/>
            </a:pPr>
            <a:r>
              <a:rPr lang="en-US" sz="3000" dirty="0" smtClean="0"/>
              <a:t>PEG feedings</a:t>
            </a:r>
          </a:p>
          <a:p>
            <a:pPr lvl="1" eaLnBrk="1" hangingPunct="1">
              <a:defRPr/>
            </a:pPr>
            <a:r>
              <a:rPr lang="en-US" sz="3000" dirty="0" smtClean="0"/>
              <a:t>Provide pacifier </a:t>
            </a:r>
          </a:p>
          <a:p>
            <a:pPr lvl="1" eaLnBrk="1" hangingPunct="1">
              <a:defRPr/>
            </a:pPr>
            <a:r>
              <a:rPr lang="en-US" sz="3000" dirty="0" smtClean="0"/>
              <a:t>Promote maternal/infant bonding</a:t>
            </a:r>
          </a:p>
          <a:p>
            <a:pPr lvl="1" eaLnBrk="1" hangingPunct="1">
              <a:defRPr/>
            </a:pPr>
            <a:r>
              <a:rPr lang="en-US" sz="3000" dirty="0" smtClean="0"/>
              <a:t>Corrective surgery</a:t>
            </a:r>
          </a:p>
          <a:p>
            <a:pPr lvl="1" eaLnBrk="1" hangingPunct="1">
              <a:defRPr/>
            </a:pPr>
            <a:endParaRPr lang="en-US"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Hypertrophic Pyloric Stenosis</a:t>
            </a:r>
          </a:p>
        </p:txBody>
      </p:sp>
      <p:sp>
        <p:nvSpPr>
          <p:cNvPr id="59395" name="Rectangle 3"/>
          <p:cNvSpPr>
            <a:spLocks noGrp="1" noChangeArrowheads="1"/>
          </p:cNvSpPr>
          <p:nvPr>
            <p:ph idx="1"/>
          </p:nvPr>
        </p:nvSpPr>
        <p:spPr>
          <a:xfrm>
            <a:off x="2286000" y="1219200"/>
            <a:ext cx="6858000" cy="5334000"/>
          </a:xfrm>
        </p:spPr>
        <p:txBody>
          <a:bodyPr>
            <a:normAutofit fontScale="92500" lnSpcReduction="20000"/>
          </a:bodyPr>
          <a:lstStyle/>
          <a:p>
            <a:pPr eaLnBrk="1" hangingPunct="1">
              <a:lnSpc>
                <a:spcPct val="90000"/>
              </a:lnSpc>
              <a:defRPr/>
            </a:pPr>
            <a:r>
              <a:rPr lang="en-US" sz="2800" dirty="0" smtClean="0"/>
              <a:t>Hypertrophy of pyloric muscle and narrowing of pylorus </a:t>
            </a:r>
          </a:p>
          <a:p>
            <a:pPr lvl="1" eaLnBrk="1" hangingPunct="1">
              <a:lnSpc>
                <a:spcPct val="90000"/>
              </a:lnSpc>
              <a:defRPr/>
            </a:pPr>
            <a:r>
              <a:rPr lang="en-US" dirty="0" smtClean="0"/>
              <a:t>Projectile </a:t>
            </a:r>
            <a:r>
              <a:rPr lang="en-US" b="1" dirty="0" smtClean="0">
                <a:solidFill>
                  <a:schemeClr val="accent6">
                    <a:lumMod val="60000"/>
                    <a:lumOff val="40000"/>
                  </a:schemeClr>
                </a:solidFill>
              </a:rPr>
              <a:t>vomiting</a:t>
            </a:r>
            <a:r>
              <a:rPr lang="en-US" dirty="0" smtClean="0"/>
              <a:t>, weight loss and dehydration</a:t>
            </a:r>
          </a:p>
          <a:p>
            <a:pPr lvl="1" eaLnBrk="1" hangingPunct="1">
              <a:lnSpc>
                <a:spcPct val="90000"/>
              </a:lnSpc>
              <a:defRPr/>
            </a:pPr>
            <a:r>
              <a:rPr lang="en-US" dirty="0" smtClean="0"/>
              <a:t>Treatment = Surgery</a:t>
            </a:r>
          </a:p>
          <a:p>
            <a:pPr lvl="2" eaLnBrk="1" hangingPunct="1">
              <a:lnSpc>
                <a:spcPct val="90000"/>
              </a:lnSpc>
              <a:defRPr/>
            </a:pPr>
            <a:r>
              <a:rPr lang="en-US" sz="2800" dirty="0" smtClean="0"/>
              <a:t>Pre-op</a:t>
            </a:r>
          </a:p>
          <a:p>
            <a:pPr lvl="3" eaLnBrk="1" hangingPunct="1">
              <a:lnSpc>
                <a:spcPct val="90000"/>
              </a:lnSpc>
              <a:defRPr/>
            </a:pPr>
            <a:r>
              <a:rPr lang="en-US" sz="2400" dirty="0" smtClean="0"/>
              <a:t>May thicken feeding </a:t>
            </a:r>
          </a:p>
          <a:p>
            <a:pPr lvl="3" eaLnBrk="1" hangingPunct="1">
              <a:lnSpc>
                <a:spcPct val="90000"/>
              </a:lnSpc>
              <a:defRPr/>
            </a:pPr>
            <a:r>
              <a:rPr lang="en-US" sz="2400" dirty="0" smtClean="0"/>
              <a:t>IV fluids and NPO</a:t>
            </a:r>
          </a:p>
          <a:p>
            <a:pPr lvl="2" eaLnBrk="1" hangingPunct="1">
              <a:lnSpc>
                <a:spcPct val="90000"/>
              </a:lnSpc>
              <a:defRPr/>
            </a:pPr>
            <a:r>
              <a:rPr lang="en-US" sz="2800" dirty="0" smtClean="0"/>
              <a:t>Post-op</a:t>
            </a:r>
          </a:p>
          <a:p>
            <a:pPr lvl="3" eaLnBrk="1" hangingPunct="1">
              <a:lnSpc>
                <a:spcPct val="90000"/>
              </a:lnSpc>
              <a:defRPr/>
            </a:pPr>
            <a:r>
              <a:rPr lang="en-US" sz="2400" dirty="0" smtClean="0"/>
              <a:t>Feed slowly with frequent burps</a:t>
            </a:r>
          </a:p>
          <a:p>
            <a:pPr lvl="3" eaLnBrk="1" hangingPunct="1">
              <a:lnSpc>
                <a:spcPct val="90000"/>
              </a:lnSpc>
              <a:defRPr/>
            </a:pPr>
            <a:r>
              <a:rPr lang="en-US" sz="2400" dirty="0" smtClean="0"/>
              <a:t>Progress feedings slowly; monitor tolerance</a:t>
            </a:r>
          </a:p>
          <a:p>
            <a:pPr lvl="3" eaLnBrk="1" hangingPunct="1">
              <a:lnSpc>
                <a:spcPct val="90000"/>
              </a:lnSpc>
              <a:defRPr/>
            </a:pPr>
            <a:r>
              <a:rPr lang="en-US" sz="2400" dirty="0" smtClean="0"/>
              <a:t>Position on right side to prevent aspiration</a:t>
            </a:r>
          </a:p>
          <a:p>
            <a:pPr lvl="3" eaLnBrk="1" hangingPunct="1">
              <a:lnSpc>
                <a:spcPct val="90000"/>
              </a:lnSpc>
              <a:defRPr/>
            </a:pPr>
            <a:r>
              <a:rPr lang="en-US" sz="2400" dirty="0" smtClean="0"/>
              <a:t>Strict I &amp; O with number and type of stools</a:t>
            </a:r>
          </a:p>
          <a:p>
            <a:pPr lvl="3" eaLnBrk="1" hangingPunct="1">
              <a:lnSpc>
                <a:spcPct val="90000"/>
              </a:lnSpc>
              <a:defRPr/>
            </a:pPr>
            <a:endParaRPr lang="en-US" dirty="0" smtClean="0"/>
          </a:p>
          <a:p>
            <a:pPr lvl="2" eaLnBrk="1" hangingPunct="1">
              <a:lnSpc>
                <a:spcPct val="90000"/>
              </a:lnSpc>
              <a:buFont typeface="Wingdings" pitchFamily="2" charset="2"/>
              <a:buNone/>
              <a:defRPr/>
            </a:pPr>
            <a:endParaRPr lang="en-US" sz="2100" dirty="0" smtClean="0"/>
          </a:p>
          <a:p>
            <a:pPr lvl="1" eaLnBrk="1" hangingPunct="1">
              <a:lnSpc>
                <a:spcPct val="90000"/>
              </a:lnSpc>
              <a:defRPr/>
            </a:pPr>
            <a:endParaRPr lang="en-US" sz="23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yloic stenosis"/>
          <p:cNvPicPr>
            <a:picLocks noChangeAspect="1" noChangeArrowheads="1"/>
          </p:cNvPicPr>
          <p:nvPr/>
        </p:nvPicPr>
        <p:blipFill>
          <a:blip r:embed="rId3" cstate="print"/>
          <a:srcRect/>
          <a:stretch>
            <a:fillRect/>
          </a:stretch>
        </p:blipFill>
        <p:spPr bwMode="auto">
          <a:xfrm>
            <a:off x="-49213" y="0"/>
            <a:ext cx="91932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371600" y="277813"/>
            <a:ext cx="7315200" cy="1139825"/>
          </a:xfrm>
        </p:spPr>
        <p:txBody>
          <a:bodyPr/>
          <a:lstStyle/>
          <a:p>
            <a:pPr eaLnBrk="1" hangingPunct="1"/>
            <a:r>
              <a:rPr lang="en-US" smtClean="0"/>
              <a:t>Intussusception</a:t>
            </a:r>
          </a:p>
        </p:txBody>
      </p:sp>
      <p:sp>
        <p:nvSpPr>
          <p:cNvPr id="54275" name="Rectangle 3"/>
          <p:cNvSpPr>
            <a:spLocks noGrp="1" noChangeArrowheads="1"/>
          </p:cNvSpPr>
          <p:nvPr>
            <p:ph type="body" sz="half" idx="1"/>
          </p:nvPr>
        </p:nvSpPr>
        <p:spPr>
          <a:xfrm>
            <a:off x="2438400" y="1143000"/>
            <a:ext cx="2438400" cy="5334000"/>
          </a:xfrm>
        </p:spPr>
        <p:txBody>
          <a:bodyPr>
            <a:normAutofit fontScale="92500" lnSpcReduction="20000"/>
          </a:bodyPr>
          <a:lstStyle/>
          <a:p>
            <a:pPr eaLnBrk="1" hangingPunct="1">
              <a:defRPr/>
            </a:pPr>
            <a:r>
              <a:rPr lang="en-US" sz="2400" dirty="0" smtClean="0">
                <a:solidFill>
                  <a:schemeClr val="accent6">
                    <a:lumMod val="60000"/>
                    <a:lumOff val="40000"/>
                  </a:schemeClr>
                </a:solidFill>
              </a:rPr>
              <a:t>Telescoping</a:t>
            </a:r>
            <a:r>
              <a:rPr lang="en-US" sz="2400" dirty="0" smtClean="0"/>
              <a:t> of one portion of bowel into another</a:t>
            </a:r>
          </a:p>
          <a:p>
            <a:pPr eaLnBrk="1" hangingPunct="1">
              <a:defRPr/>
            </a:pPr>
            <a:r>
              <a:rPr lang="en-US" sz="2400" dirty="0" smtClean="0">
                <a:solidFill>
                  <a:schemeClr val="accent6">
                    <a:lumMod val="60000"/>
                    <a:lumOff val="40000"/>
                  </a:schemeClr>
                </a:solidFill>
              </a:rPr>
              <a:t>Sudden</a:t>
            </a:r>
            <a:r>
              <a:rPr lang="en-US" sz="2400" dirty="0" smtClean="0"/>
              <a:t> onset of colicky abdominal pain, fever, vomiting, and currant jelly stools</a:t>
            </a:r>
          </a:p>
          <a:p>
            <a:pPr eaLnBrk="1" hangingPunct="1">
              <a:defRPr/>
            </a:pPr>
            <a:r>
              <a:rPr lang="en-US" sz="2400" dirty="0" smtClean="0">
                <a:solidFill>
                  <a:schemeClr val="accent6">
                    <a:lumMod val="60000"/>
                    <a:lumOff val="40000"/>
                  </a:schemeClr>
                </a:solidFill>
              </a:rPr>
              <a:t>Barium enema </a:t>
            </a:r>
            <a:r>
              <a:rPr lang="en-US" sz="2400" dirty="0" smtClean="0"/>
              <a:t>to diagnosis and treat</a:t>
            </a:r>
          </a:p>
          <a:p>
            <a:pPr eaLnBrk="1" hangingPunct="1">
              <a:defRPr/>
            </a:pPr>
            <a:r>
              <a:rPr lang="en-US" sz="2400" dirty="0" smtClean="0">
                <a:solidFill>
                  <a:schemeClr val="accent6">
                    <a:lumMod val="60000"/>
                    <a:lumOff val="40000"/>
                  </a:schemeClr>
                </a:solidFill>
              </a:rPr>
              <a:t>Bowel resection</a:t>
            </a:r>
            <a:r>
              <a:rPr lang="en-US" sz="2400" dirty="0" smtClean="0"/>
              <a:t>, if barium enema unsuccessful</a:t>
            </a:r>
          </a:p>
        </p:txBody>
      </p:sp>
      <p:pic>
        <p:nvPicPr>
          <p:cNvPr id="59396" name="Content Placeholder 4" descr="intussusception-1.jpg"/>
          <p:cNvPicPr>
            <a:picLocks noGrp="1" noChangeAspect="1"/>
          </p:cNvPicPr>
          <p:nvPr>
            <p:ph sz="half" idx="2"/>
          </p:nvPr>
        </p:nvPicPr>
        <p:blipFill>
          <a:blip r:embed="rId3" cstate="print"/>
          <a:stretch>
            <a:fillRect/>
          </a:stretch>
        </p:blipFill>
        <p:spPr>
          <a:xfrm>
            <a:off x="5495924" y="4114800"/>
            <a:ext cx="3419475" cy="2514600"/>
          </a:xfrm>
        </p:spPr>
      </p:pic>
      <p:pic>
        <p:nvPicPr>
          <p:cNvPr id="59397" name="Picture 5" descr="intussusception.jpg"/>
          <p:cNvPicPr>
            <a:picLocks noChangeAspect="1"/>
          </p:cNvPicPr>
          <p:nvPr/>
        </p:nvPicPr>
        <p:blipFill>
          <a:blip r:embed="rId4" cstate="print"/>
          <a:srcRect/>
          <a:stretch>
            <a:fillRect/>
          </a:stretch>
        </p:blipFill>
        <p:spPr bwMode="auto">
          <a:xfrm>
            <a:off x="4762500" y="1143000"/>
            <a:ext cx="43815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endParaRPr lang="en-US" dirty="0" smtClean="0"/>
          </a:p>
        </p:txBody>
      </p:sp>
      <p:sp>
        <p:nvSpPr>
          <p:cNvPr id="43011" name="Text Placeholder 4"/>
          <p:cNvSpPr>
            <a:spLocks noGrp="1"/>
          </p:cNvSpPr>
          <p:nvPr>
            <p:ph type="body" idx="1"/>
          </p:nvPr>
        </p:nvSpPr>
        <p:spPr>
          <a:xfrm>
            <a:off x="2819400" y="1371601"/>
            <a:ext cx="7086600" cy="1500187"/>
          </a:xfrm>
        </p:spPr>
        <p:txBody>
          <a:bodyPr/>
          <a:lstStyle/>
          <a:p>
            <a:pPr eaLnBrk="1" hangingPunct="1"/>
            <a:r>
              <a:rPr lang="en-US" sz="4400" dirty="0" smtClean="0">
                <a:solidFill>
                  <a:srgbClr val="663300"/>
                </a:solidFill>
              </a:rPr>
              <a:t>GASTROINTESTINAL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971800" y="457200"/>
            <a:ext cx="6019800" cy="1219200"/>
          </a:xfrm>
        </p:spPr>
        <p:txBody>
          <a:bodyPr/>
          <a:lstStyle/>
          <a:p>
            <a:pPr eaLnBrk="1" hangingPunct="1"/>
            <a:r>
              <a:rPr lang="en-US" sz="3600" dirty="0" smtClean="0"/>
              <a:t>Congenital </a:t>
            </a:r>
            <a:r>
              <a:rPr lang="en-US" sz="3600" dirty="0" err="1" smtClean="0"/>
              <a:t>Aganglionic</a:t>
            </a:r>
            <a:r>
              <a:rPr lang="en-US" sz="3600" dirty="0" smtClean="0"/>
              <a:t> </a:t>
            </a:r>
            <a:r>
              <a:rPr lang="en-US" sz="3600" dirty="0" err="1" smtClean="0"/>
              <a:t>Megacolon</a:t>
            </a:r>
            <a:r>
              <a:rPr lang="en-US" sz="3600" dirty="0" smtClean="0"/>
              <a:t> </a:t>
            </a:r>
            <a:r>
              <a:rPr lang="en-US" dirty="0" smtClean="0"/>
              <a:t/>
            </a:r>
            <a:br>
              <a:rPr lang="en-US" dirty="0" smtClean="0"/>
            </a:br>
            <a:r>
              <a:rPr lang="en-US" sz="3600" dirty="0" smtClean="0"/>
              <a:t>(</a:t>
            </a:r>
            <a:r>
              <a:rPr lang="en-US" sz="3600" dirty="0" err="1" smtClean="0"/>
              <a:t>Hirschsprung’s</a:t>
            </a:r>
            <a:r>
              <a:rPr lang="en-US" sz="3600" dirty="0" smtClean="0"/>
              <a:t> Disease)</a:t>
            </a:r>
            <a:r>
              <a:rPr lang="en-US" dirty="0" smtClean="0"/>
              <a:t/>
            </a:r>
            <a:br>
              <a:rPr lang="en-US" dirty="0" smtClean="0"/>
            </a:br>
            <a:endParaRPr lang="en-US" dirty="0" smtClean="0"/>
          </a:p>
        </p:txBody>
      </p:sp>
      <p:sp>
        <p:nvSpPr>
          <p:cNvPr id="55299" name="Rectangle 3"/>
          <p:cNvSpPr>
            <a:spLocks noGrp="1" noChangeArrowheads="1"/>
          </p:cNvSpPr>
          <p:nvPr>
            <p:ph idx="1"/>
          </p:nvPr>
        </p:nvSpPr>
        <p:spPr>
          <a:xfrm>
            <a:off x="2667000" y="1676400"/>
            <a:ext cx="6324600" cy="4953000"/>
          </a:xfrm>
        </p:spPr>
        <p:txBody>
          <a:bodyPr>
            <a:normAutofit fontScale="92500" lnSpcReduction="10000"/>
          </a:bodyPr>
          <a:lstStyle/>
          <a:p>
            <a:pPr eaLnBrk="1" hangingPunct="1">
              <a:lnSpc>
                <a:spcPct val="90000"/>
              </a:lnSpc>
              <a:defRPr/>
            </a:pPr>
            <a:r>
              <a:rPr lang="en-US" dirty="0" smtClean="0">
                <a:solidFill>
                  <a:schemeClr val="accent6">
                    <a:lumMod val="60000"/>
                    <a:lumOff val="40000"/>
                  </a:schemeClr>
                </a:solidFill>
              </a:rPr>
              <a:t>Congenital</a:t>
            </a:r>
            <a:r>
              <a:rPr lang="en-US" dirty="0" smtClean="0"/>
              <a:t> lack of nerve cells in wall of colon</a:t>
            </a:r>
          </a:p>
          <a:p>
            <a:pPr eaLnBrk="1" hangingPunct="1">
              <a:lnSpc>
                <a:spcPct val="90000"/>
              </a:lnSpc>
              <a:defRPr/>
            </a:pPr>
            <a:r>
              <a:rPr lang="en-US" dirty="0" smtClean="0"/>
              <a:t>No peristaltic action in that portion</a:t>
            </a:r>
          </a:p>
          <a:p>
            <a:pPr eaLnBrk="1" hangingPunct="1">
              <a:lnSpc>
                <a:spcPct val="90000"/>
              </a:lnSpc>
              <a:defRPr/>
            </a:pPr>
            <a:r>
              <a:rPr lang="en-US" dirty="0" smtClean="0"/>
              <a:t>Portion above it becomes dilated; filled with feces and gas</a:t>
            </a:r>
          </a:p>
          <a:p>
            <a:pPr eaLnBrk="1" hangingPunct="1">
              <a:lnSpc>
                <a:spcPct val="90000"/>
              </a:lnSpc>
              <a:defRPr/>
            </a:pPr>
            <a:r>
              <a:rPr lang="en-US" dirty="0" smtClean="0">
                <a:solidFill>
                  <a:schemeClr val="accent6">
                    <a:lumMod val="60000"/>
                    <a:lumOff val="40000"/>
                  </a:schemeClr>
                </a:solidFill>
              </a:rPr>
              <a:t>Signs and Symptoms:</a:t>
            </a:r>
          </a:p>
          <a:p>
            <a:pPr lvl="1" eaLnBrk="1" hangingPunct="1">
              <a:lnSpc>
                <a:spcPct val="90000"/>
              </a:lnSpc>
              <a:defRPr/>
            </a:pPr>
            <a:r>
              <a:rPr lang="en-US" dirty="0" smtClean="0"/>
              <a:t>Constipation</a:t>
            </a:r>
          </a:p>
          <a:p>
            <a:pPr lvl="1" eaLnBrk="1" hangingPunct="1">
              <a:lnSpc>
                <a:spcPct val="90000"/>
              </a:lnSpc>
              <a:defRPr/>
            </a:pPr>
            <a:r>
              <a:rPr lang="en-US" dirty="0" smtClean="0"/>
              <a:t>Distended abdomen</a:t>
            </a:r>
          </a:p>
          <a:p>
            <a:pPr lvl="1" eaLnBrk="1" hangingPunct="1">
              <a:lnSpc>
                <a:spcPct val="90000"/>
              </a:lnSpc>
              <a:defRPr/>
            </a:pPr>
            <a:r>
              <a:rPr lang="en-US" dirty="0" smtClean="0"/>
              <a:t>Bile-stained mucus and emesis</a:t>
            </a:r>
          </a:p>
          <a:p>
            <a:pPr lvl="1" eaLnBrk="1" hangingPunct="1">
              <a:lnSpc>
                <a:spcPct val="90000"/>
              </a:lnSpc>
              <a:defRPr/>
            </a:pPr>
            <a:r>
              <a:rPr lang="en-US" dirty="0" smtClean="0"/>
              <a:t>Anorexia</a:t>
            </a:r>
          </a:p>
          <a:p>
            <a:pPr lvl="1" eaLnBrk="1" hangingPunct="1">
              <a:lnSpc>
                <a:spcPct val="90000"/>
              </a:lnSpc>
              <a:defRPr/>
            </a:pPr>
            <a:endParaRPr lang="en-US" dirty="0" smtClean="0"/>
          </a:p>
          <a:p>
            <a:pPr lvl="1" eaLnBrk="1" hangingPunct="1">
              <a:lnSpc>
                <a:spcPct val="90000"/>
              </a:lnSpc>
              <a:defRPr/>
            </a:pPr>
            <a:endParaRPr lang="en-US"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819400" y="304800"/>
            <a:ext cx="6019800" cy="1600200"/>
          </a:xfrm>
        </p:spPr>
        <p:txBody>
          <a:bodyPr/>
          <a:lstStyle/>
          <a:p>
            <a:pPr eaLnBrk="1" hangingPunct="1"/>
            <a:r>
              <a:rPr lang="en-US" sz="3600" dirty="0" smtClean="0"/>
              <a:t>Congenital </a:t>
            </a:r>
            <a:r>
              <a:rPr lang="en-US" sz="3600" dirty="0" err="1" smtClean="0"/>
              <a:t>Aganglionic</a:t>
            </a:r>
            <a:r>
              <a:rPr lang="en-US" sz="3600" dirty="0" smtClean="0"/>
              <a:t> </a:t>
            </a:r>
            <a:r>
              <a:rPr lang="en-US" sz="3600" dirty="0" err="1" smtClean="0"/>
              <a:t>Megacolon</a:t>
            </a:r>
            <a:r>
              <a:rPr lang="en-US" sz="3600" dirty="0" smtClean="0"/>
              <a:t> </a:t>
            </a:r>
            <a:br>
              <a:rPr lang="en-US" sz="3600" dirty="0" smtClean="0"/>
            </a:br>
            <a:r>
              <a:rPr lang="en-US" sz="3600" dirty="0" smtClean="0"/>
              <a:t>(</a:t>
            </a:r>
            <a:r>
              <a:rPr lang="en-US" sz="3600" dirty="0" err="1" smtClean="0"/>
              <a:t>Hirschsprung’s</a:t>
            </a:r>
            <a:r>
              <a:rPr lang="en-US" sz="3600" dirty="0" smtClean="0"/>
              <a:t> Disease)</a:t>
            </a:r>
            <a:r>
              <a:rPr lang="en-US" dirty="0" smtClean="0"/>
              <a:t/>
            </a:r>
            <a:br>
              <a:rPr lang="en-US" dirty="0" smtClean="0"/>
            </a:br>
            <a:endParaRPr lang="en-US" dirty="0" smtClean="0"/>
          </a:p>
        </p:txBody>
      </p:sp>
      <p:sp>
        <p:nvSpPr>
          <p:cNvPr id="56323" name="Rectangle 3"/>
          <p:cNvSpPr>
            <a:spLocks noGrp="1" noChangeArrowheads="1"/>
          </p:cNvSpPr>
          <p:nvPr>
            <p:ph idx="1"/>
          </p:nvPr>
        </p:nvSpPr>
        <p:spPr>
          <a:xfrm>
            <a:off x="2743200" y="1600200"/>
            <a:ext cx="5943600" cy="4800600"/>
          </a:xfrm>
        </p:spPr>
        <p:txBody>
          <a:bodyPr/>
          <a:lstStyle/>
          <a:p>
            <a:pPr eaLnBrk="1" hangingPunct="1">
              <a:defRPr/>
            </a:pPr>
            <a:r>
              <a:rPr lang="en-US" dirty="0" smtClean="0">
                <a:solidFill>
                  <a:schemeClr val="accent6">
                    <a:lumMod val="60000"/>
                    <a:lumOff val="40000"/>
                  </a:schemeClr>
                </a:solidFill>
              </a:rPr>
              <a:t>Diagnosis;</a:t>
            </a:r>
          </a:p>
          <a:p>
            <a:pPr lvl="1" eaLnBrk="1" hangingPunct="1">
              <a:defRPr/>
            </a:pPr>
            <a:r>
              <a:rPr lang="en-US" dirty="0" smtClean="0"/>
              <a:t>Symptoms</a:t>
            </a:r>
          </a:p>
          <a:p>
            <a:pPr lvl="1" eaLnBrk="1" hangingPunct="1">
              <a:defRPr/>
            </a:pPr>
            <a:r>
              <a:rPr lang="en-US" dirty="0" smtClean="0"/>
              <a:t>Barium Enema</a:t>
            </a:r>
          </a:p>
          <a:p>
            <a:pPr eaLnBrk="1" hangingPunct="1">
              <a:defRPr/>
            </a:pPr>
            <a:r>
              <a:rPr lang="en-US" dirty="0" smtClean="0">
                <a:solidFill>
                  <a:schemeClr val="accent6">
                    <a:lumMod val="60000"/>
                    <a:lumOff val="40000"/>
                  </a:schemeClr>
                </a:solidFill>
              </a:rPr>
              <a:t>Care:</a:t>
            </a:r>
          </a:p>
          <a:p>
            <a:pPr lvl="1" eaLnBrk="1" hangingPunct="1">
              <a:defRPr/>
            </a:pPr>
            <a:r>
              <a:rPr lang="en-US" dirty="0" smtClean="0"/>
              <a:t>NPO with IV fluids and NG suction </a:t>
            </a:r>
          </a:p>
          <a:p>
            <a:pPr eaLnBrk="1" hangingPunct="1">
              <a:defRPr/>
            </a:pPr>
            <a:r>
              <a:rPr lang="en-US" dirty="0" smtClean="0">
                <a:solidFill>
                  <a:schemeClr val="accent6">
                    <a:lumMod val="60000"/>
                    <a:lumOff val="40000"/>
                  </a:schemeClr>
                </a:solidFill>
              </a:rPr>
              <a:t>Treatment:</a:t>
            </a:r>
          </a:p>
          <a:p>
            <a:pPr lvl="1" eaLnBrk="1" hangingPunct="1">
              <a:defRPr/>
            </a:pPr>
            <a:r>
              <a:rPr lang="en-US" dirty="0" smtClean="0"/>
              <a:t>Bowel resection with or without colostomy</a:t>
            </a:r>
          </a:p>
          <a:p>
            <a:pPr lvl="2" eaLnBrk="1" hangingPunct="1">
              <a:buFont typeface="Wingdings" pitchFamily="2" charset="2"/>
              <a:buNone/>
              <a:defRPr/>
            </a:pPr>
            <a:endParaRPr lang="en-US" b="1"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megacolon"/>
          <p:cNvPicPr>
            <a:picLocks noChangeAspect="1" noChangeArrowheads="1"/>
          </p:cNvPicPr>
          <p:nvPr/>
        </p:nvPicPr>
        <p:blipFill>
          <a:blip r:embed="rId3" cstate="print"/>
          <a:srcRect/>
          <a:stretch>
            <a:fillRect/>
          </a:stretch>
        </p:blipFill>
        <p:spPr bwMode="auto">
          <a:xfrm>
            <a:off x="1828800" y="228600"/>
            <a:ext cx="7162800" cy="589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Imperforate Anus</a:t>
            </a:r>
          </a:p>
        </p:txBody>
      </p:sp>
      <p:sp>
        <p:nvSpPr>
          <p:cNvPr id="58371" name="Rectangle 3"/>
          <p:cNvSpPr>
            <a:spLocks noGrp="1" noChangeArrowheads="1"/>
          </p:cNvSpPr>
          <p:nvPr>
            <p:ph idx="1"/>
          </p:nvPr>
        </p:nvSpPr>
        <p:spPr>
          <a:xfrm>
            <a:off x="2895600" y="1524000"/>
            <a:ext cx="5791200" cy="4343400"/>
          </a:xfrm>
        </p:spPr>
        <p:txBody>
          <a:bodyPr>
            <a:normAutofit fontScale="92500" lnSpcReduction="20000"/>
          </a:bodyPr>
          <a:lstStyle/>
          <a:p>
            <a:pPr eaLnBrk="1" hangingPunct="1">
              <a:defRPr/>
            </a:pPr>
            <a:r>
              <a:rPr lang="en-US" dirty="0" smtClean="0"/>
              <a:t>Rectum ends in blind pouch above anus</a:t>
            </a:r>
          </a:p>
          <a:p>
            <a:pPr eaLnBrk="1" hangingPunct="1">
              <a:defRPr/>
            </a:pPr>
            <a:r>
              <a:rPr lang="en-US" dirty="0" smtClean="0"/>
              <a:t>No anal opening</a:t>
            </a:r>
          </a:p>
          <a:p>
            <a:pPr eaLnBrk="1" hangingPunct="1">
              <a:defRPr/>
            </a:pPr>
            <a:r>
              <a:rPr lang="en-US" dirty="0" smtClean="0">
                <a:solidFill>
                  <a:schemeClr val="accent6">
                    <a:lumMod val="60000"/>
                    <a:lumOff val="40000"/>
                  </a:schemeClr>
                </a:solidFill>
              </a:rPr>
              <a:t>Signs and Symptoms</a:t>
            </a:r>
          </a:p>
          <a:p>
            <a:pPr lvl="1" eaLnBrk="1" hangingPunct="1">
              <a:defRPr/>
            </a:pPr>
            <a:r>
              <a:rPr lang="en-US" dirty="0" smtClean="0"/>
              <a:t>No stool in first 24 hours</a:t>
            </a:r>
          </a:p>
          <a:p>
            <a:pPr lvl="1" eaLnBrk="1" hangingPunct="1">
              <a:defRPr/>
            </a:pPr>
            <a:r>
              <a:rPr lang="en-US" dirty="0" smtClean="0"/>
              <a:t>Abdominal distention</a:t>
            </a:r>
          </a:p>
          <a:p>
            <a:pPr lvl="1" eaLnBrk="1" hangingPunct="1">
              <a:defRPr/>
            </a:pPr>
            <a:r>
              <a:rPr lang="en-US" dirty="0" smtClean="0"/>
              <a:t>Absence of anus</a:t>
            </a:r>
          </a:p>
          <a:p>
            <a:pPr eaLnBrk="1" hangingPunct="1">
              <a:defRPr/>
            </a:pPr>
            <a:r>
              <a:rPr lang="en-US" dirty="0" smtClean="0">
                <a:solidFill>
                  <a:schemeClr val="accent6">
                    <a:lumMod val="60000"/>
                    <a:lumOff val="40000"/>
                  </a:schemeClr>
                </a:solidFill>
              </a:rPr>
              <a:t>Diagnosis</a:t>
            </a:r>
            <a:r>
              <a:rPr lang="en-US" dirty="0" smtClean="0"/>
              <a:t> = digital exam and/or X-rays</a:t>
            </a:r>
          </a:p>
          <a:p>
            <a:pPr eaLnBrk="1" hangingPunct="1">
              <a:defRPr/>
            </a:pPr>
            <a:r>
              <a:rPr lang="en-US" dirty="0" smtClean="0"/>
              <a:t>Surgery, if needed</a:t>
            </a:r>
          </a:p>
          <a:p>
            <a:pPr lvl="1" eaLnBrk="1" hangingPunct="1">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imperforate anus"/>
          <p:cNvPicPr>
            <a:picLocks noChangeAspect="1" noChangeArrowheads="1"/>
          </p:cNvPicPr>
          <p:nvPr/>
        </p:nvPicPr>
        <p:blipFill>
          <a:blip r:embed="rId3" cstate="print"/>
          <a:srcRect t="6750" b="11250"/>
          <a:stretch>
            <a:fillRect/>
          </a:stretch>
        </p:blipFill>
        <p:spPr bwMode="auto">
          <a:xfrm>
            <a:off x="0" y="0"/>
            <a:ext cx="5308600" cy="4267200"/>
          </a:xfrm>
          <a:prstGeom prst="rect">
            <a:avLst/>
          </a:prstGeom>
          <a:noFill/>
          <a:ln w="9525">
            <a:noFill/>
            <a:miter lim="800000"/>
            <a:headEnd/>
            <a:tailEnd/>
          </a:ln>
        </p:spPr>
      </p:pic>
      <p:pic>
        <p:nvPicPr>
          <p:cNvPr id="64515" name="Picture 6" descr="imperforate anus2"/>
          <p:cNvPicPr>
            <a:picLocks noChangeAspect="1" noChangeArrowheads="1"/>
          </p:cNvPicPr>
          <p:nvPr/>
        </p:nvPicPr>
        <p:blipFill>
          <a:blip r:embed="rId4" cstate="print"/>
          <a:srcRect t="12631"/>
          <a:stretch>
            <a:fillRect/>
          </a:stretch>
        </p:blipFill>
        <p:spPr bwMode="auto">
          <a:xfrm>
            <a:off x="4343400" y="2590800"/>
            <a:ext cx="48006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369400" y="533400"/>
            <a:ext cx="7155600" cy="517200"/>
          </a:xfrm>
        </p:spPr>
        <p:txBody>
          <a:bodyPr/>
          <a:lstStyle/>
          <a:p>
            <a:pPr eaLnBrk="1" hangingPunct="1"/>
            <a:r>
              <a:rPr lang="en-US" sz="4000" dirty="0" smtClean="0"/>
              <a:t>Idiopathic Celiac Disease</a:t>
            </a:r>
            <a:br>
              <a:rPr lang="en-US" sz="4000" dirty="0" smtClean="0"/>
            </a:br>
            <a:r>
              <a:rPr lang="en-US" sz="4000" dirty="0" smtClean="0"/>
              <a:t>(Gluten-Induced </a:t>
            </a:r>
            <a:r>
              <a:rPr lang="en-US" sz="4000" dirty="0" err="1" smtClean="0"/>
              <a:t>Enteropathy</a:t>
            </a:r>
            <a:r>
              <a:rPr lang="en-US" sz="4000" dirty="0" smtClean="0"/>
              <a:t>)</a:t>
            </a:r>
          </a:p>
        </p:txBody>
      </p:sp>
      <p:sp>
        <p:nvSpPr>
          <p:cNvPr id="60419" name="Rectangle 3"/>
          <p:cNvSpPr>
            <a:spLocks noGrp="1" noChangeArrowheads="1"/>
          </p:cNvSpPr>
          <p:nvPr>
            <p:ph idx="1"/>
          </p:nvPr>
        </p:nvSpPr>
        <p:spPr>
          <a:xfrm>
            <a:off x="2667000" y="1676400"/>
            <a:ext cx="6172200" cy="4876800"/>
          </a:xfrm>
        </p:spPr>
        <p:txBody>
          <a:bodyPr/>
          <a:lstStyle/>
          <a:p>
            <a:pPr eaLnBrk="1" hangingPunct="1">
              <a:defRPr/>
            </a:pPr>
            <a:r>
              <a:rPr lang="en-US" dirty="0" smtClean="0">
                <a:solidFill>
                  <a:schemeClr val="accent6">
                    <a:lumMod val="60000"/>
                    <a:lumOff val="40000"/>
                  </a:schemeClr>
                </a:solidFill>
              </a:rPr>
              <a:t>Malabsorption disease </a:t>
            </a:r>
            <a:r>
              <a:rPr lang="en-US" dirty="0" smtClean="0"/>
              <a:t>characterized by hypersensitivity to gluten</a:t>
            </a:r>
          </a:p>
          <a:p>
            <a:pPr eaLnBrk="1" hangingPunct="1">
              <a:defRPr/>
            </a:pPr>
            <a:r>
              <a:rPr lang="en-US" dirty="0" smtClean="0"/>
              <a:t>Leads to </a:t>
            </a:r>
            <a:r>
              <a:rPr lang="en-US" dirty="0" smtClean="0">
                <a:solidFill>
                  <a:schemeClr val="accent6">
                    <a:lumMod val="60000"/>
                    <a:lumOff val="40000"/>
                  </a:schemeClr>
                </a:solidFill>
              </a:rPr>
              <a:t>impaired fat absorption</a:t>
            </a:r>
          </a:p>
          <a:p>
            <a:pPr eaLnBrk="1" hangingPunct="1">
              <a:defRPr/>
            </a:pPr>
            <a:r>
              <a:rPr lang="en-US" dirty="0" smtClean="0"/>
              <a:t>Theory = inborn error of metabolism with allergic reaction to gluten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Celiac Disease: </a:t>
            </a:r>
            <a:br>
              <a:rPr lang="en-US" smtClean="0"/>
            </a:br>
            <a:r>
              <a:rPr lang="en-US" smtClean="0"/>
              <a:t>Classic Childhood S&amp;S</a:t>
            </a:r>
          </a:p>
        </p:txBody>
      </p:sp>
      <p:sp>
        <p:nvSpPr>
          <p:cNvPr id="61443" name="Rectangle 3"/>
          <p:cNvSpPr>
            <a:spLocks noGrp="1" noChangeArrowheads="1"/>
          </p:cNvSpPr>
          <p:nvPr>
            <p:ph idx="1"/>
          </p:nvPr>
        </p:nvSpPr>
        <p:spPr>
          <a:xfrm>
            <a:off x="2819400" y="1676400"/>
            <a:ext cx="6019800" cy="4876800"/>
          </a:xfrm>
        </p:spPr>
        <p:txBody>
          <a:bodyPr>
            <a:normAutofit fontScale="92500" lnSpcReduction="10000"/>
          </a:bodyPr>
          <a:lstStyle/>
          <a:p>
            <a:pPr eaLnBrk="1" hangingPunct="1">
              <a:lnSpc>
                <a:spcPct val="90000"/>
              </a:lnSpc>
              <a:defRPr/>
            </a:pPr>
            <a:r>
              <a:rPr lang="en-US" dirty="0" smtClean="0"/>
              <a:t>Appears after introduction of </a:t>
            </a:r>
            <a:r>
              <a:rPr lang="en-US" dirty="0" smtClean="0">
                <a:solidFill>
                  <a:schemeClr val="accent6">
                    <a:lumMod val="60000"/>
                    <a:lumOff val="40000"/>
                  </a:schemeClr>
                </a:solidFill>
              </a:rPr>
              <a:t>gluten</a:t>
            </a:r>
          </a:p>
          <a:p>
            <a:pPr eaLnBrk="1" hangingPunct="1">
              <a:lnSpc>
                <a:spcPct val="90000"/>
              </a:lnSpc>
              <a:defRPr/>
            </a:pPr>
            <a:r>
              <a:rPr lang="en-US" dirty="0" err="1" smtClean="0">
                <a:solidFill>
                  <a:schemeClr val="accent6">
                    <a:lumMod val="60000"/>
                    <a:lumOff val="40000"/>
                  </a:schemeClr>
                </a:solidFill>
              </a:rPr>
              <a:t>Steatorrhea</a:t>
            </a:r>
            <a:r>
              <a:rPr lang="en-US" dirty="0" smtClean="0"/>
              <a:t> = foul smelling bulky, fatty stools</a:t>
            </a:r>
          </a:p>
          <a:p>
            <a:pPr eaLnBrk="1" hangingPunct="1">
              <a:lnSpc>
                <a:spcPct val="90000"/>
              </a:lnSpc>
              <a:defRPr/>
            </a:pPr>
            <a:r>
              <a:rPr lang="en-US" dirty="0" smtClean="0"/>
              <a:t>Anemia </a:t>
            </a:r>
          </a:p>
          <a:p>
            <a:pPr eaLnBrk="1" hangingPunct="1">
              <a:lnSpc>
                <a:spcPct val="90000"/>
              </a:lnSpc>
              <a:defRPr/>
            </a:pPr>
            <a:r>
              <a:rPr lang="en-US" dirty="0" smtClean="0"/>
              <a:t>Malnutrition and hypocalcemia</a:t>
            </a:r>
          </a:p>
          <a:p>
            <a:pPr eaLnBrk="1" hangingPunct="1">
              <a:lnSpc>
                <a:spcPct val="90000"/>
              </a:lnSpc>
              <a:defRPr/>
            </a:pPr>
            <a:r>
              <a:rPr lang="en-US" dirty="0" smtClean="0"/>
              <a:t>Fretful, crying</a:t>
            </a:r>
          </a:p>
          <a:p>
            <a:pPr eaLnBrk="1" hangingPunct="1">
              <a:lnSpc>
                <a:spcPct val="90000"/>
              </a:lnSpc>
              <a:defRPr/>
            </a:pPr>
            <a:r>
              <a:rPr lang="en-US" dirty="0" smtClean="0"/>
              <a:t>Frequent respiratory infections</a:t>
            </a:r>
          </a:p>
          <a:p>
            <a:pPr eaLnBrk="1" hangingPunct="1">
              <a:lnSpc>
                <a:spcPct val="90000"/>
              </a:lnSpc>
              <a:defRPr/>
            </a:pPr>
            <a:r>
              <a:rPr lang="en-US" dirty="0" smtClean="0"/>
              <a:t>Vomiting </a:t>
            </a:r>
          </a:p>
          <a:p>
            <a:pPr eaLnBrk="1" hangingPunct="1">
              <a:lnSpc>
                <a:spcPct val="90000"/>
              </a:lnSpc>
              <a:defRPr/>
            </a:pPr>
            <a:r>
              <a:rPr lang="en-US" dirty="0" smtClean="0"/>
              <a:t>Growth retardation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Celiac Disease: Diagnosis</a:t>
            </a:r>
          </a:p>
        </p:txBody>
      </p:sp>
      <p:sp>
        <p:nvSpPr>
          <p:cNvPr id="62467" name="Rectangle 3"/>
          <p:cNvSpPr>
            <a:spLocks noGrp="1" noChangeArrowheads="1"/>
          </p:cNvSpPr>
          <p:nvPr>
            <p:ph idx="1"/>
          </p:nvPr>
        </p:nvSpPr>
        <p:spPr>
          <a:xfrm>
            <a:off x="2743200" y="1676400"/>
            <a:ext cx="6096000" cy="4876800"/>
          </a:xfrm>
        </p:spPr>
        <p:txBody>
          <a:bodyPr/>
          <a:lstStyle/>
          <a:p>
            <a:pPr eaLnBrk="1" hangingPunct="1">
              <a:defRPr/>
            </a:pPr>
            <a:r>
              <a:rPr lang="en-US" dirty="0" smtClean="0"/>
              <a:t>Try </a:t>
            </a:r>
            <a:r>
              <a:rPr lang="en-US" dirty="0" smtClean="0">
                <a:solidFill>
                  <a:schemeClr val="accent6">
                    <a:lumMod val="60000"/>
                    <a:lumOff val="40000"/>
                  </a:schemeClr>
                </a:solidFill>
              </a:rPr>
              <a:t>gluten free diet </a:t>
            </a:r>
            <a:r>
              <a:rPr lang="en-US" dirty="0" smtClean="0"/>
              <a:t>and evaluate results</a:t>
            </a:r>
          </a:p>
          <a:p>
            <a:pPr eaLnBrk="1" hangingPunct="1">
              <a:defRPr/>
            </a:pPr>
            <a:r>
              <a:rPr lang="en-US" dirty="0" smtClean="0"/>
              <a:t>Serum screening of </a:t>
            </a:r>
            <a:r>
              <a:rPr lang="en-US" dirty="0" err="1" smtClean="0">
                <a:solidFill>
                  <a:schemeClr val="accent6">
                    <a:lumMod val="60000"/>
                    <a:lumOff val="40000"/>
                  </a:schemeClr>
                </a:solidFill>
              </a:rPr>
              <a:t>IgG</a:t>
            </a:r>
            <a:r>
              <a:rPr lang="en-US" dirty="0" smtClean="0">
                <a:solidFill>
                  <a:schemeClr val="accent6">
                    <a:lumMod val="60000"/>
                    <a:lumOff val="40000"/>
                  </a:schemeClr>
                </a:solidFill>
              </a:rPr>
              <a:t> and </a:t>
            </a:r>
            <a:r>
              <a:rPr lang="en-US" dirty="0" err="1" smtClean="0">
                <a:solidFill>
                  <a:schemeClr val="accent6">
                    <a:lumMod val="60000"/>
                    <a:lumOff val="40000"/>
                  </a:schemeClr>
                </a:solidFill>
              </a:rPr>
              <a:t>IgA</a:t>
            </a:r>
            <a:r>
              <a:rPr lang="en-US" dirty="0" smtClean="0">
                <a:solidFill>
                  <a:schemeClr val="accent6">
                    <a:lumMod val="60000"/>
                    <a:lumOff val="40000"/>
                  </a:schemeClr>
                </a:solidFill>
              </a:rPr>
              <a:t> </a:t>
            </a:r>
            <a:r>
              <a:rPr lang="en-US" dirty="0" smtClean="0"/>
              <a:t>antigliadin antibodies</a:t>
            </a:r>
          </a:p>
          <a:p>
            <a:pPr eaLnBrk="1" hangingPunct="1">
              <a:defRPr/>
            </a:pPr>
            <a:r>
              <a:rPr lang="en-US" dirty="0" smtClean="0">
                <a:solidFill>
                  <a:schemeClr val="accent6">
                    <a:lumMod val="60000"/>
                    <a:lumOff val="40000"/>
                  </a:schemeClr>
                </a:solidFill>
              </a:rPr>
              <a:t>Biopsy</a:t>
            </a:r>
            <a:r>
              <a:rPr lang="en-US" dirty="0" smtClean="0"/>
              <a:t> of jejunum shows changes in </a:t>
            </a:r>
            <a:r>
              <a:rPr lang="en-US" dirty="0" err="1" smtClean="0"/>
              <a:t>villi</a:t>
            </a: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Celiac Disease: Treatment</a:t>
            </a:r>
          </a:p>
        </p:txBody>
      </p:sp>
      <p:sp>
        <p:nvSpPr>
          <p:cNvPr id="63491" name="Rectangle 3"/>
          <p:cNvSpPr>
            <a:spLocks noGrp="1" noChangeArrowheads="1"/>
          </p:cNvSpPr>
          <p:nvPr>
            <p:ph idx="1"/>
          </p:nvPr>
        </p:nvSpPr>
        <p:spPr>
          <a:xfrm>
            <a:off x="2819400" y="1676400"/>
            <a:ext cx="6019800" cy="4876800"/>
          </a:xfrm>
        </p:spPr>
        <p:txBody>
          <a:bodyPr>
            <a:normAutofit fontScale="92500" lnSpcReduction="20000"/>
          </a:bodyPr>
          <a:lstStyle/>
          <a:p>
            <a:pPr eaLnBrk="1" hangingPunct="1">
              <a:defRPr/>
            </a:pPr>
            <a:r>
              <a:rPr lang="en-US" dirty="0" smtClean="0">
                <a:solidFill>
                  <a:schemeClr val="accent6">
                    <a:lumMod val="60000"/>
                    <a:lumOff val="40000"/>
                  </a:schemeClr>
                </a:solidFill>
              </a:rPr>
              <a:t>Dietary Program: </a:t>
            </a:r>
            <a:r>
              <a:rPr lang="en-US" dirty="0" smtClean="0"/>
              <a:t>no wheat, barley, rye, or oat products</a:t>
            </a:r>
          </a:p>
          <a:p>
            <a:pPr eaLnBrk="1" hangingPunct="1">
              <a:defRPr/>
            </a:pPr>
            <a:r>
              <a:rPr lang="en-US" dirty="0" smtClean="0"/>
              <a:t>Vitamin and mineral supplements</a:t>
            </a:r>
          </a:p>
          <a:p>
            <a:pPr eaLnBrk="1" hangingPunct="1">
              <a:defRPr/>
            </a:pPr>
            <a:r>
              <a:rPr lang="en-US" dirty="0" smtClean="0"/>
              <a:t>Must teach parents to read labels</a:t>
            </a:r>
          </a:p>
          <a:p>
            <a:pPr lvl="1" eaLnBrk="1" hangingPunct="1">
              <a:defRPr/>
            </a:pPr>
            <a:r>
              <a:rPr lang="en-US" dirty="0" smtClean="0"/>
              <a:t>Many commercially canned soups, cold cuts, hot dogs, pudding mixes, breads, cakes, and pastries have these</a:t>
            </a:r>
          </a:p>
          <a:p>
            <a:pPr lvl="1" eaLnBrk="1" hangingPunct="1">
              <a:defRPr/>
            </a:pPr>
            <a:r>
              <a:rPr lang="en-US" dirty="0" smtClean="0"/>
              <a:t>May use potato, corn, or soy flour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dirty="0" smtClean="0"/>
              <a:t>Celiac Disease: </a:t>
            </a:r>
            <a:r>
              <a:rPr lang="en-US" sz="4000" dirty="0" smtClean="0"/>
              <a:t>Across the Lifespan</a:t>
            </a:r>
            <a:endParaRPr lang="en-US" dirty="0" smtClean="0"/>
          </a:p>
        </p:txBody>
      </p:sp>
      <p:sp>
        <p:nvSpPr>
          <p:cNvPr id="69635" name="Content Placeholder 2"/>
          <p:cNvSpPr>
            <a:spLocks noGrp="1"/>
          </p:cNvSpPr>
          <p:nvPr>
            <p:ph idx="1"/>
          </p:nvPr>
        </p:nvSpPr>
        <p:spPr/>
        <p:txBody>
          <a:bodyPr/>
          <a:lstStyle/>
          <a:p>
            <a:endParaRPr lang="en-US" dirty="0" smtClean="0"/>
          </a:p>
          <a:p>
            <a:endParaRPr lang="en-US" dirty="0" smtClean="0"/>
          </a:p>
          <a:p>
            <a:r>
              <a:rPr lang="en-US" dirty="0" smtClean="0"/>
              <a:t>Manifestations </a:t>
            </a:r>
            <a:r>
              <a:rPr lang="en-US" dirty="0" smtClean="0"/>
              <a:t>vary</a:t>
            </a:r>
          </a:p>
          <a:p>
            <a:r>
              <a:rPr lang="en-US" dirty="0" smtClean="0"/>
              <a:t>Symptoms may appear at any time</a:t>
            </a:r>
          </a:p>
          <a:p>
            <a:pPr lvl="1"/>
            <a:r>
              <a:rPr lang="en-US" dirty="0" smtClean="0"/>
              <a:t>Unexplained iron-deficiency anemia</a:t>
            </a:r>
          </a:p>
          <a:p>
            <a:pPr lvl="1"/>
            <a:r>
              <a:rPr lang="en-US" dirty="0" smtClean="0"/>
              <a:t>Malnutrition</a:t>
            </a:r>
          </a:p>
          <a:p>
            <a:pPr lvl="1"/>
            <a:r>
              <a:rPr lang="en-US" dirty="0" smtClean="0"/>
              <a:t>Associated autoimmune disorders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smtClean="0"/>
              <a:t>Cleft Lip and Palate</a:t>
            </a:r>
          </a:p>
        </p:txBody>
      </p:sp>
      <p:sp>
        <p:nvSpPr>
          <p:cNvPr id="44035" name="Rectangle 3"/>
          <p:cNvSpPr>
            <a:spLocks noGrp="1" noChangeArrowheads="1"/>
          </p:cNvSpPr>
          <p:nvPr>
            <p:ph idx="1"/>
          </p:nvPr>
        </p:nvSpPr>
        <p:spPr>
          <a:xfrm>
            <a:off x="2743200" y="1524000"/>
            <a:ext cx="6096000" cy="5029200"/>
          </a:xfrm>
        </p:spPr>
        <p:txBody>
          <a:bodyPr/>
          <a:lstStyle/>
          <a:p>
            <a:pPr eaLnBrk="1" hangingPunct="1"/>
            <a:r>
              <a:rPr lang="en-US" dirty="0" smtClean="0"/>
              <a:t>Congenital Defect</a:t>
            </a:r>
          </a:p>
          <a:p>
            <a:pPr eaLnBrk="1" hangingPunct="1"/>
            <a:r>
              <a:rPr lang="en-US" dirty="0" smtClean="0"/>
              <a:t>Must provide emotional support to family</a:t>
            </a:r>
          </a:p>
          <a:p>
            <a:pPr eaLnBrk="1" hangingPunct="1"/>
            <a:r>
              <a:rPr lang="en-US" dirty="0" smtClean="0"/>
              <a:t>Feeding is major problem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Infectious Diarrhea</a:t>
            </a:r>
          </a:p>
        </p:txBody>
      </p:sp>
      <p:sp>
        <p:nvSpPr>
          <p:cNvPr id="70659" name="Rectangle 3"/>
          <p:cNvSpPr>
            <a:spLocks noGrp="1" noChangeArrowheads="1"/>
          </p:cNvSpPr>
          <p:nvPr>
            <p:ph idx="1"/>
          </p:nvPr>
        </p:nvSpPr>
        <p:spPr>
          <a:xfrm>
            <a:off x="2743200" y="1676400"/>
            <a:ext cx="6096000" cy="4876800"/>
          </a:xfrm>
        </p:spPr>
        <p:txBody>
          <a:bodyPr/>
          <a:lstStyle/>
          <a:p>
            <a:pPr eaLnBrk="1" hangingPunct="1"/>
            <a:r>
              <a:rPr lang="en-US" dirty="0" smtClean="0"/>
              <a:t>Caused by variety of pathogens</a:t>
            </a:r>
          </a:p>
          <a:p>
            <a:pPr lvl="1" eaLnBrk="1" hangingPunct="1"/>
            <a:r>
              <a:rPr lang="en-US" dirty="0" smtClean="0"/>
              <a:t>Bacteria</a:t>
            </a:r>
          </a:p>
          <a:p>
            <a:pPr lvl="1" eaLnBrk="1" hangingPunct="1"/>
            <a:r>
              <a:rPr lang="en-US" dirty="0" smtClean="0"/>
              <a:t>Virus</a:t>
            </a:r>
          </a:p>
          <a:p>
            <a:pPr eaLnBrk="1" hangingPunct="1"/>
            <a:r>
              <a:rPr lang="en-US" dirty="0" smtClean="0"/>
              <a:t>Frequent loose, watery, green stools</a:t>
            </a:r>
          </a:p>
          <a:p>
            <a:pPr eaLnBrk="1" hangingPunct="1"/>
            <a:r>
              <a:rPr lang="en-US" dirty="0" smtClean="0"/>
              <a:t>Isolate</a:t>
            </a:r>
          </a:p>
          <a:p>
            <a:pPr eaLnBrk="1" hangingPunct="1"/>
            <a:r>
              <a:rPr lang="en-US" dirty="0" smtClean="0"/>
              <a:t>Broad spectrum antibiotics, IV’s and NPO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Pinworm</a:t>
            </a:r>
          </a:p>
        </p:txBody>
      </p:sp>
      <p:sp>
        <p:nvSpPr>
          <p:cNvPr id="71683" name="Rectangle 3"/>
          <p:cNvSpPr>
            <a:spLocks noGrp="1" noChangeArrowheads="1"/>
          </p:cNvSpPr>
          <p:nvPr>
            <p:ph sz="half" idx="4294967295"/>
          </p:nvPr>
        </p:nvSpPr>
        <p:spPr>
          <a:xfrm>
            <a:off x="2438400" y="990600"/>
            <a:ext cx="2743200" cy="5257800"/>
          </a:xfrm>
        </p:spPr>
        <p:txBody>
          <a:bodyPr>
            <a:normAutofit fontScale="92500" lnSpcReduction="10000"/>
          </a:bodyPr>
          <a:lstStyle/>
          <a:p>
            <a:pPr eaLnBrk="1" hangingPunct="1"/>
            <a:r>
              <a:rPr lang="en-US" sz="2400" dirty="0" smtClean="0"/>
              <a:t>White thread-like worms invade </a:t>
            </a:r>
            <a:r>
              <a:rPr lang="en-US" sz="2400" dirty="0" err="1" smtClean="0"/>
              <a:t>cecum</a:t>
            </a:r>
            <a:endParaRPr lang="en-US" sz="2400" dirty="0" smtClean="0"/>
          </a:p>
          <a:p>
            <a:pPr eaLnBrk="1" hangingPunct="1"/>
            <a:r>
              <a:rPr lang="en-US" sz="2400" dirty="0" smtClean="0"/>
              <a:t>Spread person to person</a:t>
            </a:r>
          </a:p>
          <a:p>
            <a:pPr eaLnBrk="1" hangingPunct="1"/>
            <a:r>
              <a:rPr lang="en-US" sz="2400" dirty="0" smtClean="0"/>
              <a:t>Eggs are swallowed and mature in </a:t>
            </a:r>
            <a:r>
              <a:rPr lang="en-US" sz="2400" dirty="0" err="1" smtClean="0"/>
              <a:t>cecum</a:t>
            </a:r>
            <a:endParaRPr lang="en-US" sz="2400" dirty="0" smtClean="0"/>
          </a:p>
          <a:p>
            <a:pPr eaLnBrk="1" hangingPunct="1"/>
            <a:r>
              <a:rPr lang="en-US" sz="2400" dirty="0" smtClean="0"/>
              <a:t>Female crawls out of anus at night and lays eggs on perineum</a:t>
            </a:r>
          </a:p>
          <a:p>
            <a:pPr eaLnBrk="1" hangingPunct="1"/>
            <a:r>
              <a:rPr lang="en-US" sz="2400" dirty="0" smtClean="0"/>
              <a:t>Scratching often leads to </a:t>
            </a:r>
            <a:r>
              <a:rPr lang="en-US" sz="2400" dirty="0" err="1" smtClean="0"/>
              <a:t>reinfestation</a:t>
            </a:r>
            <a:endParaRPr lang="en-US" sz="2400" dirty="0" smtClean="0"/>
          </a:p>
        </p:txBody>
      </p:sp>
      <p:pic>
        <p:nvPicPr>
          <p:cNvPr id="71684" name="Picture 5" descr="pinwormdia"/>
          <p:cNvPicPr>
            <a:picLocks noChangeAspect="1" noChangeArrowheads="1"/>
          </p:cNvPicPr>
          <p:nvPr/>
        </p:nvPicPr>
        <p:blipFill>
          <a:blip r:embed="rId3" cstate="print"/>
          <a:srcRect/>
          <a:stretch>
            <a:fillRect/>
          </a:stretch>
        </p:blipFill>
        <p:spPr bwMode="auto">
          <a:xfrm>
            <a:off x="5486400" y="152400"/>
            <a:ext cx="3400425" cy="608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981200" y="152400"/>
            <a:ext cx="2743200" cy="685800"/>
          </a:xfrm>
        </p:spPr>
        <p:txBody>
          <a:bodyPr/>
          <a:lstStyle/>
          <a:p>
            <a:pPr eaLnBrk="1" hangingPunct="1"/>
            <a:r>
              <a:rPr lang="en-US" sz="4400" dirty="0" smtClean="0">
                <a:solidFill>
                  <a:srgbClr val="C00000"/>
                </a:solidFill>
              </a:rPr>
              <a:t>Pinworm</a:t>
            </a:r>
          </a:p>
        </p:txBody>
      </p:sp>
      <p:pic>
        <p:nvPicPr>
          <p:cNvPr id="72708" name="Content Placeholder 4" descr="anal pinworms"/>
          <p:cNvPicPr>
            <a:picLocks noGrp="1" noChangeAspect="1" noChangeArrowheads="1"/>
          </p:cNvPicPr>
          <p:nvPr>
            <p:ph idx="1"/>
          </p:nvPr>
        </p:nvPicPr>
        <p:blipFill>
          <a:blip r:embed="rId3" cstate="print"/>
          <a:stretch>
            <a:fillRect/>
          </a:stretch>
        </p:blipFill>
        <p:spPr>
          <a:xfrm>
            <a:off x="6324600" y="1219200"/>
            <a:ext cx="2438400" cy="3657600"/>
          </a:xfrm>
          <a:noFill/>
        </p:spPr>
      </p:pic>
      <p:sp>
        <p:nvSpPr>
          <p:cNvPr id="78851" name="Rectangle 3"/>
          <p:cNvSpPr>
            <a:spLocks noGrp="1" noChangeArrowheads="1"/>
          </p:cNvSpPr>
          <p:nvPr>
            <p:ph type="body" sz="half" idx="2"/>
          </p:nvPr>
        </p:nvSpPr>
        <p:spPr>
          <a:xfrm>
            <a:off x="2667000" y="914400"/>
            <a:ext cx="3505200" cy="5211763"/>
          </a:xfrm>
        </p:spPr>
        <p:txBody>
          <a:bodyPr>
            <a:normAutofit/>
          </a:bodyPr>
          <a:lstStyle/>
          <a:p>
            <a:pPr eaLnBrk="1" hangingPunct="1">
              <a:defRPr/>
            </a:pPr>
            <a:r>
              <a:rPr lang="en-US" sz="3600" dirty="0" smtClean="0">
                <a:solidFill>
                  <a:schemeClr val="accent6">
                    <a:lumMod val="60000"/>
                    <a:lumOff val="40000"/>
                  </a:schemeClr>
                </a:solidFill>
              </a:rPr>
              <a:t>Treatment</a:t>
            </a:r>
          </a:p>
          <a:p>
            <a:pPr marL="457200" indent="-457200" eaLnBrk="1" hangingPunct="1">
              <a:buFont typeface="+mj-lt"/>
              <a:buAutoNum type="arabicPeriod"/>
              <a:defRPr/>
            </a:pPr>
            <a:r>
              <a:rPr lang="en-US" sz="2400" dirty="0" smtClean="0"/>
              <a:t>Capture eggs from around anus with cellophane tape</a:t>
            </a:r>
          </a:p>
          <a:p>
            <a:pPr marL="457200" indent="-457200" eaLnBrk="1" hangingPunct="1">
              <a:buFont typeface="+mj-lt"/>
              <a:buAutoNum type="arabicPeriod"/>
              <a:defRPr/>
            </a:pPr>
            <a:r>
              <a:rPr lang="en-US" sz="2400" dirty="0" err="1" smtClean="0"/>
              <a:t>mebendazole</a:t>
            </a:r>
            <a:r>
              <a:rPr lang="en-US" sz="2400" dirty="0" smtClean="0"/>
              <a:t> (</a:t>
            </a:r>
            <a:r>
              <a:rPr lang="en-US" sz="2400" dirty="0" err="1" smtClean="0"/>
              <a:t>Vermox</a:t>
            </a:r>
            <a:r>
              <a:rPr lang="en-US" sz="2400" dirty="0" smtClean="0"/>
              <a:t>)</a:t>
            </a:r>
          </a:p>
          <a:p>
            <a:pPr marL="457200" indent="-457200" eaLnBrk="1" hangingPunct="1">
              <a:buFont typeface="+mj-lt"/>
              <a:buAutoNum type="arabicPeriod"/>
              <a:defRPr/>
            </a:pPr>
            <a:r>
              <a:rPr lang="en-US" sz="2400" dirty="0" smtClean="0"/>
              <a:t>Hand washing</a:t>
            </a:r>
          </a:p>
          <a:p>
            <a:pPr marL="457200" indent="-457200" eaLnBrk="1" hangingPunct="1">
              <a:buFont typeface="+mj-lt"/>
              <a:buAutoNum type="arabicPeriod"/>
              <a:defRPr/>
            </a:pPr>
            <a:r>
              <a:rPr lang="en-US" sz="2400" dirty="0" smtClean="0"/>
              <a:t>Keep finger nails short</a:t>
            </a:r>
          </a:p>
          <a:p>
            <a:pPr marL="457200" indent="-457200" eaLnBrk="1" hangingPunct="1">
              <a:buFont typeface="+mj-lt"/>
              <a:buAutoNum type="arabicPeriod"/>
              <a:defRPr/>
            </a:pPr>
            <a:r>
              <a:rPr lang="en-US" sz="2400" dirty="0" smtClean="0"/>
              <a:t>All family members should be treated simultaneously</a:t>
            </a:r>
          </a:p>
          <a:p>
            <a:pPr eaLnBrk="1" hangingPunct="1">
              <a:defRPr/>
            </a:pPr>
            <a:endParaRPr lang="en-US" sz="2000"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endParaRPr lang="en-US" smtClean="0"/>
          </a:p>
        </p:txBody>
      </p:sp>
      <p:sp>
        <p:nvSpPr>
          <p:cNvPr id="151555" name="Text Placeholder 4"/>
          <p:cNvSpPr>
            <a:spLocks noGrp="1"/>
          </p:cNvSpPr>
          <p:nvPr>
            <p:ph type="body" idx="1"/>
          </p:nvPr>
        </p:nvSpPr>
        <p:spPr>
          <a:xfrm>
            <a:off x="2743200" y="1066800"/>
            <a:ext cx="5715000" cy="1500187"/>
          </a:xfrm>
        </p:spPr>
        <p:txBody>
          <a:bodyPr/>
          <a:lstStyle/>
          <a:p>
            <a:pPr eaLnBrk="1" hangingPunct="1"/>
            <a:r>
              <a:rPr lang="en-US" sz="4400" dirty="0" smtClean="0">
                <a:solidFill>
                  <a:srgbClr val="1C9056"/>
                </a:solidFill>
              </a:rPr>
              <a:t>GENITOURINARY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smtClean="0">
                <a:solidFill>
                  <a:srgbClr val="92D050"/>
                </a:solidFill>
              </a:rPr>
              <a:t>Hypospadias &amp; Epispadias</a:t>
            </a:r>
          </a:p>
        </p:txBody>
      </p:sp>
      <p:sp>
        <p:nvSpPr>
          <p:cNvPr id="152579" name="Rectangle 3"/>
          <p:cNvSpPr>
            <a:spLocks noGrp="1" noChangeArrowheads="1"/>
          </p:cNvSpPr>
          <p:nvPr>
            <p:ph idx="1"/>
          </p:nvPr>
        </p:nvSpPr>
        <p:spPr>
          <a:xfrm>
            <a:off x="2895600" y="1295400"/>
            <a:ext cx="5791200" cy="4572000"/>
          </a:xfrm>
          <a:solidFill>
            <a:srgbClr val="FFE7F1"/>
          </a:solidFill>
        </p:spPr>
        <p:txBody>
          <a:bodyPr>
            <a:normAutofit fontScale="92500"/>
          </a:bodyPr>
          <a:lstStyle/>
          <a:p>
            <a:r>
              <a:rPr lang="en-US" dirty="0" smtClean="0"/>
              <a:t>Urethra on underside of penis</a:t>
            </a:r>
          </a:p>
          <a:p>
            <a:r>
              <a:rPr lang="en-US" dirty="0" smtClean="0"/>
              <a:t>Urethra on top side of penis</a:t>
            </a:r>
          </a:p>
          <a:p>
            <a:r>
              <a:rPr lang="en-US" dirty="0" smtClean="0"/>
              <a:t>Surgery done for either condition</a:t>
            </a:r>
          </a:p>
          <a:p>
            <a:pPr lvl="1"/>
            <a:r>
              <a:rPr lang="en-US" dirty="0" smtClean="0"/>
              <a:t>Use foreskin (NO CIRCUMCISION)</a:t>
            </a:r>
          </a:p>
          <a:p>
            <a:pPr lvl="1"/>
            <a:r>
              <a:rPr lang="en-US" dirty="0" smtClean="0"/>
              <a:t>May requires several surgeries</a:t>
            </a:r>
          </a:p>
          <a:p>
            <a:pPr lvl="1"/>
            <a:r>
              <a:rPr lang="en-US" dirty="0" smtClean="0"/>
              <a:t>Done at 6 – 12 months of age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5"/>
          <p:cNvSpPr>
            <a:spLocks noGrp="1"/>
          </p:cNvSpPr>
          <p:nvPr>
            <p:ph type="title"/>
          </p:nvPr>
        </p:nvSpPr>
        <p:spPr/>
        <p:txBody>
          <a:bodyPr/>
          <a:lstStyle/>
          <a:p>
            <a:r>
              <a:rPr lang="en-US" smtClean="0">
                <a:solidFill>
                  <a:srgbClr val="92D050"/>
                </a:solidFill>
              </a:rPr>
              <a:t>Hypospadias</a:t>
            </a:r>
            <a:endParaRPr lang="en-US" smtClean="0"/>
          </a:p>
        </p:txBody>
      </p:sp>
      <p:pic>
        <p:nvPicPr>
          <p:cNvPr id="153603" name="Content Placeholder 7" descr="hypospadias.jpg"/>
          <p:cNvPicPr>
            <a:picLocks noGrp="1" noChangeAspect="1"/>
          </p:cNvPicPr>
          <p:nvPr>
            <p:ph idx="1"/>
          </p:nvPr>
        </p:nvPicPr>
        <p:blipFill>
          <a:blip r:embed="rId3" cstate="print"/>
          <a:srcRect/>
          <a:stretch>
            <a:fillRect/>
          </a:stretch>
        </p:blipFill>
        <p:spPr>
          <a:xfrm>
            <a:off x="0" y="1676400"/>
            <a:ext cx="9144000" cy="50292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smtClean="0">
                <a:solidFill>
                  <a:srgbClr val="92D050"/>
                </a:solidFill>
              </a:rPr>
              <a:t>Cryptorchidism</a:t>
            </a:r>
          </a:p>
        </p:txBody>
      </p:sp>
      <p:sp>
        <p:nvSpPr>
          <p:cNvPr id="154627" name="Rectangle 3"/>
          <p:cNvSpPr>
            <a:spLocks noGrp="1" noChangeArrowheads="1"/>
          </p:cNvSpPr>
          <p:nvPr>
            <p:ph idx="1"/>
          </p:nvPr>
        </p:nvSpPr>
        <p:spPr>
          <a:xfrm>
            <a:off x="2667000" y="1066801"/>
            <a:ext cx="6172200" cy="5059364"/>
          </a:xfrm>
          <a:solidFill>
            <a:srgbClr val="FFE7F1"/>
          </a:solidFill>
        </p:spPr>
        <p:txBody>
          <a:bodyPr/>
          <a:lstStyle/>
          <a:p>
            <a:r>
              <a:rPr lang="en-US" dirty="0" err="1" smtClean="0"/>
              <a:t>Undescended</a:t>
            </a:r>
            <a:r>
              <a:rPr lang="en-US" dirty="0" smtClean="0"/>
              <a:t> testes</a:t>
            </a:r>
          </a:p>
          <a:p>
            <a:r>
              <a:rPr lang="en-US" dirty="0" smtClean="0"/>
              <a:t>May descend on own in 1 year</a:t>
            </a:r>
          </a:p>
          <a:p>
            <a:r>
              <a:rPr lang="en-US" dirty="0" smtClean="0"/>
              <a:t>Incidence: 33% in preterm and 3 – 4% in full term infant</a:t>
            </a:r>
          </a:p>
          <a:p>
            <a:pPr lvl="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369400" y="410837"/>
            <a:ext cx="6927000" cy="639763"/>
          </a:xfrm>
        </p:spPr>
        <p:txBody>
          <a:bodyPr/>
          <a:lstStyle/>
          <a:p>
            <a:r>
              <a:rPr lang="en-US" dirty="0" err="1" smtClean="0">
                <a:solidFill>
                  <a:srgbClr val="92D050"/>
                </a:solidFill>
              </a:rPr>
              <a:t>Wilms</a:t>
            </a:r>
            <a:r>
              <a:rPr lang="en-US" dirty="0" smtClean="0">
                <a:solidFill>
                  <a:srgbClr val="92D050"/>
                </a:solidFill>
              </a:rPr>
              <a:t> Tumor (</a:t>
            </a:r>
            <a:r>
              <a:rPr lang="en-US" dirty="0" err="1" smtClean="0">
                <a:solidFill>
                  <a:srgbClr val="92D050"/>
                </a:solidFill>
              </a:rPr>
              <a:t>Nephroblastoma</a:t>
            </a:r>
            <a:r>
              <a:rPr lang="en-US" dirty="0" smtClean="0">
                <a:solidFill>
                  <a:srgbClr val="92D050"/>
                </a:solidFill>
              </a:rPr>
              <a:t>)</a:t>
            </a:r>
          </a:p>
        </p:txBody>
      </p:sp>
      <p:sp>
        <p:nvSpPr>
          <p:cNvPr id="155651" name="Rectangle 3"/>
          <p:cNvSpPr>
            <a:spLocks noGrp="1" noChangeArrowheads="1"/>
          </p:cNvSpPr>
          <p:nvPr>
            <p:ph idx="1"/>
          </p:nvPr>
        </p:nvSpPr>
        <p:spPr>
          <a:xfrm>
            <a:off x="2667000" y="1524000"/>
            <a:ext cx="6248400" cy="5105400"/>
          </a:xfrm>
          <a:solidFill>
            <a:srgbClr val="FFE7F1"/>
          </a:solidFill>
        </p:spPr>
        <p:txBody>
          <a:bodyPr>
            <a:normAutofit fontScale="92500" lnSpcReduction="20000"/>
          </a:bodyPr>
          <a:lstStyle/>
          <a:p>
            <a:r>
              <a:rPr lang="en-US" dirty="0" smtClean="0"/>
              <a:t>Malignancy arising from embryonic tissue remaining after birth</a:t>
            </a:r>
          </a:p>
          <a:p>
            <a:r>
              <a:rPr lang="en-US" dirty="0" smtClean="0"/>
              <a:t>Affects one or both kidneys</a:t>
            </a:r>
          </a:p>
          <a:p>
            <a:r>
              <a:rPr lang="en-US" dirty="0" smtClean="0"/>
              <a:t>Prognosis best for child &lt; 2 yrs.</a:t>
            </a:r>
          </a:p>
          <a:p>
            <a:r>
              <a:rPr lang="en-US" dirty="0" smtClean="0"/>
              <a:t>During early stage of growth; no symptoms</a:t>
            </a:r>
          </a:p>
          <a:p>
            <a:r>
              <a:rPr lang="en-US" dirty="0" smtClean="0"/>
              <a:t>Can become quite large</a:t>
            </a:r>
          </a:p>
          <a:p>
            <a:r>
              <a:rPr lang="en-US" dirty="0" smtClean="0"/>
              <a:t>Starts in renal capsule</a:t>
            </a:r>
          </a:p>
          <a:p>
            <a:r>
              <a:rPr lang="en-US" dirty="0" smtClean="0"/>
              <a:t>Remains encapsulated for long time</a:t>
            </a:r>
          </a:p>
          <a:p>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smtClean="0">
                <a:solidFill>
                  <a:srgbClr val="92D050"/>
                </a:solidFill>
              </a:rPr>
              <a:t>Wilms Tumor (Nephroblastoma)</a:t>
            </a:r>
          </a:p>
        </p:txBody>
      </p:sp>
      <p:sp>
        <p:nvSpPr>
          <p:cNvPr id="156675" name="Rectangle 3"/>
          <p:cNvSpPr>
            <a:spLocks noGrp="1" noChangeArrowheads="1"/>
          </p:cNvSpPr>
          <p:nvPr>
            <p:ph idx="1"/>
          </p:nvPr>
        </p:nvSpPr>
        <p:spPr>
          <a:xfrm>
            <a:off x="2590800" y="1066800"/>
            <a:ext cx="6324600" cy="5486399"/>
          </a:xfrm>
          <a:solidFill>
            <a:srgbClr val="FFE7F1"/>
          </a:solidFill>
        </p:spPr>
        <p:txBody>
          <a:bodyPr>
            <a:normAutofit fontScale="92500" lnSpcReduction="10000"/>
          </a:bodyPr>
          <a:lstStyle/>
          <a:p>
            <a:r>
              <a:rPr lang="en-US" dirty="0" smtClean="0"/>
              <a:t>Treatment:</a:t>
            </a:r>
          </a:p>
          <a:p>
            <a:pPr lvl="1"/>
            <a:r>
              <a:rPr lang="en-US" dirty="0" smtClean="0"/>
              <a:t>Immediate surgical removal of kidney and </a:t>
            </a:r>
            <a:r>
              <a:rPr lang="en-US" dirty="0" err="1" smtClean="0"/>
              <a:t>ureter</a:t>
            </a:r>
            <a:r>
              <a:rPr lang="en-US" dirty="0" smtClean="0"/>
              <a:t> </a:t>
            </a:r>
          </a:p>
          <a:p>
            <a:pPr lvl="1"/>
            <a:r>
              <a:rPr lang="en-US" dirty="0" smtClean="0"/>
              <a:t>Follow-up chemo and/or radiation</a:t>
            </a:r>
          </a:p>
          <a:p>
            <a:r>
              <a:rPr lang="en-US" dirty="0" smtClean="0"/>
              <a:t>Pre-op: DO NOT PALPATE ABDOMEN </a:t>
            </a:r>
          </a:p>
          <a:p>
            <a:pPr lvl="1"/>
            <a:r>
              <a:rPr lang="en-US" dirty="0" smtClean="0"/>
              <a:t>Place sign over bed with these instructions</a:t>
            </a:r>
          </a:p>
          <a:p>
            <a:r>
              <a:rPr lang="en-US" dirty="0" smtClean="0"/>
              <a:t>Post-op</a:t>
            </a:r>
          </a:p>
          <a:p>
            <a:pPr lvl="1"/>
            <a:r>
              <a:rPr lang="en-US" dirty="0" smtClean="0"/>
              <a:t>Support family</a:t>
            </a:r>
          </a:p>
          <a:p>
            <a:pPr lvl="1"/>
            <a:r>
              <a:rPr lang="en-US" dirty="0" smtClean="0"/>
              <a:t>Educate family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smtClean="0">
                <a:solidFill>
                  <a:srgbClr val="92D050"/>
                </a:solidFill>
              </a:rPr>
              <a:t>Acute Glomerulonephritis</a:t>
            </a:r>
          </a:p>
        </p:txBody>
      </p:sp>
      <p:sp>
        <p:nvSpPr>
          <p:cNvPr id="157699" name="Rectangle 3"/>
          <p:cNvSpPr>
            <a:spLocks noGrp="1" noChangeArrowheads="1"/>
          </p:cNvSpPr>
          <p:nvPr>
            <p:ph idx="1"/>
          </p:nvPr>
        </p:nvSpPr>
        <p:spPr>
          <a:xfrm>
            <a:off x="2362200" y="1066800"/>
            <a:ext cx="6629400" cy="5562599"/>
          </a:xfrm>
          <a:solidFill>
            <a:srgbClr val="FFE7F1"/>
          </a:solidFill>
        </p:spPr>
        <p:txBody>
          <a:bodyPr/>
          <a:lstStyle/>
          <a:p>
            <a:r>
              <a:rPr lang="en-US" dirty="0" smtClean="0"/>
              <a:t>Autoimmune reaction to group A </a:t>
            </a:r>
            <a:r>
              <a:rPr lang="en-US" dirty="0" smtClean="0">
                <a:latin typeface="Symbol" pitchFamily="18" charset="2"/>
              </a:rPr>
              <a:t>B</a:t>
            </a:r>
            <a:r>
              <a:rPr lang="en-US" dirty="0" smtClean="0"/>
              <a:t>eta hemolytic strep infection</a:t>
            </a:r>
          </a:p>
          <a:p>
            <a:r>
              <a:rPr lang="en-US" dirty="0" smtClean="0"/>
              <a:t>Antigen-antibody reaction causes inflammatory response that blocks </a:t>
            </a:r>
            <a:r>
              <a:rPr lang="en-US" dirty="0" err="1" smtClean="0"/>
              <a:t>glomeruli</a:t>
            </a:r>
            <a:endParaRPr lang="en-US" dirty="0" smtClean="0"/>
          </a:p>
          <a:p>
            <a:r>
              <a:rPr lang="en-US" dirty="0" smtClean="0"/>
              <a:t>Retention of water and sodium</a:t>
            </a:r>
          </a:p>
          <a:p>
            <a:r>
              <a:rPr lang="en-US" dirty="0" smtClean="0"/>
              <a:t>RBC’s and protein escape into urine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cleft lip and palete"/>
          <p:cNvPicPr>
            <a:picLocks noGrp="1" noChangeAspect="1" noChangeArrowheads="1"/>
          </p:cNvPicPr>
          <p:nvPr>
            <p:ph idx="1"/>
          </p:nvPr>
        </p:nvPicPr>
        <p:blipFill>
          <a:blip r:embed="rId2" cstate="print"/>
          <a:srcRect/>
          <a:stretch>
            <a:fillRect/>
          </a:stretch>
        </p:blipFill>
        <p:spPr bwMode="auto">
          <a:xfrm>
            <a:off x="2743200" y="1219200"/>
            <a:ext cx="5867400" cy="44196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smtClean="0">
                <a:solidFill>
                  <a:srgbClr val="92D050"/>
                </a:solidFill>
              </a:rPr>
              <a:t>Acute Glomerulonephritis </a:t>
            </a:r>
            <a:r>
              <a:rPr lang="en-US" sz="4000" smtClean="0">
                <a:solidFill>
                  <a:srgbClr val="92D050"/>
                </a:solidFill>
              </a:rPr>
              <a:t>Signs and Symptoms</a:t>
            </a:r>
            <a:endParaRPr lang="en-US" smtClean="0">
              <a:solidFill>
                <a:srgbClr val="92D050"/>
              </a:solidFill>
            </a:endParaRPr>
          </a:p>
        </p:txBody>
      </p:sp>
      <p:sp>
        <p:nvSpPr>
          <p:cNvPr id="158723" name="Rectangle 3"/>
          <p:cNvSpPr>
            <a:spLocks noGrp="1" noChangeArrowheads="1"/>
          </p:cNvSpPr>
          <p:nvPr>
            <p:ph idx="1"/>
          </p:nvPr>
        </p:nvSpPr>
        <p:spPr>
          <a:xfrm>
            <a:off x="2819400" y="1524000"/>
            <a:ext cx="6096000" cy="5029200"/>
          </a:xfrm>
          <a:solidFill>
            <a:srgbClr val="FFE7F1"/>
          </a:solidFill>
        </p:spPr>
        <p:txBody>
          <a:bodyPr/>
          <a:lstStyle/>
          <a:p>
            <a:r>
              <a:rPr lang="en-US" sz="2800" dirty="0" smtClean="0"/>
              <a:t>Grossly bloody urine</a:t>
            </a:r>
          </a:p>
          <a:p>
            <a:r>
              <a:rPr lang="en-US" sz="2800" dirty="0" smtClean="0"/>
              <a:t>Mild to moderate HTN</a:t>
            </a:r>
          </a:p>
          <a:p>
            <a:r>
              <a:rPr lang="en-US" sz="2800" dirty="0" err="1" smtClean="0"/>
              <a:t>Periorbital</a:t>
            </a:r>
            <a:r>
              <a:rPr lang="en-US" sz="2800" dirty="0" smtClean="0"/>
              <a:t> edema</a:t>
            </a:r>
          </a:p>
          <a:p>
            <a:r>
              <a:rPr lang="en-US" sz="2800" dirty="0" smtClean="0"/>
              <a:t>Fever</a:t>
            </a:r>
          </a:p>
          <a:p>
            <a:r>
              <a:rPr lang="en-US" sz="2800" dirty="0" smtClean="0"/>
              <a:t>H/A</a:t>
            </a:r>
          </a:p>
          <a:p>
            <a:r>
              <a:rPr lang="en-US" sz="2800" dirty="0" smtClean="0"/>
              <a:t>Malaise and anorexia </a:t>
            </a:r>
          </a:p>
          <a:p>
            <a:r>
              <a:rPr lang="en-US" sz="2800" dirty="0" err="1" smtClean="0"/>
              <a:t>Proteinuria</a:t>
            </a:r>
            <a:endParaRPr lang="en-US" sz="2800" dirty="0" smtClean="0"/>
          </a:p>
          <a:p>
            <a:r>
              <a:rPr lang="en-US" sz="2800" dirty="0" smtClean="0"/>
              <a:t>Mild to moderate hypertension</a:t>
            </a:r>
          </a:p>
          <a:p>
            <a:r>
              <a:rPr lang="en-US" sz="2800" dirty="0" smtClean="0"/>
              <a:t>Decrease urine output</a:t>
            </a:r>
          </a:p>
          <a:p>
            <a:endParaRPr lang="en-US" sz="2800" dirty="0" smtClean="0"/>
          </a:p>
          <a:p>
            <a:pPr>
              <a:buFontTx/>
              <a:buNone/>
            </a:pPr>
            <a:endParaRPr lang="en-US" sz="28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4" descr="periorbital edema"/>
          <p:cNvPicPr>
            <a:picLocks noChangeAspect="1" noChangeArrowheads="1"/>
          </p:cNvPicPr>
          <p:nvPr/>
        </p:nvPicPr>
        <p:blipFill>
          <a:blip r:embed="rId3" cstate="print"/>
          <a:srcRect/>
          <a:stretch>
            <a:fillRect/>
          </a:stretch>
        </p:blipFill>
        <p:spPr bwMode="auto">
          <a:xfrm>
            <a:off x="381000" y="1524000"/>
            <a:ext cx="8534400" cy="5181600"/>
          </a:xfrm>
          <a:prstGeom prst="rect">
            <a:avLst/>
          </a:prstGeom>
          <a:noFill/>
          <a:ln w="9525">
            <a:noFill/>
            <a:miter lim="800000"/>
            <a:headEnd/>
            <a:tailEnd/>
          </a:ln>
        </p:spPr>
      </p:pic>
      <p:sp>
        <p:nvSpPr>
          <p:cNvPr id="159747" name="Title 2"/>
          <p:cNvSpPr>
            <a:spLocks noGrp="1"/>
          </p:cNvSpPr>
          <p:nvPr>
            <p:ph type="title" idx="4294967295"/>
          </p:nvPr>
        </p:nvSpPr>
        <p:spPr>
          <a:xfrm>
            <a:off x="1676400" y="152400"/>
            <a:ext cx="7467600" cy="1219200"/>
          </a:xfrm>
        </p:spPr>
        <p:txBody>
          <a:bodyPr/>
          <a:lstStyle/>
          <a:p>
            <a:r>
              <a:rPr lang="en-US" smtClean="0">
                <a:solidFill>
                  <a:srgbClr val="92D050"/>
                </a:solidFill>
              </a:rPr>
              <a:t>Acute Glomerulonephritis</a:t>
            </a:r>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smtClean="0">
                <a:solidFill>
                  <a:srgbClr val="92D050"/>
                </a:solidFill>
              </a:rPr>
              <a:t>Acute Glomerulonephritis</a:t>
            </a:r>
            <a:br>
              <a:rPr lang="en-US" smtClean="0">
                <a:solidFill>
                  <a:srgbClr val="92D050"/>
                </a:solidFill>
              </a:rPr>
            </a:br>
            <a:r>
              <a:rPr lang="en-US" sz="4000" smtClean="0">
                <a:solidFill>
                  <a:srgbClr val="92D050"/>
                </a:solidFill>
              </a:rPr>
              <a:t>Diagnostic Studies</a:t>
            </a:r>
            <a:endParaRPr lang="en-US" smtClean="0">
              <a:solidFill>
                <a:srgbClr val="92D050"/>
              </a:solidFill>
            </a:endParaRPr>
          </a:p>
        </p:txBody>
      </p:sp>
      <p:sp>
        <p:nvSpPr>
          <p:cNvPr id="160771" name="Rectangle 3"/>
          <p:cNvSpPr>
            <a:spLocks noGrp="1" noChangeArrowheads="1"/>
          </p:cNvSpPr>
          <p:nvPr>
            <p:ph idx="1"/>
          </p:nvPr>
        </p:nvSpPr>
        <p:spPr>
          <a:xfrm>
            <a:off x="2667000" y="1447800"/>
            <a:ext cx="6248400" cy="5181599"/>
          </a:xfrm>
          <a:solidFill>
            <a:srgbClr val="FFE7F1"/>
          </a:solidFill>
        </p:spPr>
        <p:txBody>
          <a:bodyPr/>
          <a:lstStyle/>
          <a:p>
            <a:r>
              <a:rPr lang="en-US" sz="2800" dirty="0" smtClean="0"/>
              <a:t>Urine:</a:t>
            </a:r>
          </a:p>
          <a:p>
            <a:pPr lvl="1"/>
            <a:r>
              <a:rPr lang="en-US" sz="2400" dirty="0" smtClean="0"/>
              <a:t>RBC’s</a:t>
            </a:r>
          </a:p>
          <a:p>
            <a:pPr lvl="1"/>
            <a:r>
              <a:rPr lang="en-US" sz="2400" dirty="0" smtClean="0"/>
              <a:t>WBC's</a:t>
            </a:r>
          </a:p>
          <a:p>
            <a:pPr lvl="1"/>
            <a:r>
              <a:rPr lang="en-US" sz="2400" dirty="0" smtClean="0"/>
              <a:t>+ Protein and Albumin</a:t>
            </a:r>
          </a:p>
          <a:p>
            <a:pPr lvl="1"/>
            <a:r>
              <a:rPr lang="en-US" sz="2400" dirty="0" smtClean="0"/>
              <a:t>Elevated Specific Gravity</a:t>
            </a:r>
          </a:p>
          <a:p>
            <a:r>
              <a:rPr lang="en-US" sz="2800" dirty="0" smtClean="0"/>
              <a:t>Blood</a:t>
            </a:r>
          </a:p>
          <a:p>
            <a:pPr lvl="1"/>
            <a:r>
              <a:rPr lang="en-US" sz="2400" dirty="0" smtClean="0"/>
              <a:t>Streptococcal antibodies</a:t>
            </a:r>
          </a:p>
          <a:p>
            <a:pPr lvl="1"/>
            <a:r>
              <a:rPr lang="en-US" sz="2400" dirty="0" smtClean="0"/>
              <a:t>Elevated BUN and CR</a:t>
            </a:r>
          </a:p>
          <a:p>
            <a:pPr lvl="1"/>
            <a:r>
              <a:rPr lang="en-US" sz="2400" dirty="0" smtClean="0"/>
              <a:t>Elevated Sedimentation rate</a:t>
            </a:r>
          </a:p>
          <a:p>
            <a:pPr lvl="1"/>
            <a:endParaRPr lang="en-US" sz="2400" dirty="0" smtClean="0">
              <a:solidFill>
                <a:schemeClr val="accent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smtClean="0">
                <a:solidFill>
                  <a:srgbClr val="92D050"/>
                </a:solidFill>
              </a:rPr>
              <a:t>Acute Glomerulonephritis</a:t>
            </a:r>
            <a:br>
              <a:rPr lang="en-US" smtClean="0">
                <a:solidFill>
                  <a:srgbClr val="92D050"/>
                </a:solidFill>
              </a:rPr>
            </a:br>
            <a:r>
              <a:rPr lang="en-US" sz="4000" smtClean="0">
                <a:solidFill>
                  <a:srgbClr val="92D050"/>
                </a:solidFill>
              </a:rPr>
              <a:t>Nursing Interventions</a:t>
            </a:r>
            <a:endParaRPr lang="en-US" smtClean="0">
              <a:solidFill>
                <a:srgbClr val="92D050"/>
              </a:solidFill>
            </a:endParaRPr>
          </a:p>
        </p:txBody>
      </p:sp>
      <p:sp>
        <p:nvSpPr>
          <p:cNvPr id="161795" name="Rectangle 3"/>
          <p:cNvSpPr>
            <a:spLocks noGrp="1" noChangeArrowheads="1"/>
          </p:cNvSpPr>
          <p:nvPr>
            <p:ph idx="1"/>
          </p:nvPr>
        </p:nvSpPr>
        <p:spPr>
          <a:xfrm>
            <a:off x="2362200" y="1523999"/>
            <a:ext cx="6553200" cy="5105401"/>
          </a:xfrm>
          <a:solidFill>
            <a:srgbClr val="FFE7F1"/>
          </a:solidFill>
        </p:spPr>
        <p:txBody>
          <a:bodyPr/>
          <a:lstStyle/>
          <a:p>
            <a:r>
              <a:rPr lang="en-US" dirty="0" smtClean="0"/>
              <a:t>Restrict activity during acute phase</a:t>
            </a:r>
          </a:p>
          <a:p>
            <a:r>
              <a:rPr lang="en-US" dirty="0" smtClean="0"/>
              <a:t>Sodium restricted diet</a:t>
            </a:r>
          </a:p>
          <a:p>
            <a:r>
              <a:rPr lang="en-US" dirty="0" smtClean="0"/>
              <a:t>Potassium restricted diet during periods of decreased urinary output</a:t>
            </a:r>
          </a:p>
          <a:p>
            <a:r>
              <a:rPr lang="en-US" dirty="0" smtClean="0"/>
              <a:t>Antibiotics</a:t>
            </a:r>
          </a:p>
          <a:p>
            <a:r>
              <a:rPr lang="en-US" dirty="0" err="1" smtClean="0"/>
              <a:t>Antihypertensives</a:t>
            </a:r>
            <a:r>
              <a:rPr lang="en-US" dirty="0" smtClean="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369400" y="410837"/>
            <a:ext cx="6546000" cy="639763"/>
          </a:xfrm>
        </p:spPr>
        <p:txBody>
          <a:bodyPr/>
          <a:lstStyle/>
          <a:p>
            <a:r>
              <a:rPr lang="en-US" dirty="0" err="1" smtClean="0">
                <a:solidFill>
                  <a:srgbClr val="92D050"/>
                </a:solidFill>
              </a:rPr>
              <a:t>Nephrotic</a:t>
            </a:r>
            <a:r>
              <a:rPr lang="en-US" dirty="0" smtClean="0">
                <a:solidFill>
                  <a:srgbClr val="92D050"/>
                </a:solidFill>
              </a:rPr>
              <a:t> Syndrome (</a:t>
            </a:r>
            <a:r>
              <a:rPr lang="en-US" dirty="0" err="1" smtClean="0">
                <a:solidFill>
                  <a:srgbClr val="92D050"/>
                </a:solidFill>
              </a:rPr>
              <a:t>Nephrosis</a:t>
            </a:r>
            <a:r>
              <a:rPr lang="en-US" dirty="0" smtClean="0">
                <a:solidFill>
                  <a:srgbClr val="92D050"/>
                </a:solidFill>
              </a:rPr>
              <a:t>)</a:t>
            </a:r>
          </a:p>
        </p:txBody>
      </p:sp>
      <p:sp>
        <p:nvSpPr>
          <p:cNvPr id="162819" name="Rectangle 3"/>
          <p:cNvSpPr>
            <a:spLocks noGrp="1" noChangeArrowheads="1"/>
          </p:cNvSpPr>
          <p:nvPr>
            <p:ph idx="1"/>
          </p:nvPr>
        </p:nvSpPr>
        <p:spPr>
          <a:xfrm>
            <a:off x="2362200" y="1676401"/>
            <a:ext cx="6324600" cy="4953000"/>
          </a:xfrm>
          <a:solidFill>
            <a:srgbClr val="FFE7F1"/>
          </a:solidFill>
        </p:spPr>
        <p:txBody>
          <a:bodyPr/>
          <a:lstStyle/>
          <a:p>
            <a:r>
              <a:rPr lang="en-US" dirty="0" smtClean="0"/>
              <a:t>Also known as:</a:t>
            </a:r>
          </a:p>
          <a:p>
            <a:pPr lvl="1"/>
            <a:r>
              <a:rPr lang="en-US" dirty="0" smtClean="0"/>
              <a:t>Lipoid </a:t>
            </a:r>
            <a:r>
              <a:rPr lang="en-US" dirty="0" err="1" smtClean="0"/>
              <a:t>Nephrosis</a:t>
            </a:r>
            <a:endParaRPr lang="en-US" dirty="0" smtClean="0"/>
          </a:p>
          <a:p>
            <a:pPr lvl="1"/>
            <a:r>
              <a:rPr lang="en-US" dirty="0" smtClean="0"/>
              <a:t>Idiopathic </a:t>
            </a:r>
            <a:r>
              <a:rPr lang="en-US" dirty="0" err="1" smtClean="0"/>
              <a:t>Nephrosis</a:t>
            </a:r>
            <a:r>
              <a:rPr lang="en-US" dirty="0" smtClean="0"/>
              <a:t> </a:t>
            </a:r>
          </a:p>
          <a:p>
            <a:pPr lvl="1"/>
            <a:r>
              <a:rPr lang="en-US" dirty="0" smtClean="0"/>
              <a:t>Minimal Change </a:t>
            </a:r>
            <a:r>
              <a:rPr lang="en-US" dirty="0" err="1" smtClean="0"/>
              <a:t>Nephrotic</a:t>
            </a:r>
            <a:r>
              <a:rPr lang="en-US" dirty="0" smtClean="0"/>
              <a:t> Syndrome (MCNS)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smtClean="0">
                <a:solidFill>
                  <a:srgbClr val="92D050"/>
                </a:solidFill>
              </a:rPr>
              <a:t>Nephrotic Syndrome</a:t>
            </a:r>
          </a:p>
        </p:txBody>
      </p:sp>
      <p:sp>
        <p:nvSpPr>
          <p:cNvPr id="163843" name="Rectangle 3"/>
          <p:cNvSpPr>
            <a:spLocks noGrp="1" noChangeArrowheads="1"/>
          </p:cNvSpPr>
          <p:nvPr>
            <p:ph idx="1"/>
          </p:nvPr>
        </p:nvSpPr>
        <p:spPr>
          <a:xfrm>
            <a:off x="2362200" y="1371600"/>
            <a:ext cx="6629400" cy="5181599"/>
          </a:xfrm>
          <a:solidFill>
            <a:srgbClr val="FFE7F1"/>
          </a:solidFill>
        </p:spPr>
        <p:txBody>
          <a:bodyPr/>
          <a:lstStyle/>
          <a:p>
            <a:r>
              <a:rPr lang="en-US" dirty="0" smtClean="0"/>
              <a:t>Disease of remissions and exacerbations</a:t>
            </a:r>
          </a:p>
          <a:p>
            <a:r>
              <a:rPr lang="en-US" dirty="0" smtClean="0"/>
              <a:t>Cause in not known</a:t>
            </a:r>
          </a:p>
          <a:p>
            <a:r>
              <a:rPr lang="en-US" dirty="0" smtClean="0"/>
              <a:t>Maybe hypersensitivity reaction</a:t>
            </a:r>
          </a:p>
          <a:p>
            <a:r>
              <a:rPr lang="en-US" dirty="0" smtClean="0"/>
              <a:t>Occurs between age 2 – 7 yrs.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smtClean="0">
                <a:solidFill>
                  <a:srgbClr val="92D050"/>
                </a:solidFill>
              </a:rPr>
              <a:t>Nephrotic Syndrome </a:t>
            </a:r>
            <a:br>
              <a:rPr lang="en-US" smtClean="0">
                <a:solidFill>
                  <a:srgbClr val="92D050"/>
                </a:solidFill>
              </a:rPr>
            </a:br>
            <a:r>
              <a:rPr lang="en-US" sz="4000" smtClean="0">
                <a:solidFill>
                  <a:srgbClr val="92D050"/>
                </a:solidFill>
              </a:rPr>
              <a:t>Signs &amp; Symptoms</a:t>
            </a:r>
            <a:endParaRPr lang="en-US" smtClean="0">
              <a:solidFill>
                <a:srgbClr val="92D050"/>
              </a:solidFill>
            </a:endParaRPr>
          </a:p>
        </p:txBody>
      </p:sp>
      <p:sp>
        <p:nvSpPr>
          <p:cNvPr id="164867" name="Rectangle 3"/>
          <p:cNvSpPr>
            <a:spLocks noGrp="1" noChangeArrowheads="1"/>
          </p:cNvSpPr>
          <p:nvPr>
            <p:ph sz="half" idx="1"/>
          </p:nvPr>
        </p:nvSpPr>
        <p:spPr>
          <a:xfrm>
            <a:off x="2590800" y="1676400"/>
            <a:ext cx="3352800" cy="4876800"/>
          </a:xfrm>
          <a:solidFill>
            <a:srgbClr val="FFE7F1"/>
          </a:solidFill>
        </p:spPr>
        <p:txBody>
          <a:bodyPr/>
          <a:lstStyle/>
          <a:p>
            <a:pPr>
              <a:lnSpc>
                <a:spcPct val="90000"/>
              </a:lnSpc>
            </a:pPr>
            <a:r>
              <a:rPr lang="en-US" dirty="0" smtClean="0"/>
              <a:t>Weight gain</a:t>
            </a:r>
          </a:p>
          <a:p>
            <a:pPr>
              <a:lnSpc>
                <a:spcPct val="90000"/>
              </a:lnSpc>
            </a:pPr>
            <a:r>
              <a:rPr lang="en-US" dirty="0" smtClean="0"/>
              <a:t>Edema</a:t>
            </a:r>
          </a:p>
          <a:p>
            <a:pPr lvl="1">
              <a:lnSpc>
                <a:spcPct val="90000"/>
              </a:lnSpc>
            </a:pPr>
            <a:r>
              <a:rPr lang="en-US" dirty="0" err="1" smtClean="0"/>
              <a:t>Periorbital</a:t>
            </a:r>
            <a:endParaRPr lang="en-US" dirty="0" smtClean="0"/>
          </a:p>
          <a:p>
            <a:pPr lvl="1">
              <a:lnSpc>
                <a:spcPct val="90000"/>
              </a:lnSpc>
            </a:pPr>
            <a:r>
              <a:rPr lang="en-US" dirty="0" err="1" smtClean="0"/>
              <a:t>Abd</a:t>
            </a:r>
            <a:r>
              <a:rPr lang="en-US" dirty="0" smtClean="0"/>
              <a:t>. swelling</a:t>
            </a:r>
          </a:p>
          <a:p>
            <a:pPr>
              <a:lnSpc>
                <a:spcPct val="90000"/>
              </a:lnSpc>
            </a:pPr>
            <a:r>
              <a:rPr lang="en-US" dirty="0" smtClean="0"/>
              <a:t>Anorexia</a:t>
            </a:r>
          </a:p>
          <a:p>
            <a:pPr>
              <a:lnSpc>
                <a:spcPct val="90000"/>
              </a:lnSpc>
            </a:pPr>
            <a:r>
              <a:rPr lang="en-US" dirty="0" smtClean="0"/>
              <a:t>Easily fatigued</a:t>
            </a:r>
          </a:p>
          <a:p>
            <a:pPr>
              <a:lnSpc>
                <a:spcPct val="90000"/>
              </a:lnSpc>
            </a:pPr>
            <a:r>
              <a:rPr lang="en-US" dirty="0" smtClean="0"/>
              <a:t>Malnutrition</a:t>
            </a:r>
          </a:p>
          <a:p>
            <a:pPr>
              <a:lnSpc>
                <a:spcPct val="90000"/>
              </a:lnSpc>
            </a:pPr>
            <a:r>
              <a:rPr lang="en-US" dirty="0" smtClean="0"/>
              <a:t>More susceptible to infection</a:t>
            </a:r>
          </a:p>
        </p:txBody>
      </p:sp>
      <p:sp>
        <p:nvSpPr>
          <p:cNvPr id="164868" name="Rectangle 4"/>
          <p:cNvSpPr>
            <a:spLocks noGrp="1" noChangeArrowheads="1"/>
          </p:cNvSpPr>
          <p:nvPr>
            <p:ph sz="half" idx="2"/>
          </p:nvPr>
        </p:nvSpPr>
        <p:spPr>
          <a:xfrm>
            <a:off x="5867400" y="1676400"/>
            <a:ext cx="2919077" cy="4864591"/>
          </a:xfrm>
          <a:solidFill>
            <a:srgbClr val="FFE7F1"/>
          </a:solidFill>
        </p:spPr>
        <p:txBody>
          <a:bodyPr/>
          <a:lstStyle/>
          <a:p>
            <a:pPr>
              <a:lnSpc>
                <a:spcPct val="90000"/>
              </a:lnSpc>
            </a:pPr>
            <a:r>
              <a:rPr lang="en-US" dirty="0" smtClean="0"/>
              <a:t>Urine</a:t>
            </a:r>
          </a:p>
          <a:p>
            <a:pPr lvl="1">
              <a:lnSpc>
                <a:spcPct val="90000"/>
              </a:lnSpc>
            </a:pPr>
            <a:r>
              <a:rPr lang="en-US" dirty="0" smtClean="0"/>
              <a:t>Decreased amount</a:t>
            </a:r>
          </a:p>
          <a:p>
            <a:pPr lvl="1">
              <a:lnSpc>
                <a:spcPct val="90000"/>
              </a:lnSpc>
            </a:pPr>
            <a:r>
              <a:rPr lang="en-US" dirty="0" smtClean="0"/>
              <a:t>Dark and frothy</a:t>
            </a:r>
          </a:p>
          <a:p>
            <a:pPr>
              <a:lnSpc>
                <a:spcPct val="90000"/>
              </a:lnSpc>
            </a:pPr>
            <a:r>
              <a:rPr lang="en-US" dirty="0" smtClean="0"/>
              <a:t>Diarrhea</a:t>
            </a:r>
          </a:p>
          <a:p>
            <a:pPr>
              <a:lnSpc>
                <a:spcPct val="90000"/>
              </a:lnSpc>
            </a:pPr>
            <a:r>
              <a:rPr lang="en-US" dirty="0" smtClean="0"/>
              <a:t>Decreased or normal BP</a:t>
            </a:r>
          </a:p>
          <a:p>
            <a:pPr>
              <a:lnSpc>
                <a:spcPct val="90000"/>
              </a:lnSpc>
              <a:buFontTx/>
              <a:buNone/>
            </a:pPr>
            <a:endParaRPr lang="en-US" dirty="0" smtClean="0"/>
          </a:p>
          <a:p>
            <a:pPr>
              <a:lnSpc>
                <a:spcPct val="90000"/>
              </a:lnSpc>
            </a:pPr>
            <a:endParaRPr lang="en-US" dirty="0" smtClean="0"/>
          </a:p>
          <a:p>
            <a:pPr>
              <a:lnSpc>
                <a:spcPct val="90000"/>
              </a:lnSpc>
            </a:pPr>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752600" y="1"/>
            <a:ext cx="7239000" cy="1050600"/>
          </a:xfrm>
        </p:spPr>
        <p:txBody>
          <a:bodyPr/>
          <a:lstStyle/>
          <a:p>
            <a:r>
              <a:rPr lang="en-US" dirty="0" err="1" smtClean="0">
                <a:solidFill>
                  <a:srgbClr val="92D050"/>
                </a:solidFill>
              </a:rPr>
              <a:t>Nephrotic</a:t>
            </a:r>
            <a:r>
              <a:rPr lang="en-US" dirty="0" smtClean="0">
                <a:solidFill>
                  <a:srgbClr val="92D050"/>
                </a:solidFill>
              </a:rPr>
              <a:t> Syndrome </a:t>
            </a:r>
            <a:r>
              <a:rPr lang="en-US" sz="4000" dirty="0" smtClean="0">
                <a:solidFill>
                  <a:srgbClr val="92D050"/>
                </a:solidFill>
              </a:rPr>
              <a:t>Diagnosis</a:t>
            </a:r>
            <a:r>
              <a:rPr lang="en-US" dirty="0" smtClean="0"/>
              <a:t> </a:t>
            </a:r>
          </a:p>
        </p:txBody>
      </p:sp>
      <p:sp>
        <p:nvSpPr>
          <p:cNvPr id="165891" name="Rectangle 3"/>
          <p:cNvSpPr>
            <a:spLocks noGrp="1" noChangeArrowheads="1"/>
          </p:cNvSpPr>
          <p:nvPr>
            <p:ph idx="1"/>
          </p:nvPr>
        </p:nvSpPr>
        <p:spPr>
          <a:xfrm>
            <a:off x="2819400" y="1066800"/>
            <a:ext cx="6324600" cy="5486399"/>
          </a:xfrm>
          <a:solidFill>
            <a:srgbClr val="FFE7F1"/>
          </a:solidFill>
        </p:spPr>
        <p:txBody>
          <a:bodyPr/>
          <a:lstStyle/>
          <a:p>
            <a:r>
              <a:rPr lang="en-US" dirty="0" err="1" smtClean="0"/>
              <a:t>Proteinuria</a:t>
            </a:r>
            <a:endParaRPr lang="en-US" dirty="0" smtClean="0"/>
          </a:p>
          <a:p>
            <a:r>
              <a:rPr lang="en-US" dirty="0" smtClean="0"/>
              <a:t>Low serum total protein and albumin</a:t>
            </a:r>
          </a:p>
          <a:p>
            <a:r>
              <a:rPr lang="en-US" dirty="0" err="1" smtClean="0"/>
              <a:t>Hyperlipidemia</a:t>
            </a:r>
            <a:endParaRPr lang="en-US" dirty="0" smtClean="0"/>
          </a:p>
          <a:p>
            <a:r>
              <a:rPr lang="en-US" dirty="0" smtClean="0"/>
              <a:t>NO GROSS HEMATURIA</a:t>
            </a:r>
          </a:p>
        </p:txBody>
      </p:sp>
      <p:pic>
        <p:nvPicPr>
          <p:cNvPr id="165892" name="Picture 4" descr="proteinuria"/>
          <p:cNvPicPr>
            <a:picLocks noChangeAspect="1" noChangeArrowheads="1"/>
          </p:cNvPicPr>
          <p:nvPr/>
        </p:nvPicPr>
        <p:blipFill>
          <a:blip r:embed="rId3" cstate="print"/>
          <a:srcRect/>
          <a:stretch>
            <a:fillRect/>
          </a:stretch>
        </p:blipFill>
        <p:spPr bwMode="auto">
          <a:xfrm>
            <a:off x="5410200" y="4114800"/>
            <a:ext cx="35814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1905000" y="410837"/>
            <a:ext cx="7620000" cy="639763"/>
          </a:xfrm>
        </p:spPr>
        <p:txBody>
          <a:bodyPr/>
          <a:lstStyle/>
          <a:p>
            <a:r>
              <a:rPr lang="en-US" dirty="0" err="1" smtClean="0">
                <a:solidFill>
                  <a:srgbClr val="92D050"/>
                </a:solidFill>
              </a:rPr>
              <a:t>Nephrotic</a:t>
            </a:r>
            <a:r>
              <a:rPr lang="en-US" dirty="0" smtClean="0">
                <a:solidFill>
                  <a:srgbClr val="92D050"/>
                </a:solidFill>
              </a:rPr>
              <a:t> Syndrome </a:t>
            </a:r>
            <a:r>
              <a:rPr lang="en-US" sz="4000" dirty="0" smtClean="0">
                <a:solidFill>
                  <a:srgbClr val="92D050"/>
                </a:solidFill>
              </a:rPr>
              <a:t>Treatment </a:t>
            </a:r>
            <a:endParaRPr lang="en-US" dirty="0" smtClean="0">
              <a:solidFill>
                <a:srgbClr val="92D050"/>
              </a:solidFill>
            </a:endParaRPr>
          </a:p>
        </p:txBody>
      </p:sp>
      <p:sp>
        <p:nvSpPr>
          <p:cNvPr id="166915" name="Rectangle 3"/>
          <p:cNvSpPr>
            <a:spLocks noGrp="1" noChangeArrowheads="1"/>
          </p:cNvSpPr>
          <p:nvPr>
            <p:ph idx="1"/>
          </p:nvPr>
        </p:nvSpPr>
        <p:spPr>
          <a:xfrm>
            <a:off x="2590800" y="1524000"/>
            <a:ext cx="6324600" cy="5181600"/>
          </a:xfrm>
          <a:solidFill>
            <a:srgbClr val="FFE7F1"/>
          </a:solidFill>
        </p:spPr>
        <p:txBody>
          <a:bodyPr/>
          <a:lstStyle/>
          <a:p>
            <a:pPr>
              <a:lnSpc>
                <a:spcPct val="90000"/>
              </a:lnSpc>
            </a:pPr>
            <a:r>
              <a:rPr lang="en-US" sz="2800" dirty="0" smtClean="0"/>
              <a:t>Corticosteroid therapy </a:t>
            </a:r>
          </a:p>
          <a:p>
            <a:pPr lvl="1">
              <a:lnSpc>
                <a:spcPct val="90000"/>
              </a:lnSpc>
            </a:pPr>
            <a:r>
              <a:rPr lang="en-US" sz="2400" dirty="0" smtClean="0"/>
              <a:t>Prednisone</a:t>
            </a:r>
          </a:p>
          <a:p>
            <a:pPr>
              <a:lnSpc>
                <a:spcPct val="90000"/>
              </a:lnSpc>
            </a:pPr>
            <a:r>
              <a:rPr lang="en-US" sz="2800" dirty="0" smtClean="0"/>
              <a:t>Diuretics </a:t>
            </a:r>
          </a:p>
          <a:p>
            <a:pPr>
              <a:lnSpc>
                <a:spcPct val="90000"/>
              </a:lnSpc>
            </a:pPr>
            <a:r>
              <a:rPr lang="en-US" sz="2800" dirty="0" smtClean="0"/>
              <a:t>Diet</a:t>
            </a:r>
          </a:p>
          <a:p>
            <a:pPr lvl="1">
              <a:lnSpc>
                <a:spcPct val="90000"/>
              </a:lnSpc>
            </a:pPr>
            <a:r>
              <a:rPr lang="en-US" sz="2400" dirty="0" smtClean="0"/>
              <a:t>Sodium restriction during edematous stage</a:t>
            </a:r>
          </a:p>
          <a:p>
            <a:pPr lvl="1">
              <a:lnSpc>
                <a:spcPct val="90000"/>
              </a:lnSpc>
            </a:pPr>
            <a:r>
              <a:rPr lang="en-US" sz="2400" dirty="0" smtClean="0"/>
              <a:t>Fluid restriction with severe edema</a:t>
            </a:r>
          </a:p>
          <a:p>
            <a:pPr lvl="1">
              <a:lnSpc>
                <a:spcPct val="90000"/>
              </a:lnSpc>
            </a:pPr>
            <a:r>
              <a:rPr lang="en-US" sz="2400" dirty="0" smtClean="0"/>
              <a:t>Small frequent meals</a:t>
            </a:r>
          </a:p>
          <a:p>
            <a:pPr>
              <a:lnSpc>
                <a:spcPct val="90000"/>
              </a:lnSpc>
            </a:pPr>
            <a:r>
              <a:rPr lang="en-US" sz="2800" dirty="0" smtClean="0"/>
              <a:t>Immunosuppressant therapy</a:t>
            </a:r>
          </a:p>
          <a:p>
            <a:pPr lvl="1">
              <a:lnSpc>
                <a:spcPct val="90000"/>
              </a:lnSpc>
            </a:pPr>
            <a:r>
              <a:rPr lang="en-US" sz="2400" dirty="0" err="1" smtClean="0"/>
              <a:t>Cytoxan</a:t>
            </a:r>
            <a:r>
              <a:rPr lang="en-US" sz="2400" dirty="0" smtClean="0"/>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dirty="0" err="1" smtClean="0">
                <a:solidFill>
                  <a:srgbClr val="92D050"/>
                </a:solidFill>
              </a:rPr>
              <a:t>Nephrotic</a:t>
            </a:r>
            <a:r>
              <a:rPr lang="en-US" dirty="0" smtClean="0">
                <a:solidFill>
                  <a:srgbClr val="92D050"/>
                </a:solidFill>
              </a:rPr>
              <a:t> Syndrome </a:t>
            </a:r>
            <a:r>
              <a:rPr lang="en-US" sz="4000" dirty="0" smtClean="0">
                <a:solidFill>
                  <a:srgbClr val="92D050"/>
                </a:solidFill>
              </a:rPr>
              <a:t>Nursing Care</a:t>
            </a:r>
            <a:endParaRPr lang="en-US" dirty="0" smtClean="0">
              <a:solidFill>
                <a:srgbClr val="92D050"/>
              </a:solidFill>
            </a:endParaRPr>
          </a:p>
        </p:txBody>
      </p:sp>
      <p:sp>
        <p:nvSpPr>
          <p:cNvPr id="167939" name="Rectangle 3"/>
          <p:cNvSpPr>
            <a:spLocks noGrp="1" noChangeArrowheads="1"/>
          </p:cNvSpPr>
          <p:nvPr>
            <p:ph sz="half" idx="1"/>
          </p:nvPr>
        </p:nvSpPr>
        <p:spPr>
          <a:xfrm>
            <a:off x="2514600" y="1583608"/>
            <a:ext cx="2819400" cy="4957383"/>
          </a:xfrm>
          <a:solidFill>
            <a:srgbClr val="FFE7F1"/>
          </a:solidFill>
        </p:spPr>
        <p:txBody>
          <a:bodyPr/>
          <a:lstStyle/>
          <a:p>
            <a:r>
              <a:rPr lang="en-US" dirty="0" smtClean="0"/>
              <a:t>I&amp;O</a:t>
            </a:r>
          </a:p>
          <a:p>
            <a:r>
              <a:rPr lang="en-US" dirty="0" smtClean="0"/>
              <a:t>Daily weight</a:t>
            </a:r>
          </a:p>
          <a:p>
            <a:r>
              <a:rPr lang="en-US" dirty="0" err="1" smtClean="0"/>
              <a:t>Abd</a:t>
            </a:r>
            <a:r>
              <a:rPr lang="en-US" dirty="0" smtClean="0"/>
              <a:t>. girth</a:t>
            </a:r>
          </a:p>
          <a:p>
            <a:r>
              <a:rPr lang="en-US" dirty="0" smtClean="0"/>
              <a:t>VS</a:t>
            </a:r>
          </a:p>
          <a:p>
            <a:r>
              <a:rPr lang="en-US" dirty="0" smtClean="0"/>
              <a:t>Breath sounds</a:t>
            </a:r>
          </a:p>
          <a:p>
            <a:r>
              <a:rPr lang="en-US" dirty="0" smtClean="0"/>
              <a:t>Peripheral edema</a:t>
            </a:r>
          </a:p>
          <a:p>
            <a:r>
              <a:rPr lang="en-US" dirty="0" smtClean="0"/>
              <a:t>Urine dipstick for protein</a:t>
            </a:r>
          </a:p>
        </p:txBody>
      </p:sp>
      <p:sp>
        <p:nvSpPr>
          <p:cNvPr id="167940" name="Rectangle 4"/>
          <p:cNvSpPr>
            <a:spLocks noGrp="1" noChangeArrowheads="1"/>
          </p:cNvSpPr>
          <p:nvPr>
            <p:ph sz="half" idx="2"/>
          </p:nvPr>
        </p:nvSpPr>
        <p:spPr>
          <a:xfrm>
            <a:off x="5943600" y="1583608"/>
            <a:ext cx="2842877" cy="4957383"/>
          </a:xfrm>
          <a:solidFill>
            <a:srgbClr val="FFE7F1"/>
          </a:solidFill>
        </p:spPr>
        <p:txBody>
          <a:bodyPr/>
          <a:lstStyle/>
          <a:p>
            <a:r>
              <a:rPr lang="en-US" dirty="0" smtClean="0"/>
              <a:t>Inspect skin for breakdown</a:t>
            </a:r>
          </a:p>
          <a:p>
            <a:r>
              <a:rPr lang="en-US" dirty="0" smtClean="0"/>
              <a:t>Monitor calorie intake</a:t>
            </a:r>
          </a:p>
          <a:p>
            <a:r>
              <a:rPr lang="en-US" dirty="0" smtClean="0"/>
              <a:t>High protein diet</a:t>
            </a:r>
          </a:p>
          <a:p>
            <a:r>
              <a:rPr lang="en-US" dirty="0" smtClean="0"/>
              <a:t>Prevent infection</a:t>
            </a:r>
          </a:p>
          <a:p>
            <a:r>
              <a:rPr lang="en-US" dirty="0" smtClean="0"/>
              <a:t>Parent teaching for home care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Cleft Lip and Palate</a:t>
            </a:r>
          </a:p>
        </p:txBody>
      </p:sp>
      <p:sp>
        <p:nvSpPr>
          <p:cNvPr id="39939" name="Rectangle 3"/>
          <p:cNvSpPr>
            <a:spLocks noGrp="1" noChangeArrowheads="1"/>
          </p:cNvSpPr>
          <p:nvPr>
            <p:ph idx="1"/>
          </p:nvPr>
        </p:nvSpPr>
        <p:spPr>
          <a:xfrm>
            <a:off x="2590800" y="1600200"/>
            <a:ext cx="6324600" cy="4800600"/>
          </a:xfrm>
        </p:spPr>
        <p:txBody>
          <a:bodyPr>
            <a:normAutofit fontScale="92500" lnSpcReduction="10000"/>
          </a:bodyPr>
          <a:lstStyle/>
          <a:p>
            <a:pPr eaLnBrk="1" hangingPunct="1">
              <a:defRPr/>
            </a:pPr>
            <a:r>
              <a:rPr lang="en-US" dirty="0" smtClean="0"/>
              <a:t>Must provide </a:t>
            </a:r>
            <a:r>
              <a:rPr lang="en-US" dirty="0" smtClean="0">
                <a:solidFill>
                  <a:schemeClr val="accent6">
                    <a:lumMod val="60000"/>
                    <a:lumOff val="40000"/>
                  </a:schemeClr>
                </a:solidFill>
              </a:rPr>
              <a:t>emotional support </a:t>
            </a:r>
            <a:r>
              <a:rPr lang="en-US" dirty="0" smtClean="0"/>
              <a:t>to family</a:t>
            </a:r>
          </a:p>
          <a:p>
            <a:pPr lvl="1" eaLnBrk="1" hangingPunct="1">
              <a:defRPr/>
            </a:pPr>
            <a:r>
              <a:rPr lang="en-US" dirty="0" smtClean="0"/>
              <a:t>Reaction to cleft lip much greater than to palate</a:t>
            </a:r>
          </a:p>
          <a:p>
            <a:pPr lvl="1" eaLnBrk="1" hangingPunct="1">
              <a:defRPr/>
            </a:pPr>
            <a:r>
              <a:rPr lang="en-US" dirty="0" smtClean="0"/>
              <a:t>Nurses need to be positive</a:t>
            </a:r>
          </a:p>
          <a:p>
            <a:pPr lvl="2" eaLnBrk="1" hangingPunct="1">
              <a:defRPr/>
            </a:pPr>
            <a:r>
              <a:rPr lang="en-US" dirty="0" smtClean="0"/>
              <a:t>“Baby is beautiful, full head of hair and beautiful eyes, does have a very common problem with his/her lip that will need to be repaired”</a:t>
            </a:r>
          </a:p>
          <a:p>
            <a:pPr lvl="2" eaLnBrk="1" hangingPunct="1">
              <a:defRPr/>
            </a:pPr>
            <a:r>
              <a:rPr lang="en-US" dirty="0" smtClean="0"/>
              <a:t>You do not want parents to reject child</a:t>
            </a:r>
          </a:p>
          <a:p>
            <a:pPr lvl="2" eaLnBrk="1" hangingPunct="1">
              <a:defRPr/>
            </a:pPr>
            <a:r>
              <a:rPr lang="en-US" dirty="0" smtClean="0"/>
              <a:t>Control your response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dirty="0" smtClean="0">
                <a:solidFill>
                  <a:srgbClr val="92D050"/>
                </a:solidFill>
              </a:rPr>
              <a:t>Comparison of Disorders</a:t>
            </a:r>
          </a:p>
        </p:txBody>
      </p:sp>
      <p:sp>
        <p:nvSpPr>
          <p:cNvPr id="168963" name="Rectangle 4"/>
          <p:cNvSpPr>
            <a:spLocks noGrp="1" noChangeArrowheads="1"/>
          </p:cNvSpPr>
          <p:nvPr>
            <p:ph sz="half" idx="1"/>
          </p:nvPr>
        </p:nvSpPr>
        <p:spPr>
          <a:xfrm>
            <a:off x="228600" y="1524000"/>
            <a:ext cx="4229100" cy="5029200"/>
          </a:xfrm>
          <a:solidFill>
            <a:srgbClr val="FFE7F1"/>
          </a:solidFill>
        </p:spPr>
        <p:txBody>
          <a:bodyPr/>
          <a:lstStyle/>
          <a:p>
            <a:r>
              <a:rPr lang="en-US" u="sng" dirty="0" smtClean="0">
                <a:solidFill>
                  <a:srgbClr val="92D050"/>
                </a:solidFill>
              </a:rPr>
              <a:t>Acute Glom. Nephritis</a:t>
            </a:r>
          </a:p>
          <a:p>
            <a:pPr lvl="1"/>
            <a:r>
              <a:rPr lang="en-US" dirty="0" smtClean="0"/>
              <a:t>Autoimmune </a:t>
            </a:r>
            <a:r>
              <a:rPr lang="en-US" dirty="0" err="1" smtClean="0"/>
              <a:t>rxn</a:t>
            </a:r>
            <a:r>
              <a:rPr lang="en-US" dirty="0" smtClean="0"/>
              <a:t>.</a:t>
            </a:r>
          </a:p>
          <a:p>
            <a:pPr lvl="1"/>
            <a:r>
              <a:rPr lang="en-US" dirty="0" smtClean="0"/>
              <a:t>5 – 10 yrs peak</a:t>
            </a:r>
          </a:p>
          <a:p>
            <a:pPr lvl="1"/>
            <a:r>
              <a:rPr lang="en-US" dirty="0" smtClean="0"/>
              <a:t>#1 symptoms = HEMATURIA/HTN</a:t>
            </a:r>
          </a:p>
          <a:p>
            <a:pPr lvl="1"/>
            <a:r>
              <a:rPr lang="en-US" dirty="0" err="1" smtClean="0"/>
              <a:t>Periorbital</a:t>
            </a:r>
            <a:r>
              <a:rPr lang="en-US" dirty="0" smtClean="0"/>
              <a:t> edema</a:t>
            </a:r>
          </a:p>
          <a:p>
            <a:pPr lvl="1"/>
            <a:r>
              <a:rPr lang="en-US" dirty="0" smtClean="0"/>
              <a:t>Mild edema</a:t>
            </a:r>
          </a:p>
          <a:p>
            <a:pPr lvl="1"/>
            <a:r>
              <a:rPr lang="en-US" dirty="0" err="1" smtClean="0"/>
              <a:t>Oliguria</a:t>
            </a:r>
            <a:endParaRPr lang="en-US" dirty="0" smtClean="0"/>
          </a:p>
          <a:p>
            <a:pPr lvl="1"/>
            <a:r>
              <a:rPr lang="en-US" dirty="0" smtClean="0"/>
              <a:t>Acute; lasts 2 – 3 wks</a:t>
            </a:r>
          </a:p>
        </p:txBody>
      </p:sp>
      <p:sp>
        <p:nvSpPr>
          <p:cNvPr id="168964" name="Rectangle 5"/>
          <p:cNvSpPr>
            <a:spLocks noGrp="1" noChangeArrowheads="1"/>
          </p:cNvSpPr>
          <p:nvPr>
            <p:ph sz="half" idx="2"/>
          </p:nvPr>
        </p:nvSpPr>
        <p:spPr>
          <a:xfrm>
            <a:off x="4648200" y="1524000"/>
            <a:ext cx="4267200" cy="5029200"/>
          </a:xfrm>
          <a:solidFill>
            <a:srgbClr val="FFE7F1"/>
          </a:solidFill>
        </p:spPr>
        <p:txBody>
          <a:bodyPr/>
          <a:lstStyle/>
          <a:p>
            <a:r>
              <a:rPr lang="en-US" u="sng" dirty="0" err="1" smtClean="0">
                <a:solidFill>
                  <a:srgbClr val="92D050"/>
                </a:solidFill>
              </a:rPr>
              <a:t>Nephrotic</a:t>
            </a:r>
            <a:r>
              <a:rPr lang="en-US" u="sng" dirty="0" smtClean="0">
                <a:solidFill>
                  <a:srgbClr val="92D050"/>
                </a:solidFill>
              </a:rPr>
              <a:t> Syndrome</a:t>
            </a:r>
          </a:p>
          <a:p>
            <a:pPr lvl="1"/>
            <a:r>
              <a:rPr lang="en-US" dirty="0" smtClean="0"/>
              <a:t>Hypersensitivity </a:t>
            </a:r>
            <a:r>
              <a:rPr lang="en-US" dirty="0" err="1" smtClean="0"/>
              <a:t>rxn</a:t>
            </a:r>
            <a:r>
              <a:rPr lang="en-US" dirty="0" smtClean="0"/>
              <a:t> ?</a:t>
            </a:r>
          </a:p>
          <a:p>
            <a:pPr lvl="1"/>
            <a:r>
              <a:rPr lang="en-US" dirty="0" smtClean="0"/>
              <a:t>2 - 3 yrs peak</a:t>
            </a:r>
          </a:p>
          <a:p>
            <a:pPr lvl="1"/>
            <a:r>
              <a:rPr lang="en-US" dirty="0" smtClean="0"/>
              <a:t>#1 symptom = EDEMA</a:t>
            </a:r>
          </a:p>
          <a:p>
            <a:pPr lvl="1"/>
            <a:r>
              <a:rPr lang="en-US" dirty="0" smtClean="0"/>
              <a:t>Generalized edema</a:t>
            </a:r>
          </a:p>
          <a:p>
            <a:pPr lvl="1"/>
            <a:r>
              <a:rPr lang="en-US" dirty="0" smtClean="0"/>
              <a:t>Respiratory distress</a:t>
            </a:r>
          </a:p>
          <a:p>
            <a:pPr lvl="1"/>
            <a:r>
              <a:rPr lang="en-US" dirty="0" smtClean="0"/>
              <a:t>Anorexia &amp; malnutrition</a:t>
            </a:r>
          </a:p>
          <a:p>
            <a:pPr lvl="1"/>
            <a:r>
              <a:rPr lang="en-US" dirty="0" smtClean="0"/>
              <a:t>Chronic with relapses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endParaRPr lang="en-US" smtClean="0"/>
          </a:p>
        </p:txBody>
      </p:sp>
      <p:sp>
        <p:nvSpPr>
          <p:cNvPr id="159747" name="Text Placeholder 4"/>
          <p:cNvSpPr>
            <a:spLocks noGrp="1"/>
          </p:cNvSpPr>
          <p:nvPr>
            <p:ph type="body" idx="1"/>
          </p:nvPr>
        </p:nvSpPr>
        <p:spPr>
          <a:xfrm>
            <a:off x="3048000" y="1371601"/>
            <a:ext cx="5562600" cy="1500187"/>
          </a:xfrm>
        </p:spPr>
        <p:txBody>
          <a:bodyPr/>
          <a:lstStyle/>
          <a:p>
            <a:pPr eaLnBrk="1" hangingPunct="1"/>
            <a:r>
              <a:rPr lang="en-US" sz="4400" dirty="0" smtClean="0">
                <a:solidFill>
                  <a:srgbClr val="FF3399"/>
                </a:solidFill>
              </a:rPr>
              <a:t>HEMATOPOIETIC</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smtClean="0">
                <a:solidFill>
                  <a:srgbClr val="FF3399"/>
                </a:solidFill>
              </a:rPr>
              <a:t>Leukemia</a:t>
            </a:r>
            <a:r>
              <a:rPr lang="en-US" smtClean="0"/>
              <a:t> </a:t>
            </a:r>
          </a:p>
        </p:txBody>
      </p:sp>
      <p:sp>
        <p:nvSpPr>
          <p:cNvPr id="160771" name="Rectangle 3"/>
          <p:cNvSpPr>
            <a:spLocks noGrp="1" noChangeArrowheads="1"/>
          </p:cNvSpPr>
          <p:nvPr>
            <p:ph idx="1"/>
          </p:nvPr>
        </p:nvSpPr>
        <p:spPr>
          <a:xfrm>
            <a:off x="1066800" y="1676400"/>
            <a:ext cx="7772400" cy="4876800"/>
          </a:xfrm>
          <a:solidFill>
            <a:srgbClr val="FFE7F1"/>
          </a:solidFill>
        </p:spPr>
        <p:txBody>
          <a:bodyPr/>
          <a:lstStyle/>
          <a:p>
            <a:pPr eaLnBrk="1" hangingPunct="1"/>
            <a:r>
              <a:rPr lang="en-US" dirty="0" smtClean="0"/>
              <a:t>Cancer of blood-forming tissues (bone marrow)</a:t>
            </a:r>
          </a:p>
          <a:p>
            <a:pPr eaLnBrk="1" hangingPunct="1"/>
            <a:r>
              <a:rPr lang="en-US" dirty="0" smtClean="0"/>
              <a:t>Increased production of immature WBC’s prevents development of normal ones</a:t>
            </a:r>
          </a:p>
          <a:p>
            <a:pPr eaLnBrk="1" hangingPunct="1"/>
            <a:r>
              <a:rPr lang="en-US" dirty="0" smtClean="0"/>
              <a:t>Cause is unknown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smtClean="0">
                <a:solidFill>
                  <a:srgbClr val="FF3399"/>
                </a:solidFill>
              </a:rPr>
              <a:t>Leukemia</a:t>
            </a:r>
            <a:r>
              <a:rPr lang="en-US" smtClean="0"/>
              <a:t> </a:t>
            </a:r>
          </a:p>
        </p:txBody>
      </p:sp>
      <p:sp>
        <p:nvSpPr>
          <p:cNvPr id="28675" name="Rectangle 3"/>
          <p:cNvSpPr>
            <a:spLocks noGrp="1" noChangeArrowheads="1"/>
          </p:cNvSpPr>
          <p:nvPr>
            <p:ph idx="1"/>
          </p:nvPr>
        </p:nvSpPr>
        <p:spPr>
          <a:xfrm>
            <a:off x="914400" y="1676400"/>
            <a:ext cx="7924800" cy="4876800"/>
          </a:xfrm>
          <a:solidFill>
            <a:srgbClr val="FFE7F1"/>
          </a:solidFill>
        </p:spPr>
        <p:txBody>
          <a:bodyPr/>
          <a:lstStyle/>
          <a:p>
            <a:pPr eaLnBrk="1" hangingPunct="1">
              <a:defRPr/>
            </a:pPr>
            <a:r>
              <a:rPr lang="en-US" dirty="0" smtClean="0"/>
              <a:t>Immature lymphocyte = lymphoblast</a:t>
            </a:r>
          </a:p>
          <a:p>
            <a:pPr eaLnBrk="1" hangingPunct="1">
              <a:defRPr/>
            </a:pPr>
            <a:r>
              <a:rPr lang="en-US" dirty="0" smtClean="0"/>
              <a:t>Lymphocytes reproduce so quickly that they are mostly in </a:t>
            </a:r>
            <a:r>
              <a:rPr lang="en-US" b="1" dirty="0" smtClean="0">
                <a:solidFill>
                  <a:schemeClr val="accent2">
                    <a:lumMod val="60000"/>
                    <a:lumOff val="40000"/>
                  </a:schemeClr>
                </a:solidFill>
              </a:rPr>
              <a:t>blast</a:t>
            </a:r>
            <a:r>
              <a:rPr lang="en-US" dirty="0" smtClean="0"/>
              <a:t> or </a:t>
            </a:r>
            <a:r>
              <a:rPr lang="en-US" b="1" dirty="0" smtClean="0">
                <a:solidFill>
                  <a:schemeClr val="accent2">
                    <a:lumMod val="60000"/>
                    <a:lumOff val="40000"/>
                  </a:schemeClr>
                </a:solidFill>
              </a:rPr>
              <a:t>immature stage</a:t>
            </a:r>
          </a:p>
          <a:p>
            <a:pPr eaLnBrk="1" hangingPunct="1">
              <a:defRPr/>
            </a:pPr>
            <a:r>
              <a:rPr lang="en-US" dirty="0" smtClean="0"/>
              <a:t>Causing crowding and malfunction in bone marrow </a:t>
            </a:r>
          </a:p>
          <a:p>
            <a:pPr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smtClean="0">
                <a:solidFill>
                  <a:srgbClr val="FF3399"/>
                </a:solidFill>
              </a:rPr>
              <a:t>Leukemia Causes a Decrease in:</a:t>
            </a:r>
          </a:p>
        </p:txBody>
      </p:sp>
      <p:sp>
        <p:nvSpPr>
          <p:cNvPr id="162819" name="Rectangle 3"/>
          <p:cNvSpPr>
            <a:spLocks noGrp="1" noChangeArrowheads="1"/>
          </p:cNvSpPr>
          <p:nvPr>
            <p:ph idx="1"/>
          </p:nvPr>
        </p:nvSpPr>
        <p:spPr>
          <a:xfrm>
            <a:off x="914400" y="1676400"/>
            <a:ext cx="7924800" cy="4876800"/>
          </a:xfrm>
          <a:solidFill>
            <a:srgbClr val="FFE7F1"/>
          </a:solidFill>
        </p:spPr>
        <p:txBody>
          <a:bodyPr/>
          <a:lstStyle/>
          <a:p>
            <a:pPr eaLnBrk="1" hangingPunct="1"/>
            <a:r>
              <a:rPr lang="en-US" dirty="0" smtClean="0"/>
              <a:t>Normal WBC’s </a:t>
            </a:r>
          </a:p>
          <a:p>
            <a:pPr eaLnBrk="1" hangingPunct="1"/>
            <a:r>
              <a:rPr lang="en-US" dirty="0" smtClean="0"/>
              <a:t>RBC’s</a:t>
            </a:r>
          </a:p>
          <a:p>
            <a:pPr eaLnBrk="1" hangingPunct="1"/>
            <a:r>
              <a:rPr lang="en-US" dirty="0" smtClean="0"/>
              <a:t>Platelets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295400" y="228600"/>
            <a:ext cx="7467600" cy="1219200"/>
          </a:xfrm>
        </p:spPr>
        <p:txBody>
          <a:bodyPr/>
          <a:lstStyle/>
          <a:p>
            <a:pPr eaLnBrk="1" hangingPunct="1"/>
            <a:r>
              <a:rPr lang="en-US" smtClean="0">
                <a:solidFill>
                  <a:srgbClr val="FF3399"/>
                </a:solidFill>
              </a:rPr>
              <a:t>Leukemia: Symptoms</a:t>
            </a:r>
          </a:p>
        </p:txBody>
      </p:sp>
      <p:sp>
        <p:nvSpPr>
          <p:cNvPr id="163843" name="Rectangle 3"/>
          <p:cNvSpPr>
            <a:spLocks noGrp="1" noChangeArrowheads="1"/>
          </p:cNvSpPr>
          <p:nvPr>
            <p:ph idx="1"/>
          </p:nvPr>
        </p:nvSpPr>
        <p:spPr>
          <a:xfrm>
            <a:off x="914400" y="1600200"/>
            <a:ext cx="7772400" cy="4419600"/>
          </a:xfrm>
          <a:solidFill>
            <a:srgbClr val="FFE7F1"/>
          </a:solidFill>
        </p:spPr>
        <p:txBody>
          <a:bodyPr/>
          <a:lstStyle/>
          <a:p>
            <a:pPr eaLnBrk="1" hangingPunct="1">
              <a:lnSpc>
                <a:spcPct val="90000"/>
              </a:lnSpc>
            </a:pPr>
            <a:r>
              <a:rPr lang="en-US" sz="2800" dirty="0" smtClean="0"/>
              <a:t>Fatigue and irritability</a:t>
            </a:r>
          </a:p>
          <a:p>
            <a:pPr eaLnBrk="1" hangingPunct="1">
              <a:lnSpc>
                <a:spcPct val="90000"/>
              </a:lnSpc>
            </a:pPr>
            <a:r>
              <a:rPr lang="en-US" sz="2800" dirty="0" smtClean="0"/>
              <a:t>Pallor </a:t>
            </a:r>
          </a:p>
          <a:p>
            <a:pPr eaLnBrk="1" hangingPunct="1">
              <a:lnSpc>
                <a:spcPct val="90000"/>
              </a:lnSpc>
            </a:pPr>
            <a:r>
              <a:rPr lang="en-US" sz="2800" dirty="0" smtClean="0"/>
              <a:t>Susceptibility to infection</a:t>
            </a:r>
          </a:p>
          <a:p>
            <a:pPr eaLnBrk="1" hangingPunct="1">
              <a:lnSpc>
                <a:spcPct val="90000"/>
              </a:lnSpc>
            </a:pPr>
            <a:r>
              <a:rPr lang="en-US" sz="2800" dirty="0" smtClean="0"/>
              <a:t>Easy bruising and bleeding</a:t>
            </a:r>
          </a:p>
          <a:p>
            <a:pPr eaLnBrk="1" hangingPunct="1">
              <a:lnSpc>
                <a:spcPct val="90000"/>
              </a:lnSpc>
            </a:pPr>
            <a:r>
              <a:rPr lang="en-US" sz="2800" dirty="0" smtClean="0"/>
              <a:t>Bone and joint pain</a:t>
            </a:r>
          </a:p>
          <a:p>
            <a:pPr eaLnBrk="1" hangingPunct="1">
              <a:lnSpc>
                <a:spcPct val="90000"/>
              </a:lnSpc>
            </a:pPr>
            <a:r>
              <a:rPr lang="en-US" sz="2800" dirty="0" smtClean="0"/>
              <a:t>Pathological fracture</a:t>
            </a:r>
          </a:p>
          <a:p>
            <a:pPr eaLnBrk="1" hangingPunct="1">
              <a:lnSpc>
                <a:spcPct val="90000"/>
              </a:lnSpc>
            </a:pPr>
            <a:r>
              <a:rPr lang="en-US" sz="2800" dirty="0" smtClean="0"/>
              <a:t>Headache </a:t>
            </a:r>
          </a:p>
          <a:p>
            <a:pPr eaLnBrk="1" hangingPunct="1">
              <a:lnSpc>
                <a:spcPct val="90000"/>
              </a:lnSpc>
            </a:pPr>
            <a:r>
              <a:rPr lang="en-US" sz="2800" dirty="0" smtClean="0"/>
              <a:t>Liver/Spleen/Lymph nodes enlarged</a:t>
            </a:r>
          </a:p>
          <a:p>
            <a:pPr eaLnBrk="1" hangingPunct="1">
              <a:lnSpc>
                <a:spcPct val="90000"/>
              </a:lnSpc>
            </a:pPr>
            <a:r>
              <a:rPr lang="en-US" sz="2800" dirty="0" smtClean="0"/>
              <a:t>Nausea/vomiting/anorexia/weight loss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smtClean="0">
                <a:solidFill>
                  <a:srgbClr val="FF3399"/>
                </a:solidFill>
              </a:rPr>
              <a:t>Leukemia: </a:t>
            </a:r>
            <a:br>
              <a:rPr lang="en-US" smtClean="0">
                <a:solidFill>
                  <a:srgbClr val="FF3399"/>
                </a:solidFill>
              </a:rPr>
            </a:br>
            <a:r>
              <a:rPr lang="en-US" smtClean="0">
                <a:solidFill>
                  <a:srgbClr val="FF3399"/>
                </a:solidFill>
              </a:rPr>
              <a:t>Diagnostic Tests</a:t>
            </a:r>
          </a:p>
        </p:txBody>
      </p:sp>
      <p:sp>
        <p:nvSpPr>
          <p:cNvPr id="164867" name="Rectangle 3"/>
          <p:cNvSpPr>
            <a:spLocks noGrp="1" noChangeArrowheads="1"/>
          </p:cNvSpPr>
          <p:nvPr>
            <p:ph idx="1"/>
          </p:nvPr>
        </p:nvSpPr>
        <p:spPr>
          <a:xfrm>
            <a:off x="533400" y="1676400"/>
            <a:ext cx="8153400" cy="4114800"/>
          </a:xfrm>
          <a:solidFill>
            <a:srgbClr val="FFE7F1"/>
          </a:solidFill>
        </p:spPr>
        <p:txBody>
          <a:bodyPr/>
          <a:lstStyle/>
          <a:p>
            <a:pPr eaLnBrk="1" hangingPunct="1"/>
            <a:r>
              <a:rPr lang="en-US" dirty="0" smtClean="0"/>
              <a:t>CBC with differential</a:t>
            </a:r>
          </a:p>
          <a:p>
            <a:pPr eaLnBrk="1" hangingPunct="1"/>
            <a:r>
              <a:rPr lang="en-US" dirty="0" smtClean="0"/>
              <a:t>Bone marrow aspiration</a:t>
            </a:r>
          </a:p>
        </p:txBody>
      </p:sp>
      <p:pic>
        <p:nvPicPr>
          <p:cNvPr id="164868" name="Picture 4" descr="bonemarrowaspiration"/>
          <p:cNvPicPr>
            <a:picLocks noChangeAspect="1" noChangeArrowheads="1"/>
          </p:cNvPicPr>
          <p:nvPr/>
        </p:nvPicPr>
        <p:blipFill>
          <a:blip r:embed="rId3" cstate="print"/>
          <a:srcRect/>
          <a:stretch>
            <a:fillRect/>
          </a:stretch>
        </p:blipFill>
        <p:spPr bwMode="auto">
          <a:xfrm>
            <a:off x="5257800" y="1676400"/>
            <a:ext cx="3733800" cy="4953000"/>
          </a:xfrm>
          <a:prstGeom prst="rect">
            <a:avLst/>
          </a:prstGeom>
          <a:noFill/>
          <a:ln w="9525">
            <a:noFill/>
            <a:miter lim="800000"/>
            <a:headEnd/>
            <a:tailEnd/>
          </a:ln>
        </p:spPr>
      </p:pic>
      <p:pic>
        <p:nvPicPr>
          <p:cNvPr id="164869" name="Picture 5" descr="bonemarrow4"/>
          <p:cNvPicPr>
            <a:picLocks noChangeAspect="1" noChangeArrowheads="1"/>
          </p:cNvPicPr>
          <p:nvPr/>
        </p:nvPicPr>
        <p:blipFill>
          <a:blip r:embed="rId4" cstate="print"/>
          <a:srcRect/>
          <a:stretch>
            <a:fillRect/>
          </a:stretch>
        </p:blipFill>
        <p:spPr bwMode="auto">
          <a:xfrm>
            <a:off x="228600" y="3200400"/>
            <a:ext cx="47244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smtClean="0">
                <a:solidFill>
                  <a:srgbClr val="FF3399"/>
                </a:solidFill>
              </a:rPr>
              <a:t>Leukemia: Treatment</a:t>
            </a:r>
            <a:r>
              <a:rPr lang="en-US" smtClean="0"/>
              <a:t> </a:t>
            </a:r>
          </a:p>
        </p:txBody>
      </p:sp>
      <p:sp>
        <p:nvSpPr>
          <p:cNvPr id="165891" name="Rectangle 3"/>
          <p:cNvSpPr>
            <a:spLocks noGrp="1" noChangeArrowheads="1"/>
          </p:cNvSpPr>
          <p:nvPr>
            <p:ph idx="1"/>
          </p:nvPr>
        </p:nvSpPr>
        <p:spPr>
          <a:xfrm>
            <a:off x="2362200" y="1066801"/>
            <a:ext cx="6629400" cy="5059364"/>
          </a:xfrm>
          <a:solidFill>
            <a:srgbClr val="FFE7F1"/>
          </a:solidFill>
        </p:spPr>
        <p:txBody>
          <a:bodyPr/>
          <a:lstStyle/>
          <a:p>
            <a:pPr eaLnBrk="1" hangingPunct="1"/>
            <a:r>
              <a:rPr lang="en-US" dirty="0" smtClean="0"/>
              <a:t>Intensive Chemotherapy</a:t>
            </a:r>
          </a:p>
          <a:p>
            <a:pPr eaLnBrk="1" hangingPunct="1"/>
            <a:r>
              <a:rPr lang="en-US" dirty="0" smtClean="0"/>
              <a:t>Bone marrow transplant with immunotherapy </a:t>
            </a:r>
          </a:p>
        </p:txBody>
      </p:sp>
      <p:pic>
        <p:nvPicPr>
          <p:cNvPr id="165892" name="Picture 4" descr="child and chemo"/>
          <p:cNvPicPr>
            <a:picLocks noChangeAspect="1" noChangeArrowheads="1"/>
          </p:cNvPicPr>
          <p:nvPr/>
        </p:nvPicPr>
        <p:blipFill>
          <a:blip r:embed="rId3" cstate="print"/>
          <a:srcRect/>
          <a:stretch>
            <a:fillRect/>
          </a:stretch>
        </p:blipFill>
        <p:spPr bwMode="auto">
          <a:xfrm>
            <a:off x="5029200" y="3200400"/>
            <a:ext cx="3810000" cy="3233738"/>
          </a:xfrm>
          <a:prstGeom prst="rect">
            <a:avLst/>
          </a:prstGeom>
          <a:noFill/>
          <a:ln w="9525">
            <a:noFill/>
            <a:miter lim="800000"/>
            <a:headEnd/>
            <a:tailEnd/>
          </a:ln>
        </p:spPr>
      </p:pic>
      <p:pic>
        <p:nvPicPr>
          <p:cNvPr id="165893" name="Picture 5" descr="bonemarrowtransplant"/>
          <p:cNvPicPr>
            <a:picLocks noChangeAspect="1" noChangeArrowheads="1"/>
          </p:cNvPicPr>
          <p:nvPr/>
        </p:nvPicPr>
        <p:blipFill>
          <a:blip r:embed="rId4" cstate="print"/>
          <a:srcRect/>
          <a:stretch>
            <a:fillRect/>
          </a:stretch>
        </p:blipFill>
        <p:spPr bwMode="auto">
          <a:xfrm>
            <a:off x="304800" y="4038600"/>
            <a:ext cx="4254500" cy="252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en-US" smtClean="0">
                <a:solidFill>
                  <a:srgbClr val="FF3399"/>
                </a:solidFill>
              </a:rPr>
              <a:t>Leukemia: Nursing Care</a:t>
            </a:r>
          </a:p>
        </p:txBody>
      </p:sp>
      <p:sp>
        <p:nvSpPr>
          <p:cNvPr id="166915" name="Rectangle 3"/>
          <p:cNvSpPr>
            <a:spLocks noGrp="1" noChangeArrowheads="1"/>
          </p:cNvSpPr>
          <p:nvPr>
            <p:ph idx="1"/>
          </p:nvPr>
        </p:nvSpPr>
        <p:spPr>
          <a:xfrm>
            <a:off x="1066800" y="1524000"/>
            <a:ext cx="7620000" cy="4953000"/>
          </a:xfrm>
          <a:solidFill>
            <a:srgbClr val="FFE7F1"/>
          </a:solidFill>
        </p:spPr>
        <p:txBody>
          <a:bodyPr/>
          <a:lstStyle/>
          <a:p>
            <a:pPr eaLnBrk="1" hangingPunct="1">
              <a:lnSpc>
                <a:spcPct val="90000"/>
              </a:lnSpc>
            </a:pPr>
            <a:r>
              <a:rPr lang="en-US" dirty="0" smtClean="0">
                <a:solidFill>
                  <a:srgbClr val="FF3399"/>
                </a:solidFill>
              </a:rPr>
              <a:t>Prevent Infection</a:t>
            </a:r>
          </a:p>
          <a:p>
            <a:pPr lvl="1" eaLnBrk="1" hangingPunct="1">
              <a:lnSpc>
                <a:spcPct val="90000"/>
              </a:lnSpc>
            </a:pPr>
            <a:r>
              <a:rPr lang="en-US" dirty="0" smtClean="0"/>
              <a:t>Hand washing</a:t>
            </a:r>
          </a:p>
          <a:p>
            <a:pPr lvl="1" eaLnBrk="1" hangingPunct="1">
              <a:lnSpc>
                <a:spcPct val="90000"/>
              </a:lnSpc>
            </a:pPr>
            <a:r>
              <a:rPr lang="en-US" dirty="0" smtClean="0"/>
              <a:t>Reverse isolation (protective)</a:t>
            </a:r>
          </a:p>
          <a:p>
            <a:pPr lvl="2" eaLnBrk="1" hangingPunct="1">
              <a:lnSpc>
                <a:spcPct val="90000"/>
              </a:lnSpc>
            </a:pPr>
            <a:r>
              <a:rPr lang="en-US" dirty="0" smtClean="0"/>
              <a:t>Private room</a:t>
            </a:r>
          </a:p>
          <a:p>
            <a:pPr lvl="2" eaLnBrk="1" hangingPunct="1">
              <a:lnSpc>
                <a:spcPct val="90000"/>
              </a:lnSpc>
            </a:pPr>
            <a:r>
              <a:rPr lang="en-US" dirty="0" smtClean="0"/>
              <a:t>No visitors with illness</a:t>
            </a:r>
          </a:p>
          <a:p>
            <a:pPr lvl="2" eaLnBrk="1" hangingPunct="1">
              <a:lnSpc>
                <a:spcPct val="90000"/>
              </a:lnSpc>
            </a:pPr>
            <a:r>
              <a:rPr lang="en-US" dirty="0" smtClean="0"/>
              <a:t>No fresh fruits or flowers</a:t>
            </a:r>
          </a:p>
          <a:p>
            <a:pPr eaLnBrk="1" hangingPunct="1">
              <a:lnSpc>
                <a:spcPct val="90000"/>
              </a:lnSpc>
            </a:pPr>
            <a:r>
              <a:rPr lang="en-US" dirty="0" smtClean="0">
                <a:solidFill>
                  <a:srgbClr val="FF3399"/>
                </a:solidFill>
              </a:rPr>
              <a:t>Monitor VS</a:t>
            </a:r>
          </a:p>
          <a:p>
            <a:pPr lvl="1" eaLnBrk="1" hangingPunct="1">
              <a:lnSpc>
                <a:spcPct val="90000"/>
              </a:lnSpc>
            </a:pPr>
            <a:r>
              <a:rPr lang="en-US" dirty="0" smtClean="0"/>
              <a:t>No rectal temp</a:t>
            </a:r>
          </a:p>
          <a:p>
            <a:pPr eaLnBrk="1" hangingPunct="1">
              <a:lnSpc>
                <a:spcPct val="90000"/>
              </a:lnSpc>
            </a:pPr>
            <a:r>
              <a:rPr lang="en-US" dirty="0" smtClean="0">
                <a:solidFill>
                  <a:srgbClr val="FF3399"/>
                </a:solidFill>
              </a:rPr>
              <a:t>Protective environment</a:t>
            </a:r>
          </a:p>
          <a:p>
            <a:pPr lvl="1" eaLnBrk="1" hangingPunct="1">
              <a:lnSpc>
                <a:spcPct val="90000"/>
              </a:lnSpc>
            </a:pPr>
            <a:r>
              <a:rPr lang="en-US" dirty="0" smtClean="0"/>
              <a:t>Minimize falls, injury, bleeding</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en-US" smtClean="0">
                <a:solidFill>
                  <a:srgbClr val="FF3399"/>
                </a:solidFill>
              </a:rPr>
              <a:t>Leukemia: Nursing Care</a:t>
            </a:r>
          </a:p>
        </p:txBody>
      </p:sp>
      <p:sp>
        <p:nvSpPr>
          <p:cNvPr id="167939" name="Rectangle 3"/>
          <p:cNvSpPr>
            <a:spLocks noGrp="1" noChangeArrowheads="1"/>
          </p:cNvSpPr>
          <p:nvPr>
            <p:ph idx="1"/>
          </p:nvPr>
        </p:nvSpPr>
        <p:spPr>
          <a:xfrm>
            <a:off x="1143000" y="1676400"/>
            <a:ext cx="7772400" cy="4953000"/>
          </a:xfrm>
          <a:solidFill>
            <a:srgbClr val="FFE7F1"/>
          </a:solidFill>
        </p:spPr>
        <p:txBody>
          <a:bodyPr>
            <a:normAutofit/>
          </a:bodyPr>
          <a:lstStyle/>
          <a:p>
            <a:pPr eaLnBrk="1" hangingPunct="1"/>
            <a:r>
              <a:rPr lang="en-US" dirty="0" smtClean="0">
                <a:solidFill>
                  <a:srgbClr val="FF3399"/>
                </a:solidFill>
              </a:rPr>
              <a:t>Nutritional support</a:t>
            </a:r>
          </a:p>
          <a:p>
            <a:pPr eaLnBrk="1" hangingPunct="1"/>
            <a:r>
              <a:rPr lang="en-US" dirty="0" smtClean="0">
                <a:solidFill>
                  <a:srgbClr val="FF3399"/>
                </a:solidFill>
              </a:rPr>
              <a:t>Prevent skin breakdown</a:t>
            </a:r>
          </a:p>
          <a:p>
            <a:pPr eaLnBrk="1" hangingPunct="1"/>
            <a:r>
              <a:rPr lang="en-US" dirty="0" smtClean="0">
                <a:solidFill>
                  <a:srgbClr val="FF3399"/>
                </a:solidFill>
              </a:rPr>
              <a:t>Promote positive body image</a:t>
            </a:r>
          </a:p>
          <a:p>
            <a:pPr lvl="1" eaLnBrk="1" hangingPunct="1"/>
            <a:r>
              <a:rPr lang="en-US" dirty="0" smtClean="0"/>
              <a:t>Alopecia</a:t>
            </a:r>
          </a:p>
          <a:p>
            <a:pPr lvl="1" eaLnBrk="1" hangingPunct="1"/>
            <a:r>
              <a:rPr lang="en-US" dirty="0" smtClean="0"/>
              <a:t>Clean to prevent cradle cap</a:t>
            </a:r>
          </a:p>
          <a:p>
            <a:pPr eaLnBrk="1" hangingPunct="1"/>
            <a:r>
              <a:rPr lang="en-US" dirty="0" smtClean="0"/>
              <a:t>Provide </a:t>
            </a:r>
            <a:r>
              <a:rPr lang="en-US" dirty="0" smtClean="0">
                <a:solidFill>
                  <a:srgbClr val="FF3399"/>
                </a:solidFill>
              </a:rPr>
              <a:t>emotional support </a:t>
            </a:r>
            <a:r>
              <a:rPr lang="en-US" dirty="0" smtClean="0"/>
              <a:t>to child and family</a:t>
            </a:r>
          </a:p>
          <a:p>
            <a:pPr eaLnBrk="1" hangingPunct="1"/>
            <a:r>
              <a:rPr lang="en-US" dirty="0" smtClean="0">
                <a:solidFill>
                  <a:srgbClr val="FF3399"/>
                </a:solidFill>
              </a:rPr>
              <a:t>Hospice care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Cleft Lip and Palate</a:t>
            </a:r>
          </a:p>
        </p:txBody>
      </p:sp>
      <p:sp>
        <p:nvSpPr>
          <p:cNvPr id="41987" name="Rectangle 3"/>
          <p:cNvSpPr>
            <a:spLocks noGrp="1" noChangeArrowheads="1"/>
          </p:cNvSpPr>
          <p:nvPr>
            <p:ph idx="1"/>
          </p:nvPr>
        </p:nvSpPr>
        <p:spPr>
          <a:xfrm>
            <a:off x="2667000" y="1676400"/>
            <a:ext cx="6172200" cy="4876800"/>
          </a:xfrm>
        </p:spPr>
        <p:txBody>
          <a:bodyPr/>
          <a:lstStyle/>
          <a:p>
            <a:pPr eaLnBrk="1" hangingPunct="1">
              <a:defRPr/>
            </a:pPr>
            <a:r>
              <a:rPr lang="en-US" dirty="0" smtClean="0">
                <a:solidFill>
                  <a:schemeClr val="accent6">
                    <a:lumMod val="60000"/>
                    <a:lumOff val="40000"/>
                  </a:schemeClr>
                </a:solidFill>
              </a:rPr>
              <a:t>Feeding is major issue prior to surgery</a:t>
            </a:r>
            <a:r>
              <a:rPr lang="en-US" dirty="0" smtClean="0"/>
              <a:t> </a:t>
            </a:r>
          </a:p>
          <a:p>
            <a:pPr lvl="1" eaLnBrk="1" hangingPunct="1">
              <a:defRPr/>
            </a:pPr>
            <a:r>
              <a:rPr lang="en-US" dirty="0" smtClean="0"/>
              <a:t>Time consuming and frustrating </a:t>
            </a:r>
          </a:p>
          <a:p>
            <a:pPr lvl="1" eaLnBrk="1" hangingPunct="1">
              <a:defRPr/>
            </a:pPr>
            <a:r>
              <a:rPr lang="en-US" dirty="0" smtClean="0"/>
              <a:t>Longer nipple with enlarged holes </a:t>
            </a:r>
          </a:p>
          <a:p>
            <a:pPr lvl="1" eaLnBrk="1" hangingPunct="1">
              <a:defRPr/>
            </a:pPr>
            <a:r>
              <a:rPr lang="en-US" dirty="0" smtClean="0"/>
              <a:t>Breast feeding can be attempted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en-US" smtClean="0">
                <a:solidFill>
                  <a:srgbClr val="FF3399"/>
                </a:solidFill>
              </a:rPr>
              <a:t>Hodgkin’s Disease</a:t>
            </a:r>
          </a:p>
        </p:txBody>
      </p:sp>
      <p:sp>
        <p:nvSpPr>
          <p:cNvPr id="168963" name="Rectangle 3"/>
          <p:cNvSpPr>
            <a:spLocks noGrp="1" noChangeArrowheads="1"/>
          </p:cNvSpPr>
          <p:nvPr>
            <p:ph idx="1"/>
          </p:nvPr>
        </p:nvSpPr>
        <p:spPr>
          <a:xfrm>
            <a:off x="1066800" y="1676400"/>
            <a:ext cx="7772400" cy="4876800"/>
          </a:xfrm>
          <a:solidFill>
            <a:srgbClr val="FFE7F1"/>
          </a:solidFill>
        </p:spPr>
        <p:txBody>
          <a:bodyPr/>
          <a:lstStyle/>
          <a:p>
            <a:pPr eaLnBrk="1" hangingPunct="1"/>
            <a:r>
              <a:rPr lang="en-US" dirty="0" smtClean="0"/>
              <a:t>Highest incidence in adolescence and young adulthood</a:t>
            </a:r>
          </a:p>
          <a:p>
            <a:pPr eaLnBrk="1" hangingPunct="1"/>
            <a:r>
              <a:rPr lang="en-US" dirty="0" smtClean="0"/>
              <a:t>Malignance of lymph system</a:t>
            </a:r>
          </a:p>
          <a:p>
            <a:pPr eaLnBrk="1" hangingPunct="1"/>
            <a:r>
              <a:rPr lang="en-US" dirty="0" smtClean="0"/>
              <a:t>Primarily involves lymph nodes</a:t>
            </a:r>
          </a:p>
          <a:p>
            <a:pPr eaLnBrk="1" hangingPunct="1"/>
            <a:r>
              <a:rPr lang="en-US" dirty="0" smtClean="0"/>
              <a:t>May metastasize to spleen, liver, bone marrow, or lungs</a:t>
            </a:r>
          </a:p>
          <a:p>
            <a:pPr eaLnBrk="1" hangingPunct="1"/>
            <a:r>
              <a:rPr lang="en-US" dirty="0" smtClean="0"/>
              <a:t>Early diagnosis (Stage I) with radiation treatment is curative 90 -100%</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371600" y="609600"/>
            <a:ext cx="7467600" cy="762000"/>
          </a:xfrm>
        </p:spPr>
        <p:txBody>
          <a:bodyPr/>
          <a:lstStyle/>
          <a:p>
            <a:pPr eaLnBrk="1" hangingPunct="1"/>
            <a:r>
              <a:rPr lang="en-US" smtClean="0">
                <a:solidFill>
                  <a:srgbClr val="FF3399"/>
                </a:solidFill>
              </a:rPr>
              <a:t>Hodgkin’s Disease:</a:t>
            </a:r>
            <a:br>
              <a:rPr lang="en-US" smtClean="0">
                <a:solidFill>
                  <a:srgbClr val="FF3399"/>
                </a:solidFill>
              </a:rPr>
            </a:br>
            <a:r>
              <a:rPr lang="en-US" smtClean="0">
                <a:solidFill>
                  <a:srgbClr val="FF3399"/>
                </a:solidFill>
              </a:rPr>
              <a:t>Signs and Symptoms</a:t>
            </a:r>
            <a:r>
              <a:rPr lang="en-US" smtClean="0"/>
              <a:t/>
            </a:r>
            <a:br>
              <a:rPr lang="en-US" smtClean="0"/>
            </a:br>
            <a:endParaRPr lang="en-US" smtClean="0">
              <a:solidFill>
                <a:srgbClr val="FF3399"/>
              </a:solidFill>
            </a:endParaRPr>
          </a:p>
        </p:txBody>
      </p:sp>
      <p:sp>
        <p:nvSpPr>
          <p:cNvPr id="169987" name="Rectangle 3"/>
          <p:cNvSpPr>
            <a:spLocks noGrp="1" noChangeArrowheads="1"/>
          </p:cNvSpPr>
          <p:nvPr>
            <p:ph idx="1"/>
          </p:nvPr>
        </p:nvSpPr>
        <p:spPr>
          <a:xfrm>
            <a:off x="1066800" y="1676400"/>
            <a:ext cx="7924800" cy="4876800"/>
          </a:xfrm>
          <a:solidFill>
            <a:srgbClr val="FFE7F1"/>
          </a:solidFill>
        </p:spPr>
        <p:txBody>
          <a:bodyPr/>
          <a:lstStyle/>
          <a:p>
            <a:pPr eaLnBrk="1" hangingPunct="1"/>
            <a:r>
              <a:rPr lang="en-US" dirty="0" smtClean="0"/>
              <a:t>Painless enlargement of lymph node:</a:t>
            </a:r>
          </a:p>
          <a:p>
            <a:pPr lvl="1" eaLnBrk="1" hangingPunct="1"/>
            <a:r>
              <a:rPr lang="en-US" dirty="0" smtClean="0"/>
              <a:t>Neck</a:t>
            </a:r>
          </a:p>
          <a:p>
            <a:pPr lvl="1" eaLnBrk="1" hangingPunct="1"/>
            <a:r>
              <a:rPr lang="en-US" dirty="0" err="1" smtClean="0"/>
              <a:t>Axillary</a:t>
            </a:r>
            <a:r>
              <a:rPr lang="en-US" dirty="0" smtClean="0"/>
              <a:t> </a:t>
            </a:r>
          </a:p>
          <a:p>
            <a:pPr lvl="1" eaLnBrk="1" hangingPunct="1"/>
            <a:r>
              <a:rPr lang="en-US" dirty="0" smtClean="0"/>
              <a:t>Inguinal area   </a:t>
            </a:r>
          </a:p>
          <a:p>
            <a:pPr eaLnBrk="1" hangingPunct="1"/>
            <a:r>
              <a:rPr lang="en-US" dirty="0" smtClean="0"/>
              <a:t>If left untreated, lymph nodes will enlarge and lymph tissue will invade </a:t>
            </a:r>
            <a:r>
              <a:rPr lang="en-US" dirty="0" err="1" smtClean="0"/>
              <a:t>mediastium</a:t>
            </a:r>
            <a:r>
              <a:rPr lang="en-US" dirty="0" smtClean="0"/>
              <a:t> and retroperitoneal cavity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smtClean="0">
                <a:solidFill>
                  <a:srgbClr val="FF3399"/>
                </a:solidFill>
              </a:rPr>
              <a:t>Hodgkin’s Disease</a:t>
            </a:r>
          </a:p>
        </p:txBody>
      </p:sp>
      <p:pic>
        <p:nvPicPr>
          <p:cNvPr id="171011" name="Picture 4" descr="neck biopsy"/>
          <p:cNvPicPr>
            <a:picLocks noChangeAspect="1" noChangeArrowheads="1"/>
          </p:cNvPicPr>
          <p:nvPr/>
        </p:nvPicPr>
        <p:blipFill>
          <a:blip r:embed="rId3" cstate="print"/>
          <a:srcRect/>
          <a:stretch>
            <a:fillRect/>
          </a:stretch>
        </p:blipFill>
        <p:spPr bwMode="auto">
          <a:xfrm>
            <a:off x="4013200" y="1524000"/>
            <a:ext cx="5130800" cy="4762500"/>
          </a:xfrm>
          <a:prstGeom prst="rect">
            <a:avLst/>
          </a:prstGeom>
          <a:noFill/>
          <a:ln w="9525">
            <a:noFill/>
            <a:miter lim="800000"/>
            <a:headEnd/>
            <a:tailEnd/>
          </a:ln>
        </p:spPr>
      </p:pic>
      <p:pic>
        <p:nvPicPr>
          <p:cNvPr id="171012" name="Picture 5" descr="hodgkin's"/>
          <p:cNvPicPr>
            <a:picLocks noChangeAspect="1" noChangeArrowheads="1"/>
          </p:cNvPicPr>
          <p:nvPr/>
        </p:nvPicPr>
        <p:blipFill>
          <a:blip r:embed="rId4" cstate="print"/>
          <a:srcRect/>
          <a:stretch>
            <a:fillRect/>
          </a:stretch>
        </p:blipFill>
        <p:spPr bwMode="auto">
          <a:xfrm>
            <a:off x="304800" y="1600200"/>
            <a:ext cx="348615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2133600" y="533400"/>
            <a:ext cx="6705600" cy="838200"/>
          </a:xfrm>
        </p:spPr>
        <p:txBody>
          <a:bodyPr/>
          <a:lstStyle/>
          <a:p>
            <a:pPr eaLnBrk="1" hangingPunct="1"/>
            <a:r>
              <a:rPr lang="en-US" dirty="0" smtClean="0">
                <a:solidFill>
                  <a:srgbClr val="FF3399"/>
                </a:solidFill>
              </a:rPr>
              <a:t>Hodgkin’s Disease:</a:t>
            </a:r>
            <a:br>
              <a:rPr lang="en-US" dirty="0" smtClean="0">
                <a:solidFill>
                  <a:srgbClr val="FF3399"/>
                </a:solidFill>
              </a:rPr>
            </a:br>
            <a:r>
              <a:rPr lang="en-US" dirty="0" smtClean="0">
                <a:solidFill>
                  <a:srgbClr val="FF3399"/>
                </a:solidFill>
              </a:rPr>
              <a:t>Signs and Symptoms</a:t>
            </a:r>
            <a:r>
              <a:rPr lang="en-US" dirty="0" smtClean="0"/>
              <a:t/>
            </a:r>
            <a:br>
              <a:rPr lang="en-US" dirty="0" smtClean="0"/>
            </a:br>
            <a:endParaRPr lang="en-US" dirty="0" smtClean="0"/>
          </a:p>
        </p:txBody>
      </p:sp>
      <p:sp>
        <p:nvSpPr>
          <p:cNvPr id="172035" name="Rectangle 3"/>
          <p:cNvSpPr>
            <a:spLocks noGrp="1" noChangeArrowheads="1"/>
          </p:cNvSpPr>
          <p:nvPr>
            <p:ph idx="1"/>
          </p:nvPr>
        </p:nvSpPr>
        <p:spPr>
          <a:xfrm>
            <a:off x="1143000" y="1676400"/>
            <a:ext cx="7696200" cy="4876800"/>
          </a:xfrm>
          <a:solidFill>
            <a:srgbClr val="FFE7F1"/>
          </a:solidFill>
        </p:spPr>
        <p:txBody>
          <a:bodyPr/>
          <a:lstStyle/>
          <a:p>
            <a:pPr eaLnBrk="1" hangingPunct="1"/>
            <a:r>
              <a:rPr lang="en-US" dirty="0" smtClean="0"/>
              <a:t>More advanced cases</a:t>
            </a:r>
          </a:p>
          <a:p>
            <a:pPr lvl="1" eaLnBrk="1" hangingPunct="1"/>
            <a:r>
              <a:rPr lang="en-US" dirty="0" smtClean="0"/>
              <a:t>Fever</a:t>
            </a:r>
          </a:p>
          <a:p>
            <a:pPr lvl="1" eaLnBrk="1" hangingPunct="1"/>
            <a:r>
              <a:rPr lang="en-US" dirty="0" smtClean="0"/>
              <a:t>Anorexia</a:t>
            </a:r>
          </a:p>
          <a:p>
            <a:pPr lvl="1" eaLnBrk="1" hangingPunct="1"/>
            <a:r>
              <a:rPr lang="en-US" dirty="0" smtClean="0"/>
              <a:t>Weight loss</a:t>
            </a:r>
          </a:p>
          <a:p>
            <a:pPr lvl="1" eaLnBrk="1" hangingPunct="1"/>
            <a:r>
              <a:rPr lang="en-US" dirty="0" smtClean="0"/>
              <a:t>Fatigue</a:t>
            </a:r>
          </a:p>
          <a:p>
            <a:pPr lvl="1" eaLnBrk="1" hangingPunct="1"/>
            <a:r>
              <a:rPr lang="en-US" dirty="0" smtClean="0"/>
              <a:t>Rash</a:t>
            </a:r>
          </a:p>
          <a:p>
            <a:pPr lvl="1" eaLnBrk="1" hangingPunct="1"/>
            <a:r>
              <a:rPr lang="en-US" dirty="0" smtClean="0"/>
              <a:t>Prone to infection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2057400" y="533400"/>
            <a:ext cx="6781800" cy="838200"/>
          </a:xfrm>
        </p:spPr>
        <p:txBody>
          <a:bodyPr/>
          <a:lstStyle/>
          <a:p>
            <a:pPr eaLnBrk="1" hangingPunct="1"/>
            <a:r>
              <a:rPr lang="en-US" dirty="0" smtClean="0">
                <a:solidFill>
                  <a:srgbClr val="FF3399"/>
                </a:solidFill>
              </a:rPr>
              <a:t>Hodgkin’s Disease:</a:t>
            </a:r>
            <a:br>
              <a:rPr lang="en-US" dirty="0" smtClean="0">
                <a:solidFill>
                  <a:srgbClr val="FF3399"/>
                </a:solidFill>
              </a:rPr>
            </a:br>
            <a:r>
              <a:rPr lang="en-US" dirty="0" smtClean="0">
                <a:solidFill>
                  <a:srgbClr val="FF3399"/>
                </a:solidFill>
              </a:rPr>
              <a:t>Diagnosis</a:t>
            </a:r>
            <a:r>
              <a:rPr lang="en-US" dirty="0" smtClean="0"/>
              <a:t/>
            </a:r>
            <a:br>
              <a:rPr lang="en-US" dirty="0" smtClean="0"/>
            </a:br>
            <a:endParaRPr lang="en-US" dirty="0" smtClean="0"/>
          </a:p>
        </p:txBody>
      </p:sp>
      <p:sp>
        <p:nvSpPr>
          <p:cNvPr id="173059" name="Rectangle 3"/>
          <p:cNvSpPr>
            <a:spLocks noGrp="1" noChangeArrowheads="1"/>
          </p:cNvSpPr>
          <p:nvPr>
            <p:ph idx="1"/>
          </p:nvPr>
        </p:nvSpPr>
        <p:spPr>
          <a:xfrm>
            <a:off x="1219200" y="1676400"/>
            <a:ext cx="7620000" cy="4876800"/>
          </a:xfrm>
          <a:solidFill>
            <a:srgbClr val="FFE7F1"/>
          </a:solidFill>
        </p:spPr>
        <p:txBody>
          <a:bodyPr>
            <a:normAutofit fontScale="92500"/>
          </a:bodyPr>
          <a:lstStyle/>
          <a:p>
            <a:pPr eaLnBrk="1" hangingPunct="1"/>
            <a:r>
              <a:rPr lang="en-US" dirty="0" smtClean="0"/>
              <a:t>Rule out other reasons for enlargement</a:t>
            </a:r>
          </a:p>
          <a:p>
            <a:pPr eaLnBrk="1" hangingPunct="1"/>
            <a:r>
              <a:rPr lang="en-US" dirty="0" smtClean="0"/>
              <a:t>CBC </a:t>
            </a:r>
          </a:p>
          <a:p>
            <a:pPr lvl="1" eaLnBrk="1" hangingPunct="1"/>
            <a:r>
              <a:rPr lang="en-US" dirty="0" smtClean="0"/>
              <a:t>Abnormal diff</a:t>
            </a:r>
          </a:p>
          <a:p>
            <a:pPr eaLnBrk="1" hangingPunct="1"/>
            <a:r>
              <a:rPr lang="en-US" dirty="0" smtClean="0"/>
              <a:t>Chest X-ray</a:t>
            </a:r>
          </a:p>
          <a:p>
            <a:pPr lvl="1" eaLnBrk="1" hangingPunct="1"/>
            <a:r>
              <a:rPr lang="en-US" dirty="0" err="1" smtClean="0"/>
              <a:t>Mediastinal</a:t>
            </a:r>
            <a:r>
              <a:rPr lang="en-US" dirty="0" smtClean="0"/>
              <a:t> mass ?</a:t>
            </a:r>
          </a:p>
          <a:p>
            <a:pPr eaLnBrk="1" hangingPunct="1"/>
            <a:r>
              <a:rPr lang="en-US" dirty="0" smtClean="0"/>
              <a:t>Lymph node biopsy</a:t>
            </a:r>
          </a:p>
          <a:p>
            <a:pPr lvl="1" eaLnBrk="1" hangingPunct="1"/>
            <a:r>
              <a:rPr lang="en-US" dirty="0" smtClean="0"/>
              <a:t>Reed-Sternberg cells = large atypical cells</a:t>
            </a:r>
          </a:p>
          <a:p>
            <a:pPr eaLnBrk="1" hangingPunct="1"/>
            <a:r>
              <a:rPr lang="en-US" dirty="0" smtClean="0"/>
              <a:t>If positive: MRI for metastasis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2133600" y="533400"/>
            <a:ext cx="6705600" cy="838200"/>
          </a:xfrm>
        </p:spPr>
        <p:txBody>
          <a:bodyPr/>
          <a:lstStyle/>
          <a:p>
            <a:pPr eaLnBrk="1" hangingPunct="1"/>
            <a:r>
              <a:rPr lang="en-US" dirty="0" smtClean="0">
                <a:solidFill>
                  <a:srgbClr val="FF3399"/>
                </a:solidFill>
              </a:rPr>
              <a:t>Hodgkin’s Disease:</a:t>
            </a:r>
            <a:br>
              <a:rPr lang="en-US" dirty="0" smtClean="0">
                <a:solidFill>
                  <a:srgbClr val="FF3399"/>
                </a:solidFill>
              </a:rPr>
            </a:br>
            <a:r>
              <a:rPr lang="en-US" dirty="0" smtClean="0">
                <a:solidFill>
                  <a:srgbClr val="FF3399"/>
                </a:solidFill>
              </a:rPr>
              <a:t>Staging</a:t>
            </a:r>
            <a:r>
              <a:rPr lang="en-US" dirty="0" smtClean="0"/>
              <a:t/>
            </a:r>
            <a:br>
              <a:rPr lang="en-US" dirty="0" smtClean="0"/>
            </a:br>
            <a:endParaRPr lang="en-US" dirty="0" smtClean="0"/>
          </a:p>
        </p:txBody>
      </p:sp>
      <p:sp>
        <p:nvSpPr>
          <p:cNvPr id="174083" name="Rectangle 3"/>
          <p:cNvSpPr>
            <a:spLocks noGrp="1" noChangeArrowheads="1"/>
          </p:cNvSpPr>
          <p:nvPr>
            <p:ph idx="1"/>
          </p:nvPr>
        </p:nvSpPr>
        <p:spPr>
          <a:xfrm>
            <a:off x="1143000" y="1676400"/>
            <a:ext cx="7696200" cy="4876800"/>
          </a:xfrm>
          <a:solidFill>
            <a:srgbClr val="FFE7F1"/>
          </a:solidFill>
        </p:spPr>
        <p:txBody>
          <a:bodyPr/>
          <a:lstStyle/>
          <a:p>
            <a:pPr eaLnBrk="1" hangingPunct="1"/>
            <a:r>
              <a:rPr lang="en-US" dirty="0" smtClean="0">
                <a:solidFill>
                  <a:srgbClr val="FF3399"/>
                </a:solidFill>
              </a:rPr>
              <a:t>Stage I </a:t>
            </a:r>
            <a:r>
              <a:rPr lang="en-US" dirty="0" smtClean="0"/>
              <a:t>= single lymph node, no symptoms</a:t>
            </a:r>
          </a:p>
          <a:p>
            <a:pPr eaLnBrk="1" hangingPunct="1"/>
            <a:r>
              <a:rPr lang="en-US" dirty="0" smtClean="0">
                <a:solidFill>
                  <a:srgbClr val="FF3399"/>
                </a:solidFill>
              </a:rPr>
              <a:t>Stage II </a:t>
            </a:r>
            <a:r>
              <a:rPr lang="en-US" dirty="0" smtClean="0"/>
              <a:t>= 2 or more lymph nodes on same side of diaphragm</a:t>
            </a:r>
          </a:p>
          <a:p>
            <a:pPr eaLnBrk="1" hangingPunct="1"/>
            <a:r>
              <a:rPr lang="en-US" dirty="0" smtClean="0">
                <a:solidFill>
                  <a:srgbClr val="FF3399"/>
                </a:solidFill>
              </a:rPr>
              <a:t>Stage III </a:t>
            </a:r>
            <a:r>
              <a:rPr lang="en-US" dirty="0" smtClean="0"/>
              <a:t>= lymph node involvement on both sides of diaphragm</a:t>
            </a:r>
          </a:p>
          <a:p>
            <a:pPr eaLnBrk="1" hangingPunct="1"/>
            <a:r>
              <a:rPr lang="en-US" dirty="0" smtClean="0">
                <a:solidFill>
                  <a:srgbClr val="FF3399"/>
                </a:solidFill>
              </a:rPr>
              <a:t>Stage IV </a:t>
            </a:r>
            <a:r>
              <a:rPr lang="en-US" dirty="0" smtClean="0"/>
              <a:t>= diffuse disease on both sides of diaphragm and multiple organs involved</a:t>
            </a:r>
          </a:p>
          <a:p>
            <a:pPr lvl="1" eaLnBrk="1" hangingPunct="1"/>
            <a:endParaRPr 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2133600" y="685800"/>
            <a:ext cx="6705600" cy="685800"/>
          </a:xfrm>
        </p:spPr>
        <p:txBody>
          <a:bodyPr/>
          <a:lstStyle/>
          <a:p>
            <a:pPr eaLnBrk="1" hangingPunct="1"/>
            <a:r>
              <a:rPr lang="en-US" dirty="0" smtClean="0">
                <a:solidFill>
                  <a:srgbClr val="FF3399"/>
                </a:solidFill>
              </a:rPr>
              <a:t>Hodgkin’s Disease:</a:t>
            </a:r>
            <a:br>
              <a:rPr lang="en-US" dirty="0" smtClean="0">
                <a:solidFill>
                  <a:srgbClr val="FF3399"/>
                </a:solidFill>
              </a:rPr>
            </a:br>
            <a:r>
              <a:rPr lang="en-US" dirty="0" smtClean="0">
                <a:solidFill>
                  <a:srgbClr val="FF3399"/>
                </a:solidFill>
              </a:rPr>
              <a:t>Treatment</a:t>
            </a:r>
            <a:r>
              <a:rPr lang="en-US" dirty="0" smtClean="0"/>
              <a:t/>
            </a:r>
            <a:br>
              <a:rPr lang="en-US" dirty="0" smtClean="0"/>
            </a:br>
            <a:endParaRPr lang="en-US" dirty="0" smtClean="0"/>
          </a:p>
        </p:txBody>
      </p:sp>
      <p:sp>
        <p:nvSpPr>
          <p:cNvPr id="175107" name="Rectangle 3"/>
          <p:cNvSpPr>
            <a:spLocks noGrp="1" noChangeArrowheads="1"/>
          </p:cNvSpPr>
          <p:nvPr>
            <p:ph idx="1"/>
          </p:nvPr>
        </p:nvSpPr>
        <p:spPr>
          <a:xfrm>
            <a:off x="990600" y="1600200"/>
            <a:ext cx="8001000" cy="4876800"/>
          </a:xfrm>
          <a:solidFill>
            <a:srgbClr val="FFE7F1"/>
          </a:solidFill>
        </p:spPr>
        <p:txBody>
          <a:bodyPr/>
          <a:lstStyle/>
          <a:p>
            <a:pPr eaLnBrk="1" hangingPunct="1"/>
            <a:r>
              <a:rPr lang="en-US" dirty="0" smtClean="0">
                <a:solidFill>
                  <a:srgbClr val="FF3399"/>
                </a:solidFill>
              </a:rPr>
              <a:t>Stage I and II </a:t>
            </a:r>
            <a:r>
              <a:rPr lang="en-US" dirty="0" smtClean="0"/>
              <a:t>= radiation therapy</a:t>
            </a:r>
          </a:p>
          <a:p>
            <a:pPr eaLnBrk="1" hangingPunct="1"/>
            <a:r>
              <a:rPr lang="en-US" dirty="0" smtClean="0">
                <a:solidFill>
                  <a:srgbClr val="FF3399"/>
                </a:solidFill>
              </a:rPr>
              <a:t>Stage III and IV </a:t>
            </a:r>
            <a:r>
              <a:rPr lang="en-US" dirty="0" smtClean="0"/>
              <a:t>= radiation and chemotherapy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1828800" y="457200"/>
            <a:ext cx="7010400" cy="914400"/>
          </a:xfrm>
        </p:spPr>
        <p:txBody>
          <a:bodyPr/>
          <a:lstStyle/>
          <a:p>
            <a:pPr eaLnBrk="1" hangingPunct="1"/>
            <a:r>
              <a:rPr lang="en-US" smtClean="0">
                <a:solidFill>
                  <a:srgbClr val="FF3399"/>
                </a:solidFill>
              </a:rPr>
              <a:t>Hodgkin’s Disease:</a:t>
            </a:r>
            <a:br>
              <a:rPr lang="en-US" smtClean="0">
                <a:solidFill>
                  <a:srgbClr val="FF3399"/>
                </a:solidFill>
              </a:rPr>
            </a:br>
            <a:r>
              <a:rPr lang="en-US" smtClean="0">
                <a:solidFill>
                  <a:srgbClr val="FF3399"/>
                </a:solidFill>
              </a:rPr>
              <a:t>Nursing Care</a:t>
            </a:r>
            <a:r>
              <a:rPr lang="en-US" smtClean="0"/>
              <a:t/>
            </a:r>
            <a:br>
              <a:rPr lang="en-US" smtClean="0"/>
            </a:br>
            <a:endParaRPr lang="en-US" smtClean="0"/>
          </a:p>
        </p:txBody>
      </p:sp>
      <p:sp>
        <p:nvSpPr>
          <p:cNvPr id="176131" name="Rectangle 3"/>
          <p:cNvSpPr>
            <a:spLocks noGrp="1" noChangeArrowheads="1"/>
          </p:cNvSpPr>
          <p:nvPr>
            <p:ph idx="1"/>
          </p:nvPr>
        </p:nvSpPr>
        <p:spPr>
          <a:xfrm>
            <a:off x="1143000" y="1676400"/>
            <a:ext cx="7696200" cy="4876800"/>
          </a:xfrm>
          <a:solidFill>
            <a:srgbClr val="FFE7F1"/>
          </a:solidFill>
        </p:spPr>
        <p:txBody>
          <a:bodyPr/>
          <a:lstStyle/>
          <a:p>
            <a:pPr eaLnBrk="1" hangingPunct="1"/>
            <a:r>
              <a:rPr lang="en-US" dirty="0" smtClean="0">
                <a:solidFill>
                  <a:srgbClr val="FF3399"/>
                </a:solidFill>
              </a:rPr>
              <a:t>Control or minimize side-effects </a:t>
            </a:r>
            <a:r>
              <a:rPr lang="en-US" dirty="0" smtClean="0"/>
              <a:t>of radiation and/or chemo</a:t>
            </a:r>
          </a:p>
          <a:p>
            <a:pPr eaLnBrk="1" hangingPunct="1"/>
            <a:r>
              <a:rPr lang="en-US" dirty="0" smtClean="0">
                <a:solidFill>
                  <a:srgbClr val="FF3399"/>
                </a:solidFill>
              </a:rPr>
              <a:t>Prevent infection</a:t>
            </a:r>
          </a:p>
          <a:p>
            <a:pPr lvl="1" eaLnBrk="1" hangingPunct="1"/>
            <a:r>
              <a:rPr lang="en-US" dirty="0" smtClean="0"/>
              <a:t>Hand washing</a:t>
            </a:r>
          </a:p>
          <a:p>
            <a:pPr lvl="1" eaLnBrk="1" hangingPunct="1"/>
            <a:r>
              <a:rPr lang="en-US" dirty="0" smtClean="0"/>
              <a:t>Avoid contact with infectious/ill people</a:t>
            </a:r>
          </a:p>
          <a:p>
            <a:pPr eaLnBrk="1" hangingPunct="1"/>
            <a:r>
              <a:rPr lang="en-US" dirty="0" smtClean="0">
                <a:solidFill>
                  <a:srgbClr val="FF3399"/>
                </a:solidFill>
              </a:rPr>
              <a:t>Control pain and nausea</a:t>
            </a:r>
          </a:p>
          <a:p>
            <a:pPr lvl="1" eaLnBrk="1" hangingPunct="1"/>
            <a:r>
              <a:rPr lang="en-US" dirty="0" smtClean="0"/>
              <a:t>Medication</a:t>
            </a:r>
          </a:p>
          <a:p>
            <a:pPr lvl="1" eaLnBrk="1" hangingPunct="1"/>
            <a:r>
              <a:rPr lang="en-US" dirty="0" smtClean="0"/>
              <a:t>Relaxation techniques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2133600" y="685800"/>
            <a:ext cx="6705600" cy="685800"/>
          </a:xfrm>
        </p:spPr>
        <p:txBody>
          <a:bodyPr/>
          <a:lstStyle/>
          <a:p>
            <a:pPr eaLnBrk="1" hangingPunct="1"/>
            <a:r>
              <a:rPr lang="en-US" dirty="0" smtClean="0">
                <a:solidFill>
                  <a:srgbClr val="FF3399"/>
                </a:solidFill>
              </a:rPr>
              <a:t>Hodgkin’s Disease:</a:t>
            </a:r>
            <a:br>
              <a:rPr lang="en-US" dirty="0" smtClean="0">
                <a:solidFill>
                  <a:srgbClr val="FF3399"/>
                </a:solidFill>
              </a:rPr>
            </a:br>
            <a:r>
              <a:rPr lang="en-US" dirty="0" smtClean="0">
                <a:solidFill>
                  <a:srgbClr val="FF3399"/>
                </a:solidFill>
              </a:rPr>
              <a:t>Nursing care</a:t>
            </a:r>
            <a:r>
              <a:rPr lang="en-US" dirty="0" smtClean="0"/>
              <a:t/>
            </a:r>
            <a:br>
              <a:rPr lang="en-US" dirty="0" smtClean="0"/>
            </a:br>
            <a:endParaRPr lang="en-US" dirty="0" smtClean="0"/>
          </a:p>
        </p:txBody>
      </p:sp>
      <p:sp>
        <p:nvSpPr>
          <p:cNvPr id="177155" name="Rectangle 3"/>
          <p:cNvSpPr>
            <a:spLocks noGrp="1" noChangeArrowheads="1"/>
          </p:cNvSpPr>
          <p:nvPr>
            <p:ph idx="1"/>
          </p:nvPr>
        </p:nvSpPr>
        <p:spPr>
          <a:xfrm>
            <a:off x="1143000" y="1524000"/>
            <a:ext cx="7696200" cy="5029200"/>
          </a:xfrm>
          <a:solidFill>
            <a:srgbClr val="FFE7F1"/>
          </a:solidFill>
        </p:spPr>
        <p:txBody>
          <a:bodyPr/>
          <a:lstStyle/>
          <a:p>
            <a:pPr eaLnBrk="1" hangingPunct="1">
              <a:lnSpc>
                <a:spcPct val="90000"/>
              </a:lnSpc>
            </a:pPr>
            <a:r>
              <a:rPr lang="en-US" sz="2600" dirty="0" smtClean="0">
                <a:solidFill>
                  <a:srgbClr val="FF3399"/>
                </a:solidFill>
              </a:rPr>
              <a:t>Fatigue/Malaise</a:t>
            </a:r>
          </a:p>
          <a:p>
            <a:pPr lvl="1" eaLnBrk="1" hangingPunct="1">
              <a:lnSpc>
                <a:spcPct val="90000"/>
              </a:lnSpc>
            </a:pPr>
            <a:r>
              <a:rPr lang="en-US" sz="2500" dirty="0" smtClean="0"/>
              <a:t>Frequent rest</a:t>
            </a:r>
          </a:p>
          <a:p>
            <a:pPr lvl="1" eaLnBrk="1" hangingPunct="1">
              <a:lnSpc>
                <a:spcPct val="90000"/>
              </a:lnSpc>
            </a:pPr>
            <a:r>
              <a:rPr lang="en-US" sz="2500" dirty="0" smtClean="0"/>
              <a:t>Less physically demanding areas of interest</a:t>
            </a:r>
          </a:p>
          <a:p>
            <a:pPr lvl="1" eaLnBrk="1" hangingPunct="1">
              <a:lnSpc>
                <a:spcPct val="90000"/>
              </a:lnSpc>
            </a:pPr>
            <a:r>
              <a:rPr lang="en-US" sz="2500" dirty="0" smtClean="0"/>
              <a:t>Pace activities</a:t>
            </a:r>
          </a:p>
          <a:p>
            <a:pPr eaLnBrk="1" hangingPunct="1">
              <a:lnSpc>
                <a:spcPct val="90000"/>
              </a:lnSpc>
            </a:pPr>
            <a:r>
              <a:rPr lang="en-US" sz="2600" dirty="0" smtClean="0">
                <a:solidFill>
                  <a:srgbClr val="FF3399"/>
                </a:solidFill>
              </a:rPr>
              <a:t>Fear</a:t>
            </a:r>
          </a:p>
          <a:p>
            <a:pPr lvl="1" eaLnBrk="1" hangingPunct="1">
              <a:lnSpc>
                <a:spcPct val="90000"/>
              </a:lnSpc>
            </a:pPr>
            <a:r>
              <a:rPr lang="en-US" sz="2500" dirty="0" smtClean="0"/>
              <a:t>Support groups</a:t>
            </a:r>
          </a:p>
          <a:p>
            <a:pPr lvl="1" eaLnBrk="1" hangingPunct="1">
              <a:lnSpc>
                <a:spcPct val="90000"/>
              </a:lnSpc>
            </a:pPr>
            <a:r>
              <a:rPr lang="en-US" sz="2500" dirty="0" smtClean="0"/>
              <a:t>Explain all procedures</a:t>
            </a:r>
          </a:p>
          <a:p>
            <a:pPr lvl="1" eaLnBrk="1" hangingPunct="1">
              <a:lnSpc>
                <a:spcPct val="90000"/>
              </a:lnSpc>
            </a:pPr>
            <a:r>
              <a:rPr lang="en-US" sz="2500" dirty="0" smtClean="0"/>
              <a:t>Allow to vent feeling and concerns</a:t>
            </a:r>
          </a:p>
          <a:p>
            <a:pPr eaLnBrk="1" hangingPunct="1">
              <a:lnSpc>
                <a:spcPct val="90000"/>
              </a:lnSpc>
            </a:pPr>
            <a:r>
              <a:rPr lang="en-US" sz="2600" dirty="0" smtClean="0">
                <a:solidFill>
                  <a:srgbClr val="FF3399"/>
                </a:solidFill>
              </a:rPr>
              <a:t>Body Image Changes</a:t>
            </a:r>
          </a:p>
          <a:p>
            <a:pPr lvl="1" eaLnBrk="1" hangingPunct="1">
              <a:lnSpc>
                <a:spcPct val="90000"/>
              </a:lnSpc>
            </a:pPr>
            <a:r>
              <a:rPr lang="en-US" sz="2500" dirty="0" smtClean="0"/>
              <a:t>Ventilate feelings</a:t>
            </a:r>
          </a:p>
          <a:p>
            <a:pPr lvl="1" eaLnBrk="1" hangingPunct="1">
              <a:lnSpc>
                <a:spcPct val="90000"/>
              </a:lnSpc>
            </a:pPr>
            <a:r>
              <a:rPr lang="en-US" sz="2500" dirty="0" smtClean="0"/>
              <a:t>Use of wigs/scarves/hats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smtClean="0">
                <a:solidFill>
                  <a:srgbClr val="FF3399"/>
                </a:solidFill>
              </a:rPr>
              <a:t>Hemophilia</a:t>
            </a:r>
          </a:p>
        </p:txBody>
      </p:sp>
      <p:sp>
        <p:nvSpPr>
          <p:cNvPr id="178179" name="Rectangle 3"/>
          <p:cNvSpPr>
            <a:spLocks noGrp="1" noChangeArrowheads="1"/>
          </p:cNvSpPr>
          <p:nvPr>
            <p:ph idx="1"/>
          </p:nvPr>
        </p:nvSpPr>
        <p:spPr>
          <a:xfrm>
            <a:off x="1143000" y="1676400"/>
            <a:ext cx="7848600" cy="4876800"/>
          </a:xfrm>
          <a:solidFill>
            <a:srgbClr val="FFE7F1"/>
          </a:solidFill>
        </p:spPr>
        <p:txBody>
          <a:bodyPr>
            <a:normAutofit/>
          </a:bodyPr>
          <a:lstStyle/>
          <a:p>
            <a:pPr eaLnBrk="1" hangingPunct="1">
              <a:lnSpc>
                <a:spcPct val="90000"/>
              </a:lnSpc>
            </a:pPr>
            <a:r>
              <a:rPr lang="en-US" dirty="0" smtClean="0"/>
              <a:t>One of oldest hereditary diseases</a:t>
            </a:r>
          </a:p>
          <a:p>
            <a:pPr eaLnBrk="1" hangingPunct="1">
              <a:lnSpc>
                <a:spcPct val="90000"/>
              </a:lnSpc>
            </a:pPr>
            <a:r>
              <a:rPr lang="en-US" dirty="0" smtClean="0"/>
              <a:t>Sex-linked recessive trait</a:t>
            </a:r>
          </a:p>
          <a:p>
            <a:pPr lvl="1" eaLnBrk="1" hangingPunct="1">
              <a:lnSpc>
                <a:spcPct val="90000"/>
              </a:lnSpc>
            </a:pPr>
            <a:r>
              <a:rPr lang="en-US" dirty="0" smtClean="0"/>
              <a:t>Found in primarily males and transmitted by females</a:t>
            </a:r>
          </a:p>
          <a:p>
            <a:pPr eaLnBrk="1" hangingPunct="1">
              <a:lnSpc>
                <a:spcPct val="90000"/>
              </a:lnSpc>
            </a:pPr>
            <a:r>
              <a:rPr lang="en-US" dirty="0" smtClean="0"/>
              <a:t>Hemophilia A: most common and severe form</a:t>
            </a:r>
          </a:p>
          <a:p>
            <a:pPr lvl="1" eaLnBrk="1" hangingPunct="1">
              <a:lnSpc>
                <a:spcPct val="90000"/>
              </a:lnSpc>
            </a:pPr>
            <a:r>
              <a:rPr lang="en-US" dirty="0" smtClean="0"/>
              <a:t>Deficiency of factor VIII</a:t>
            </a:r>
          </a:p>
          <a:p>
            <a:pPr eaLnBrk="1" hangingPunct="1">
              <a:lnSpc>
                <a:spcPct val="90000"/>
              </a:lnSpc>
            </a:pPr>
            <a:r>
              <a:rPr lang="en-US" dirty="0" smtClean="0"/>
              <a:t>Hemophilia B: </a:t>
            </a:r>
          </a:p>
          <a:p>
            <a:pPr lvl="1" eaLnBrk="1" hangingPunct="1">
              <a:lnSpc>
                <a:spcPct val="90000"/>
              </a:lnSpc>
            </a:pPr>
            <a:r>
              <a:rPr lang="en-US" dirty="0" smtClean="0"/>
              <a:t>Deficiency of factor IX</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pigeon"/>
          <p:cNvPicPr>
            <a:picLocks noChangeAspect="1" noChangeArrowheads="1"/>
          </p:cNvPicPr>
          <p:nvPr/>
        </p:nvPicPr>
        <p:blipFill>
          <a:blip r:embed="rId3" cstate="print"/>
          <a:srcRect/>
          <a:stretch>
            <a:fillRect/>
          </a:stretch>
        </p:blipFill>
        <p:spPr bwMode="auto">
          <a:xfrm>
            <a:off x="228600" y="3962400"/>
            <a:ext cx="3733800" cy="2687638"/>
          </a:xfrm>
          <a:prstGeom prst="rect">
            <a:avLst/>
          </a:prstGeom>
          <a:noFill/>
          <a:ln w="9525">
            <a:noFill/>
            <a:miter lim="800000"/>
            <a:headEnd/>
            <a:tailEnd/>
          </a:ln>
        </p:spPr>
      </p:pic>
      <p:pic>
        <p:nvPicPr>
          <p:cNvPr id="47107" name="Picture 6" descr="cleft palate nurser"/>
          <p:cNvPicPr>
            <a:picLocks noChangeAspect="1" noChangeArrowheads="1"/>
          </p:cNvPicPr>
          <p:nvPr/>
        </p:nvPicPr>
        <p:blipFill>
          <a:blip r:embed="rId4" cstate="print"/>
          <a:srcRect/>
          <a:stretch>
            <a:fillRect/>
          </a:stretch>
        </p:blipFill>
        <p:spPr bwMode="auto">
          <a:xfrm>
            <a:off x="5867400" y="0"/>
            <a:ext cx="3276600" cy="6629400"/>
          </a:xfrm>
          <a:prstGeom prst="rect">
            <a:avLst/>
          </a:prstGeom>
          <a:noFill/>
          <a:ln w="9525">
            <a:noFill/>
            <a:miter lim="800000"/>
            <a:headEnd/>
            <a:tailEnd/>
          </a:ln>
        </p:spPr>
      </p:pic>
      <p:pic>
        <p:nvPicPr>
          <p:cNvPr id="47108" name="Picture 7" descr="babyfeed"/>
          <p:cNvPicPr>
            <a:picLocks noChangeAspect="1" noChangeArrowheads="1"/>
          </p:cNvPicPr>
          <p:nvPr/>
        </p:nvPicPr>
        <p:blipFill>
          <a:blip r:embed="rId5" cstate="print"/>
          <a:srcRect/>
          <a:stretch>
            <a:fillRect/>
          </a:stretch>
        </p:blipFill>
        <p:spPr bwMode="auto">
          <a:xfrm>
            <a:off x="0" y="-11113"/>
            <a:ext cx="3352800" cy="3592513"/>
          </a:xfrm>
          <a:prstGeom prst="rect">
            <a:avLst/>
          </a:prstGeom>
          <a:noFill/>
          <a:ln w="9525">
            <a:noFill/>
            <a:miter lim="800000"/>
            <a:headEnd/>
            <a:tailEnd/>
          </a:ln>
        </p:spPr>
      </p:pic>
      <p:pic>
        <p:nvPicPr>
          <p:cNvPr id="47109" name="Picture 8" descr="medelahaberman"/>
          <p:cNvPicPr>
            <a:picLocks noChangeAspect="1" noChangeArrowheads="1"/>
          </p:cNvPicPr>
          <p:nvPr/>
        </p:nvPicPr>
        <p:blipFill>
          <a:blip r:embed="rId6" cstate="print"/>
          <a:srcRect l="24001" r="24001"/>
          <a:stretch>
            <a:fillRect/>
          </a:stretch>
        </p:blipFill>
        <p:spPr bwMode="auto">
          <a:xfrm>
            <a:off x="3352800" y="0"/>
            <a:ext cx="2209800" cy="3797300"/>
          </a:xfrm>
          <a:prstGeom prst="rect">
            <a:avLst/>
          </a:prstGeom>
          <a:noFill/>
          <a:ln w="9525">
            <a:noFill/>
            <a:miter lim="800000"/>
            <a:headEnd/>
            <a:tailEnd/>
          </a:ln>
        </p:spPr>
      </p:pic>
      <p:sp>
        <p:nvSpPr>
          <p:cNvPr id="47110" name="TextBox 5"/>
          <p:cNvSpPr txBox="1">
            <a:spLocks noChangeArrowheads="1"/>
          </p:cNvSpPr>
          <p:nvPr/>
        </p:nvSpPr>
        <p:spPr bwMode="auto">
          <a:xfrm>
            <a:off x="3581400" y="4495800"/>
            <a:ext cx="5181600" cy="2185988"/>
          </a:xfrm>
          <a:prstGeom prst="rect">
            <a:avLst/>
          </a:prstGeom>
          <a:noFill/>
          <a:ln w="9525">
            <a:noFill/>
            <a:miter lim="800000"/>
            <a:headEnd/>
            <a:tailEnd/>
          </a:ln>
        </p:spPr>
        <p:txBody>
          <a:bodyPr>
            <a:spAutoFit/>
          </a:bodyPr>
          <a:lstStyle/>
          <a:p>
            <a:pPr marL="0" lvl="1"/>
            <a:r>
              <a:rPr lang="en-US" sz="2800" dirty="0">
                <a:latin typeface="Calibri" pitchFamily="34" charset="0"/>
              </a:rPr>
              <a:t>Various nipples and equipment are </a:t>
            </a:r>
          </a:p>
          <a:p>
            <a:pPr marL="0" lvl="1"/>
            <a:r>
              <a:rPr lang="en-US" sz="2800" dirty="0">
                <a:latin typeface="Calibri" pitchFamily="34" charset="0"/>
              </a:rPr>
              <a:t>used to drip formula/breast milk </a:t>
            </a:r>
          </a:p>
          <a:p>
            <a:pPr marL="0" lvl="1"/>
            <a:r>
              <a:rPr lang="en-US" sz="2800" dirty="0">
                <a:latin typeface="Calibri" pitchFamily="34" charset="0"/>
              </a:rPr>
              <a:t>toward back of mouth away</a:t>
            </a:r>
          </a:p>
          <a:p>
            <a:pPr marL="0" lvl="1"/>
            <a:r>
              <a:rPr lang="en-US" sz="2800" dirty="0">
                <a:latin typeface="Calibri" pitchFamily="34" charset="0"/>
              </a:rPr>
              <a:t> from opening</a:t>
            </a:r>
          </a:p>
          <a:p>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smtClean="0">
                <a:solidFill>
                  <a:srgbClr val="FF3399"/>
                </a:solidFill>
              </a:rPr>
              <a:t>Hemophilia:</a:t>
            </a:r>
            <a:br>
              <a:rPr lang="en-US" smtClean="0">
                <a:solidFill>
                  <a:srgbClr val="FF3399"/>
                </a:solidFill>
              </a:rPr>
            </a:br>
            <a:r>
              <a:rPr lang="en-US" smtClean="0">
                <a:solidFill>
                  <a:srgbClr val="FF3399"/>
                </a:solidFill>
              </a:rPr>
              <a:t>Signs &amp; Symptoms</a:t>
            </a:r>
          </a:p>
        </p:txBody>
      </p:sp>
      <p:sp>
        <p:nvSpPr>
          <p:cNvPr id="179203" name="Rectangle 3"/>
          <p:cNvSpPr>
            <a:spLocks noGrp="1" noChangeArrowheads="1"/>
          </p:cNvSpPr>
          <p:nvPr>
            <p:ph idx="1"/>
          </p:nvPr>
        </p:nvSpPr>
        <p:spPr>
          <a:xfrm>
            <a:off x="1219200" y="1676400"/>
            <a:ext cx="7620000" cy="4876800"/>
          </a:xfrm>
          <a:solidFill>
            <a:srgbClr val="FFE7F1"/>
          </a:solidFill>
        </p:spPr>
        <p:txBody>
          <a:bodyPr/>
          <a:lstStyle/>
          <a:p>
            <a:pPr eaLnBrk="1" hangingPunct="1"/>
            <a:r>
              <a:rPr lang="en-US" dirty="0" smtClean="0"/>
              <a:t>Elevated PTT</a:t>
            </a:r>
          </a:p>
          <a:p>
            <a:pPr eaLnBrk="1" hangingPunct="1"/>
            <a:r>
              <a:rPr lang="en-US" dirty="0" smtClean="0"/>
              <a:t>Hemorrhage</a:t>
            </a:r>
          </a:p>
          <a:p>
            <a:pPr eaLnBrk="1" hangingPunct="1"/>
            <a:r>
              <a:rPr lang="en-US" dirty="0" smtClean="0"/>
              <a:t>Excessive bruising </a:t>
            </a:r>
          </a:p>
          <a:p>
            <a:pPr eaLnBrk="1" hangingPunct="1"/>
            <a:r>
              <a:rPr lang="en-US" dirty="0" smtClean="0"/>
              <a:t>Complications</a:t>
            </a:r>
          </a:p>
          <a:p>
            <a:pPr lvl="1" eaLnBrk="1" hangingPunct="1"/>
            <a:r>
              <a:rPr lang="en-US" dirty="0" smtClean="0"/>
              <a:t>Brain hemorrhage</a:t>
            </a:r>
          </a:p>
          <a:p>
            <a:pPr lvl="1" eaLnBrk="1" hangingPunct="1"/>
            <a:r>
              <a:rPr lang="en-US" dirty="0" smtClean="0"/>
              <a:t>Crippling joint disability</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r>
              <a:rPr lang="en-US" smtClean="0">
                <a:solidFill>
                  <a:srgbClr val="FF3399"/>
                </a:solidFill>
              </a:rPr>
              <a:t>Hemophilia: Treatment </a:t>
            </a:r>
          </a:p>
        </p:txBody>
      </p:sp>
      <p:sp>
        <p:nvSpPr>
          <p:cNvPr id="180227" name="Rectangle 3"/>
          <p:cNvSpPr>
            <a:spLocks noGrp="1" noChangeArrowheads="1"/>
          </p:cNvSpPr>
          <p:nvPr>
            <p:ph idx="1"/>
          </p:nvPr>
        </p:nvSpPr>
        <p:spPr>
          <a:xfrm>
            <a:off x="1066800" y="1600200"/>
            <a:ext cx="7772400" cy="5029200"/>
          </a:xfrm>
          <a:solidFill>
            <a:srgbClr val="FFE7F1"/>
          </a:solidFill>
        </p:spPr>
        <p:txBody>
          <a:bodyPr/>
          <a:lstStyle/>
          <a:p>
            <a:pPr eaLnBrk="1" hangingPunct="1"/>
            <a:r>
              <a:rPr lang="en-US" dirty="0" smtClean="0"/>
              <a:t>Factor VIII concentrates</a:t>
            </a:r>
          </a:p>
          <a:p>
            <a:pPr lvl="1" eaLnBrk="1" hangingPunct="1"/>
            <a:r>
              <a:rPr lang="en-US" dirty="0" smtClean="0"/>
              <a:t>Given slow IV injection or infusion</a:t>
            </a:r>
          </a:p>
          <a:p>
            <a:pPr lvl="1" eaLnBrk="1" hangingPunct="1"/>
            <a:r>
              <a:rPr lang="en-US" dirty="0" smtClean="0"/>
              <a:t>Replaces missing clotting factors</a:t>
            </a:r>
          </a:p>
          <a:p>
            <a:pPr lvl="1" eaLnBrk="1" hangingPunct="1"/>
            <a:r>
              <a:rPr lang="en-US" dirty="0" smtClean="0"/>
              <a:t>Done as needed for bleeding episode</a:t>
            </a:r>
          </a:p>
          <a:p>
            <a:pPr lvl="1" eaLnBrk="1" hangingPunct="1"/>
            <a:r>
              <a:rPr lang="en-US" dirty="0" smtClean="0"/>
              <a:t>Dose is dependent on weight, severity of bleed and </a:t>
            </a:r>
            <a:r>
              <a:rPr lang="en-US" dirty="0" err="1" smtClean="0"/>
              <a:t>coag</a:t>
            </a:r>
            <a:r>
              <a:rPr lang="en-US" dirty="0" smtClean="0"/>
              <a:t>. studies</a:t>
            </a:r>
          </a:p>
          <a:p>
            <a:pPr eaLnBrk="1" hangingPunct="1"/>
            <a:r>
              <a:rPr lang="en-US" dirty="0" smtClean="0"/>
              <a:t>Apply prolonged pressure to </a:t>
            </a:r>
            <a:r>
              <a:rPr lang="en-US" dirty="0" err="1" smtClean="0"/>
              <a:t>venipuncture</a:t>
            </a:r>
            <a:r>
              <a:rPr lang="en-US" dirty="0" smtClean="0"/>
              <a:t> and injection sites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r>
              <a:rPr lang="en-US" smtClean="0">
                <a:solidFill>
                  <a:srgbClr val="FF3399"/>
                </a:solidFill>
              </a:rPr>
              <a:t>Hemophilia: Nursing Care</a:t>
            </a:r>
          </a:p>
        </p:txBody>
      </p:sp>
      <p:sp>
        <p:nvSpPr>
          <p:cNvPr id="181251" name="Rectangle 3"/>
          <p:cNvSpPr>
            <a:spLocks noGrp="1" noChangeArrowheads="1"/>
          </p:cNvSpPr>
          <p:nvPr>
            <p:ph idx="1"/>
          </p:nvPr>
        </p:nvSpPr>
        <p:spPr>
          <a:xfrm>
            <a:off x="1219200" y="1676400"/>
            <a:ext cx="7620000" cy="4876800"/>
          </a:xfrm>
          <a:solidFill>
            <a:srgbClr val="FFE7F1"/>
          </a:solidFill>
        </p:spPr>
        <p:txBody>
          <a:bodyPr/>
          <a:lstStyle/>
          <a:p>
            <a:pPr eaLnBrk="1" hangingPunct="1"/>
            <a:r>
              <a:rPr lang="en-US" dirty="0" smtClean="0"/>
              <a:t>Assess for bleeding</a:t>
            </a:r>
          </a:p>
          <a:p>
            <a:pPr eaLnBrk="1" hangingPunct="1"/>
            <a:r>
              <a:rPr lang="en-US" dirty="0" smtClean="0"/>
              <a:t>Administer clotting factors</a:t>
            </a:r>
          </a:p>
          <a:p>
            <a:pPr eaLnBrk="1" hangingPunct="1"/>
            <a:r>
              <a:rPr lang="en-US" dirty="0" smtClean="0"/>
              <a:t>Relieve pain</a:t>
            </a:r>
          </a:p>
          <a:p>
            <a:pPr eaLnBrk="1" hangingPunct="1"/>
            <a:r>
              <a:rPr lang="en-US" dirty="0" smtClean="0"/>
              <a:t>Prevent injury</a:t>
            </a:r>
          </a:p>
          <a:p>
            <a:pPr eaLnBrk="1" hangingPunct="1"/>
            <a:r>
              <a:rPr lang="en-US" dirty="0" smtClean="0"/>
              <a:t>Control bleeding</a:t>
            </a:r>
          </a:p>
          <a:p>
            <a:pPr eaLnBrk="1" hangingPunct="1"/>
            <a:r>
              <a:rPr lang="en-US" dirty="0" smtClean="0"/>
              <a:t>Prevent crippling effects</a:t>
            </a:r>
          </a:p>
          <a:p>
            <a:pPr eaLnBrk="1" hangingPunct="1"/>
            <a:r>
              <a:rPr lang="en-US" dirty="0" smtClean="0"/>
              <a:t>Teaching</a:t>
            </a:r>
          </a:p>
          <a:p>
            <a:pPr eaLnBrk="1" hangingPunct="1"/>
            <a:endParaRPr lang="en-US"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r>
              <a:rPr lang="en-US" smtClean="0">
                <a:solidFill>
                  <a:srgbClr val="FF3399"/>
                </a:solidFill>
              </a:rPr>
              <a:t>Sickle Cell Trait/Disease</a:t>
            </a:r>
          </a:p>
        </p:txBody>
      </p:sp>
      <p:sp>
        <p:nvSpPr>
          <p:cNvPr id="182275" name="Rectangle 3"/>
          <p:cNvSpPr>
            <a:spLocks noGrp="1" noChangeArrowheads="1"/>
          </p:cNvSpPr>
          <p:nvPr>
            <p:ph idx="1"/>
          </p:nvPr>
        </p:nvSpPr>
        <p:spPr>
          <a:xfrm>
            <a:off x="1143000" y="1676400"/>
            <a:ext cx="7696200" cy="4876800"/>
          </a:xfrm>
          <a:solidFill>
            <a:srgbClr val="FFE7F1"/>
          </a:solidFill>
        </p:spPr>
        <p:txBody>
          <a:bodyPr/>
          <a:lstStyle/>
          <a:p>
            <a:pPr eaLnBrk="1" hangingPunct="1"/>
            <a:r>
              <a:rPr lang="en-US" dirty="0" smtClean="0"/>
              <a:t>2 Types of Sickle Cell</a:t>
            </a:r>
          </a:p>
          <a:p>
            <a:pPr lvl="1" eaLnBrk="1" hangingPunct="1"/>
            <a:r>
              <a:rPr lang="en-US" dirty="0" smtClean="0"/>
              <a:t>Sickle Cell Trait</a:t>
            </a:r>
          </a:p>
          <a:p>
            <a:pPr lvl="1" eaLnBrk="1" hangingPunct="1"/>
            <a:r>
              <a:rPr lang="en-US" dirty="0" smtClean="0"/>
              <a:t>Sickle Cell Disease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r>
              <a:rPr lang="en-US" smtClean="0">
                <a:solidFill>
                  <a:srgbClr val="FF3399"/>
                </a:solidFill>
              </a:rPr>
              <a:t>Sickle Cell Trait</a:t>
            </a:r>
          </a:p>
        </p:txBody>
      </p:sp>
      <p:sp>
        <p:nvSpPr>
          <p:cNvPr id="183299" name="Rectangle 3"/>
          <p:cNvSpPr>
            <a:spLocks noGrp="1" noChangeArrowheads="1"/>
          </p:cNvSpPr>
          <p:nvPr>
            <p:ph idx="1"/>
          </p:nvPr>
        </p:nvSpPr>
        <p:spPr>
          <a:xfrm>
            <a:off x="990600" y="1676400"/>
            <a:ext cx="7848600" cy="4876800"/>
          </a:xfrm>
          <a:solidFill>
            <a:srgbClr val="FFE7F1"/>
          </a:solidFill>
        </p:spPr>
        <p:txBody>
          <a:bodyPr/>
          <a:lstStyle/>
          <a:p>
            <a:pPr eaLnBrk="1" hangingPunct="1"/>
            <a:r>
              <a:rPr lang="en-US" dirty="0" smtClean="0"/>
              <a:t>Patient’s blood contains mixture of normal </a:t>
            </a:r>
            <a:r>
              <a:rPr lang="en-US" dirty="0" err="1" smtClean="0"/>
              <a:t>Hbg</a:t>
            </a:r>
            <a:r>
              <a:rPr lang="en-US" dirty="0" smtClean="0"/>
              <a:t> (</a:t>
            </a:r>
            <a:r>
              <a:rPr lang="en-US" dirty="0" err="1" smtClean="0"/>
              <a:t>Hbg</a:t>
            </a:r>
            <a:r>
              <a:rPr lang="en-US" dirty="0" smtClean="0"/>
              <a:t> A) and sickle cell </a:t>
            </a:r>
            <a:r>
              <a:rPr lang="en-US" dirty="0" err="1" smtClean="0"/>
              <a:t>Hbg</a:t>
            </a:r>
            <a:r>
              <a:rPr lang="en-US" dirty="0" smtClean="0"/>
              <a:t> (</a:t>
            </a:r>
            <a:r>
              <a:rPr lang="en-US" dirty="0" err="1" smtClean="0"/>
              <a:t>Hbg</a:t>
            </a:r>
            <a:r>
              <a:rPr lang="en-US" dirty="0" smtClean="0"/>
              <a:t> S)</a:t>
            </a:r>
          </a:p>
          <a:p>
            <a:pPr eaLnBrk="1" hangingPunct="1"/>
            <a:r>
              <a:rPr lang="en-US" dirty="0" smtClean="0"/>
              <a:t>Low amount of </a:t>
            </a:r>
            <a:r>
              <a:rPr lang="en-US" dirty="0" err="1" smtClean="0"/>
              <a:t>Hbg</a:t>
            </a:r>
            <a:r>
              <a:rPr lang="en-US" dirty="0" smtClean="0"/>
              <a:t> S</a:t>
            </a:r>
          </a:p>
          <a:p>
            <a:pPr eaLnBrk="1" hangingPunct="1"/>
            <a:r>
              <a:rPr lang="en-US" dirty="0" smtClean="0"/>
              <a:t>No treatment needed</a:t>
            </a:r>
          </a:p>
          <a:p>
            <a:pPr eaLnBrk="1" hangingPunct="1"/>
            <a:r>
              <a:rPr lang="en-US" dirty="0" smtClean="0"/>
              <a:t>Is carrier of Sickle Cell</a:t>
            </a:r>
          </a:p>
          <a:p>
            <a:pPr eaLnBrk="1" hangingPunct="1"/>
            <a:endParaRPr 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r>
              <a:rPr lang="en-US" smtClean="0">
                <a:solidFill>
                  <a:srgbClr val="FF3399"/>
                </a:solidFill>
              </a:rPr>
              <a:t>Sickle Cell Trait/Disease</a:t>
            </a:r>
          </a:p>
        </p:txBody>
      </p:sp>
      <p:sp>
        <p:nvSpPr>
          <p:cNvPr id="184323" name="Rectangle 3"/>
          <p:cNvSpPr>
            <a:spLocks noGrp="1" noChangeArrowheads="1"/>
          </p:cNvSpPr>
          <p:nvPr>
            <p:ph idx="1"/>
          </p:nvPr>
        </p:nvSpPr>
        <p:spPr/>
        <p:txBody>
          <a:bodyPr/>
          <a:lstStyle/>
          <a:p>
            <a:pPr eaLnBrk="1" hangingPunct="1"/>
            <a:endParaRPr lang="en-US" smtClean="0"/>
          </a:p>
        </p:txBody>
      </p:sp>
      <p:pic>
        <p:nvPicPr>
          <p:cNvPr id="136196" name="Picture 4" descr="SCEll2"/>
          <p:cNvPicPr>
            <a:picLocks noChangeAspect="1" noChangeArrowheads="1"/>
          </p:cNvPicPr>
          <p:nvPr/>
        </p:nvPicPr>
        <p:blipFill>
          <a:blip r:embed="rId3" cstate="print"/>
          <a:srcRect/>
          <a:stretch>
            <a:fillRect/>
          </a:stretch>
        </p:blipFill>
        <p:spPr bwMode="auto">
          <a:xfrm>
            <a:off x="152400" y="1600200"/>
            <a:ext cx="8763000" cy="5029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1295400" y="277813"/>
            <a:ext cx="7391400" cy="1139825"/>
          </a:xfrm>
        </p:spPr>
        <p:txBody>
          <a:bodyPr/>
          <a:lstStyle/>
          <a:p>
            <a:pPr eaLnBrk="1" hangingPunct="1"/>
            <a:r>
              <a:rPr lang="en-US" smtClean="0">
                <a:solidFill>
                  <a:srgbClr val="FF3399"/>
                </a:solidFill>
              </a:rPr>
              <a:t>Sickle Cell Disease</a:t>
            </a:r>
          </a:p>
        </p:txBody>
      </p:sp>
      <p:sp>
        <p:nvSpPr>
          <p:cNvPr id="185347" name="Rectangle 3"/>
          <p:cNvSpPr>
            <a:spLocks noGrp="1" noChangeArrowheads="1"/>
          </p:cNvSpPr>
          <p:nvPr>
            <p:ph type="body" sz="half" idx="1"/>
          </p:nvPr>
        </p:nvSpPr>
        <p:spPr/>
        <p:txBody>
          <a:bodyPr/>
          <a:lstStyle/>
          <a:p>
            <a:pPr eaLnBrk="1" hangingPunct="1"/>
            <a:r>
              <a:rPr lang="en-US" smtClean="0"/>
              <a:t>Inherited defect in formation of Hbg</a:t>
            </a:r>
          </a:p>
          <a:p>
            <a:pPr eaLnBrk="1" hangingPunct="1"/>
            <a:r>
              <a:rPr lang="en-US" smtClean="0"/>
              <a:t>Red blood cells sickle </a:t>
            </a:r>
          </a:p>
          <a:p>
            <a:pPr eaLnBrk="1" hangingPunct="1"/>
            <a:r>
              <a:rPr lang="en-US" smtClean="0"/>
              <a:t>Sickled cells clump together</a:t>
            </a:r>
          </a:p>
        </p:txBody>
      </p:sp>
      <p:sp>
        <p:nvSpPr>
          <p:cNvPr id="185348" name="Content Placeholder 4"/>
          <p:cNvSpPr>
            <a:spLocks noGrp="1"/>
          </p:cNvSpPr>
          <p:nvPr>
            <p:ph sz="half" idx="2"/>
          </p:nvPr>
        </p:nvSpPr>
        <p:spPr/>
        <p:txBody>
          <a:bodyPr/>
          <a:lstStyle/>
          <a:p>
            <a:pPr eaLnBrk="1" hangingPunct="1"/>
            <a:endParaRPr lang="en-US" smtClean="0"/>
          </a:p>
        </p:txBody>
      </p:sp>
      <p:pic>
        <p:nvPicPr>
          <p:cNvPr id="137221" name="Picture 5" descr="sicklecell"/>
          <p:cNvPicPr>
            <a:picLocks noChangeAspect="1" noChangeArrowheads="1"/>
          </p:cNvPicPr>
          <p:nvPr/>
        </p:nvPicPr>
        <p:blipFill>
          <a:blip r:embed="rId3" cstate="print"/>
          <a:srcRect/>
          <a:stretch>
            <a:fillRect/>
          </a:stretch>
        </p:blipFill>
        <p:spPr bwMode="auto">
          <a:xfrm>
            <a:off x="4572000" y="1143000"/>
            <a:ext cx="4267200" cy="5248275"/>
          </a:xfrm>
          <a:prstGeom prst="round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371600" y="274638"/>
            <a:ext cx="7315200" cy="1143000"/>
          </a:xfrm>
        </p:spPr>
        <p:txBody>
          <a:bodyPr/>
          <a:lstStyle/>
          <a:p>
            <a:pPr eaLnBrk="1" hangingPunct="1"/>
            <a:r>
              <a:rPr lang="en-US" smtClean="0">
                <a:solidFill>
                  <a:srgbClr val="FF3399"/>
                </a:solidFill>
              </a:rPr>
              <a:t>Sickle Cell Disease</a:t>
            </a:r>
          </a:p>
        </p:txBody>
      </p:sp>
      <p:sp>
        <p:nvSpPr>
          <p:cNvPr id="186371" name="Rectangle 6"/>
          <p:cNvSpPr>
            <a:spLocks noGrp="1" noChangeArrowheads="1"/>
          </p:cNvSpPr>
          <p:nvPr>
            <p:ph sz="half" idx="1"/>
          </p:nvPr>
        </p:nvSpPr>
        <p:spPr/>
        <p:txBody>
          <a:bodyPr/>
          <a:lstStyle/>
          <a:p>
            <a:pPr eaLnBrk="1" hangingPunct="1">
              <a:lnSpc>
                <a:spcPct val="90000"/>
              </a:lnSpc>
            </a:pPr>
            <a:endParaRPr lang="en-US" sz="2800" smtClean="0"/>
          </a:p>
        </p:txBody>
      </p:sp>
      <p:sp>
        <p:nvSpPr>
          <p:cNvPr id="186372" name="Rectangle 3"/>
          <p:cNvSpPr>
            <a:spLocks noGrp="1" noChangeArrowheads="1"/>
          </p:cNvSpPr>
          <p:nvPr>
            <p:ph type="body" sz="half" idx="2"/>
          </p:nvPr>
        </p:nvSpPr>
        <p:spPr/>
        <p:txBody>
          <a:bodyPr/>
          <a:lstStyle/>
          <a:p>
            <a:pPr eaLnBrk="1" hangingPunct="1">
              <a:lnSpc>
                <a:spcPct val="90000"/>
              </a:lnSpc>
            </a:pPr>
            <a:r>
              <a:rPr lang="en-US" sz="2800" smtClean="0"/>
              <a:t>Clumping leads to thrombosis and obstruction</a:t>
            </a:r>
          </a:p>
          <a:p>
            <a:pPr eaLnBrk="1" hangingPunct="1">
              <a:lnSpc>
                <a:spcPct val="90000"/>
              </a:lnSpc>
            </a:pPr>
            <a:r>
              <a:rPr lang="en-US" sz="2800" smtClean="0"/>
              <a:t>Infarcts can develop: spleen, brain, heart, lungs, GI tract, kidneys, and bones</a:t>
            </a:r>
          </a:p>
          <a:p>
            <a:pPr eaLnBrk="1" hangingPunct="1">
              <a:lnSpc>
                <a:spcPct val="90000"/>
              </a:lnSpc>
            </a:pPr>
            <a:r>
              <a:rPr lang="en-US" sz="2800" smtClean="0"/>
              <a:t>Sickling triggered by  decreased oxygen or dehydration</a:t>
            </a:r>
          </a:p>
        </p:txBody>
      </p:sp>
      <p:pic>
        <p:nvPicPr>
          <p:cNvPr id="186373" name="Picture 5" descr="sickle_cell_image_1"/>
          <p:cNvPicPr>
            <a:picLocks noChangeAspect="1" noChangeArrowheads="1"/>
          </p:cNvPicPr>
          <p:nvPr/>
        </p:nvPicPr>
        <p:blipFill>
          <a:blip r:embed="rId3" cstate="print"/>
          <a:srcRect/>
          <a:stretch>
            <a:fillRect/>
          </a:stretch>
        </p:blipFill>
        <p:spPr bwMode="auto">
          <a:xfrm>
            <a:off x="457200" y="1524000"/>
            <a:ext cx="411480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r>
              <a:rPr lang="en-US" smtClean="0">
                <a:solidFill>
                  <a:srgbClr val="FF3399"/>
                </a:solidFill>
              </a:rPr>
              <a:t>Avoid Sickling Triggers</a:t>
            </a:r>
          </a:p>
        </p:txBody>
      </p:sp>
      <p:sp>
        <p:nvSpPr>
          <p:cNvPr id="187395" name="Rectangle 3"/>
          <p:cNvSpPr>
            <a:spLocks noGrp="1" noChangeArrowheads="1"/>
          </p:cNvSpPr>
          <p:nvPr>
            <p:ph idx="1"/>
          </p:nvPr>
        </p:nvSpPr>
        <p:spPr>
          <a:xfrm>
            <a:off x="2667000" y="1295400"/>
            <a:ext cx="6172200" cy="5410200"/>
          </a:xfrm>
        </p:spPr>
        <p:txBody>
          <a:bodyPr>
            <a:normAutofit/>
          </a:bodyPr>
          <a:lstStyle/>
          <a:p>
            <a:pPr eaLnBrk="1" hangingPunct="1"/>
            <a:r>
              <a:rPr lang="en-US" dirty="0" smtClean="0"/>
              <a:t>Prevent loss of oxygen from tissues</a:t>
            </a:r>
          </a:p>
          <a:p>
            <a:pPr eaLnBrk="1" hangingPunct="1"/>
            <a:r>
              <a:rPr lang="en-US" dirty="0" smtClean="0"/>
              <a:t>Promote proper hydration</a:t>
            </a:r>
          </a:p>
          <a:p>
            <a:pPr eaLnBrk="1" hangingPunct="1"/>
            <a:r>
              <a:rPr lang="en-US" dirty="0" smtClean="0"/>
              <a:t>Avoid sources of infection</a:t>
            </a:r>
          </a:p>
          <a:p>
            <a:pPr eaLnBrk="1" hangingPunct="1"/>
            <a:r>
              <a:rPr lang="en-US" dirty="0" smtClean="0"/>
              <a:t>Avoid physical or emotional stress</a:t>
            </a:r>
          </a:p>
          <a:p>
            <a:pPr eaLnBrk="1" hangingPunct="1"/>
            <a:r>
              <a:rPr lang="en-US" dirty="0" smtClean="0"/>
              <a:t>Avoid exposure to temperature extremes</a:t>
            </a:r>
          </a:p>
          <a:p>
            <a:pPr eaLnBrk="1" hangingPunct="1"/>
            <a:r>
              <a:rPr lang="en-US" dirty="0" smtClean="0"/>
              <a:t>Avoid intense exercise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r>
              <a:rPr lang="en-US" smtClean="0">
                <a:solidFill>
                  <a:srgbClr val="FF3399"/>
                </a:solidFill>
              </a:rPr>
              <a:t>Sickle Cell Disease: Symptoms</a:t>
            </a:r>
          </a:p>
        </p:txBody>
      </p:sp>
      <p:sp>
        <p:nvSpPr>
          <p:cNvPr id="188419" name="Rectangle 3"/>
          <p:cNvSpPr>
            <a:spLocks noGrp="1" noChangeArrowheads="1"/>
          </p:cNvSpPr>
          <p:nvPr>
            <p:ph idx="1"/>
          </p:nvPr>
        </p:nvSpPr>
        <p:spPr>
          <a:xfrm>
            <a:off x="2895600" y="1143000"/>
            <a:ext cx="5943600" cy="5410200"/>
          </a:xfrm>
        </p:spPr>
        <p:txBody>
          <a:bodyPr>
            <a:normAutofit fontScale="92500"/>
          </a:bodyPr>
          <a:lstStyle/>
          <a:p>
            <a:pPr eaLnBrk="1" hangingPunct="1"/>
            <a:r>
              <a:rPr lang="en-US" dirty="0" smtClean="0"/>
              <a:t>Drink excessively and urinate frequently (difficult to toilet train)</a:t>
            </a:r>
          </a:p>
          <a:p>
            <a:pPr eaLnBrk="1" hangingPunct="1"/>
            <a:r>
              <a:rPr lang="en-US" dirty="0" smtClean="0"/>
              <a:t>Chronic </a:t>
            </a:r>
            <a:r>
              <a:rPr lang="en-US" dirty="0" smtClean="0">
                <a:solidFill>
                  <a:schemeClr val="accent2"/>
                </a:solidFill>
              </a:rPr>
              <a:t>Anemia </a:t>
            </a:r>
            <a:r>
              <a:rPr lang="en-US" dirty="0" smtClean="0"/>
              <a:t>(</a:t>
            </a:r>
            <a:r>
              <a:rPr lang="en-US" dirty="0" err="1" smtClean="0"/>
              <a:t>Hbg</a:t>
            </a:r>
            <a:r>
              <a:rPr lang="en-US" dirty="0" smtClean="0"/>
              <a:t> 6 – 9 or lower)</a:t>
            </a:r>
          </a:p>
          <a:p>
            <a:pPr eaLnBrk="1" hangingPunct="1"/>
            <a:r>
              <a:rPr lang="en-US" dirty="0" smtClean="0"/>
              <a:t>Susceptible to infection</a:t>
            </a:r>
          </a:p>
          <a:p>
            <a:pPr eaLnBrk="1" hangingPunct="1"/>
            <a:r>
              <a:rPr lang="en-US" dirty="0" smtClean="0"/>
              <a:t>Growth retardation</a:t>
            </a:r>
          </a:p>
          <a:p>
            <a:pPr eaLnBrk="1" hangingPunct="1"/>
            <a:r>
              <a:rPr lang="en-US" dirty="0" smtClean="0"/>
              <a:t>Delayed puberty</a:t>
            </a:r>
          </a:p>
          <a:p>
            <a:pPr eaLnBrk="1" hangingPunct="1"/>
            <a:r>
              <a:rPr lang="en-US" dirty="0" smtClean="0"/>
              <a:t>Tachycardia </a:t>
            </a:r>
          </a:p>
          <a:p>
            <a:pPr eaLnBrk="1" hangingPunct="1"/>
            <a:r>
              <a:rPr lang="en-US" dirty="0" smtClean="0"/>
              <a:t>Joint swelling and </a:t>
            </a:r>
            <a:r>
              <a:rPr lang="en-US" dirty="0" smtClean="0">
                <a:solidFill>
                  <a:schemeClr val="accent2"/>
                </a:solidFill>
              </a:rPr>
              <a:t>BONE PAIN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Cleft Lip and Palate</a:t>
            </a:r>
          </a:p>
        </p:txBody>
      </p:sp>
      <p:sp>
        <p:nvSpPr>
          <p:cNvPr id="44035" name="Rectangle 3"/>
          <p:cNvSpPr>
            <a:spLocks noGrp="1" noChangeArrowheads="1"/>
          </p:cNvSpPr>
          <p:nvPr>
            <p:ph idx="1"/>
          </p:nvPr>
        </p:nvSpPr>
        <p:spPr>
          <a:xfrm>
            <a:off x="2667000" y="1066800"/>
            <a:ext cx="6172200" cy="5486400"/>
          </a:xfrm>
        </p:spPr>
        <p:txBody>
          <a:bodyPr>
            <a:normAutofit fontScale="92500" lnSpcReduction="10000"/>
          </a:bodyPr>
          <a:lstStyle/>
          <a:p>
            <a:pPr eaLnBrk="1" hangingPunct="1">
              <a:defRPr/>
            </a:pPr>
            <a:r>
              <a:rPr lang="en-US" dirty="0" smtClean="0">
                <a:solidFill>
                  <a:schemeClr val="accent6">
                    <a:lumMod val="60000"/>
                    <a:lumOff val="40000"/>
                  </a:schemeClr>
                </a:solidFill>
              </a:rPr>
              <a:t>Feeding</a:t>
            </a:r>
          </a:p>
          <a:p>
            <a:pPr lvl="1" eaLnBrk="1" hangingPunct="1">
              <a:defRPr/>
            </a:pPr>
            <a:r>
              <a:rPr lang="en-US" dirty="0" smtClean="0"/>
              <a:t>Expect lots of coughing and sputtering</a:t>
            </a:r>
          </a:p>
          <a:p>
            <a:pPr lvl="1" eaLnBrk="1" hangingPunct="1">
              <a:defRPr/>
            </a:pPr>
            <a:r>
              <a:rPr lang="en-US" dirty="0" smtClean="0"/>
              <a:t>Hold upright</a:t>
            </a:r>
          </a:p>
          <a:p>
            <a:pPr lvl="1" eaLnBrk="1" hangingPunct="1">
              <a:defRPr/>
            </a:pPr>
            <a:r>
              <a:rPr lang="en-US" dirty="0" smtClean="0"/>
              <a:t>Frequent burping</a:t>
            </a:r>
          </a:p>
          <a:p>
            <a:pPr lvl="1" eaLnBrk="1" hangingPunct="1">
              <a:defRPr/>
            </a:pPr>
            <a:r>
              <a:rPr lang="en-US" dirty="0" smtClean="0"/>
              <a:t>Formula/breast milk may seep up and out nose</a:t>
            </a:r>
          </a:p>
          <a:p>
            <a:pPr lvl="1" eaLnBrk="1" hangingPunct="1">
              <a:defRPr/>
            </a:pPr>
            <a:r>
              <a:rPr lang="en-US" dirty="0" smtClean="0"/>
              <a:t>Do not overly tire, frequent rest periods</a:t>
            </a:r>
          </a:p>
          <a:p>
            <a:pPr lvl="1" eaLnBrk="1" hangingPunct="1">
              <a:defRPr/>
            </a:pPr>
            <a:r>
              <a:rPr lang="en-US" dirty="0" smtClean="0"/>
              <a:t>Place on right side after feeding to prevent aspiration </a:t>
            </a:r>
          </a:p>
          <a:p>
            <a:pPr lvl="1" eaLnBrk="1" hangingPunct="1">
              <a:defRPr/>
            </a:pPr>
            <a:r>
              <a:rPr lang="en-US" dirty="0" smtClean="0"/>
              <a:t>Good mouth care, rinse with water after feeding</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371600" y="277813"/>
            <a:ext cx="7315200" cy="1139825"/>
          </a:xfrm>
        </p:spPr>
        <p:txBody>
          <a:bodyPr/>
          <a:lstStyle/>
          <a:p>
            <a:pPr eaLnBrk="1" hangingPunct="1"/>
            <a:r>
              <a:rPr lang="en-US" smtClean="0">
                <a:solidFill>
                  <a:srgbClr val="FF3399"/>
                </a:solidFill>
              </a:rPr>
              <a:t>Sickle Cell Crisis</a:t>
            </a:r>
          </a:p>
        </p:txBody>
      </p:sp>
      <p:sp>
        <p:nvSpPr>
          <p:cNvPr id="189443" name="Rectangle 3"/>
          <p:cNvSpPr>
            <a:spLocks noGrp="1" noChangeArrowheads="1"/>
          </p:cNvSpPr>
          <p:nvPr>
            <p:ph type="body" sz="half" idx="1"/>
          </p:nvPr>
        </p:nvSpPr>
        <p:spPr>
          <a:xfrm>
            <a:off x="2590800" y="1524000"/>
            <a:ext cx="2667000" cy="4606925"/>
          </a:xfrm>
        </p:spPr>
        <p:txBody>
          <a:bodyPr>
            <a:normAutofit fontScale="92500"/>
          </a:bodyPr>
          <a:lstStyle/>
          <a:p>
            <a:pPr eaLnBrk="1" hangingPunct="1"/>
            <a:r>
              <a:rPr lang="en-US" dirty="0" smtClean="0"/>
              <a:t>Overwhelming </a:t>
            </a:r>
            <a:r>
              <a:rPr lang="en-US" dirty="0" err="1" smtClean="0"/>
              <a:t>sickling</a:t>
            </a:r>
            <a:r>
              <a:rPr lang="en-US" dirty="0" smtClean="0"/>
              <a:t> of RBC’s</a:t>
            </a:r>
          </a:p>
          <a:p>
            <a:pPr eaLnBrk="1" hangingPunct="1"/>
            <a:r>
              <a:rPr lang="en-US" dirty="0" smtClean="0"/>
              <a:t>Occlusion of blood flow</a:t>
            </a:r>
          </a:p>
          <a:p>
            <a:pPr eaLnBrk="1" hangingPunct="1"/>
            <a:r>
              <a:rPr lang="en-US" dirty="0" smtClean="0"/>
              <a:t>Intense PAIN in involved areas</a:t>
            </a:r>
          </a:p>
          <a:p>
            <a:pPr eaLnBrk="1" hangingPunct="1"/>
            <a:endParaRPr lang="en-US" dirty="0" smtClean="0"/>
          </a:p>
          <a:p>
            <a:pPr eaLnBrk="1" hangingPunct="1"/>
            <a:endParaRPr lang="en-US" dirty="0" smtClean="0"/>
          </a:p>
        </p:txBody>
      </p:sp>
      <p:sp>
        <p:nvSpPr>
          <p:cNvPr id="189444" name="Content Placeholder 4"/>
          <p:cNvSpPr>
            <a:spLocks noGrp="1"/>
          </p:cNvSpPr>
          <p:nvPr>
            <p:ph sz="half" idx="2"/>
          </p:nvPr>
        </p:nvSpPr>
        <p:spPr/>
        <p:txBody>
          <a:bodyPr/>
          <a:lstStyle/>
          <a:p>
            <a:endParaRPr lang="en-US" smtClean="0"/>
          </a:p>
        </p:txBody>
      </p:sp>
      <p:pic>
        <p:nvPicPr>
          <p:cNvPr id="189445" name="Picture 3" descr="sicklecell01.jpg"/>
          <p:cNvPicPr>
            <a:picLocks noChangeAspect="1"/>
          </p:cNvPicPr>
          <p:nvPr/>
        </p:nvPicPr>
        <p:blipFill>
          <a:blip r:embed="rId3" cstate="print"/>
          <a:srcRect/>
          <a:stretch>
            <a:fillRect/>
          </a:stretch>
        </p:blipFill>
        <p:spPr bwMode="auto">
          <a:xfrm>
            <a:off x="5791200" y="1600200"/>
            <a:ext cx="2971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r>
              <a:rPr lang="en-US" sz="3400" smtClean="0">
                <a:solidFill>
                  <a:srgbClr val="FF3399"/>
                </a:solidFill>
              </a:rPr>
              <a:t>Sickle Cell Crisis Treatment: Supportive and Symptomatic </a:t>
            </a:r>
          </a:p>
        </p:txBody>
      </p:sp>
      <p:sp>
        <p:nvSpPr>
          <p:cNvPr id="190467" name="Rectangle 4"/>
          <p:cNvSpPr>
            <a:spLocks noGrp="1" noChangeArrowheads="1"/>
          </p:cNvSpPr>
          <p:nvPr>
            <p:ph sz="half" idx="1"/>
          </p:nvPr>
        </p:nvSpPr>
        <p:spPr>
          <a:xfrm>
            <a:off x="2514600" y="1676400"/>
            <a:ext cx="2819400" cy="4495800"/>
          </a:xfrm>
          <a:solidFill>
            <a:schemeClr val="accent1">
              <a:lumMod val="20000"/>
              <a:lumOff val="80000"/>
            </a:schemeClr>
          </a:solidFill>
        </p:spPr>
        <p:txBody>
          <a:bodyPr/>
          <a:lstStyle/>
          <a:p>
            <a:pPr eaLnBrk="1" hangingPunct="1"/>
            <a:r>
              <a:rPr lang="en-US" dirty="0" err="1" smtClean="0"/>
              <a:t>Bedrest</a:t>
            </a:r>
            <a:endParaRPr lang="en-US" dirty="0" smtClean="0"/>
          </a:p>
          <a:p>
            <a:pPr eaLnBrk="1" hangingPunct="1"/>
            <a:r>
              <a:rPr lang="en-US" dirty="0" smtClean="0"/>
              <a:t>O2 therapy</a:t>
            </a:r>
          </a:p>
          <a:p>
            <a:pPr eaLnBrk="1" hangingPunct="1"/>
            <a:r>
              <a:rPr lang="en-US" dirty="0" smtClean="0"/>
              <a:t>Analgesia</a:t>
            </a:r>
          </a:p>
          <a:p>
            <a:pPr eaLnBrk="1" hangingPunct="1"/>
            <a:r>
              <a:rPr lang="en-US" dirty="0" smtClean="0"/>
              <a:t>Antibiotics</a:t>
            </a:r>
          </a:p>
          <a:p>
            <a:pPr eaLnBrk="1" hangingPunct="1"/>
            <a:r>
              <a:rPr lang="en-US" dirty="0" smtClean="0"/>
              <a:t>Treat dehydration with IV fluids</a:t>
            </a:r>
          </a:p>
          <a:p>
            <a:pPr eaLnBrk="1" hangingPunct="1"/>
            <a:r>
              <a:rPr lang="en-US" dirty="0" smtClean="0"/>
              <a:t>Accurate I&amp;O</a:t>
            </a:r>
          </a:p>
          <a:p>
            <a:pPr eaLnBrk="1" hangingPunct="1"/>
            <a:r>
              <a:rPr lang="en-US" dirty="0" smtClean="0"/>
              <a:t>Blood transfusion</a:t>
            </a:r>
          </a:p>
        </p:txBody>
      </p:sp>
      <p:sp>
        <p:nvSpPr>
          <p:cNvPr id="190468" name="Rectangle 5"/>
          <p:cNvSpPr>
            <a:spLocks noGrp="1" noChangeArrowheads="1"/>
          </p:cNvSpPr>
          <p:nvPr>
            <p:ph sz="half" idx="2"/>
          </p:nvPr>
        </p:nvSpPr>
        <p:spPr>
          <a:xfrm>
            <a:off x="5410200" y="1676400"/>
            <a:ext cx="3505200" cy="4495800"/>
          </a:xfrm>
          <a:solidFill>
            <a:schemeClr val="accent1">
              <a:lumMod val="20000"/>
              <a:lumOff val="80000"/>
            </a:schemeClr>
          </a:solidFill>
        </p:spPr>
        <p:txBody>
          <a:bodyPr/>
          <a:lstStyle/>
          <a:p>
            <a:pPr eaLnBrk="1" hangingPunct="1">
              <a:lnSpc>
                <a:spcPct val="90000"/>
              </a:lnSpc>
            </a:pPr>
            <a:r>
              <a:rPr lang="en-US" dirty="0" smtClean="0"/>
              <a:t>Daily weights</a:t>
            </a:r>
          </a:p>
          <a:p>
            <a:pPr eaLnBrk="1" hangingPunct="1">
              <a:lnSpc>
                <a:spcPct val="90000"/>
              </a:lnSpc>
            </a:pPr>
            <a:r>
              <a:rPr lang="en-US" dirty="0" smtClean="0"/>
              <a:t>Specific Gravity of urine</a:t>
            </a:r>
          </a:p>
          <a:p>
            <a:pPr eaLnBrk="1" hangingPunct="1">
              <a:lnSpc>
                <a:spcPct val="90000"/>
              </a:lnSpc>
            </a:pPr>
            <a:r>
              <a:rPr lang="en-US" dirty="0" smtClean="0"/>
              <a:t>Monitor H&amp;H</a:t>
            </a:r>
          </a:p>
          <a:p>
            <a:pPr eaLnBrk="1" hangingPunct="1">
              <a:lnSpc>
                <a:spcPct val="90000"/>
              </a:lnSpc>
            </a:pPr>
            <a:r>
              <a:rPr lang="en-US" dirty="0" smtClean="0"/>
              <a:t>Nutritional support</a:t>
            </a:r>
          </a:p>
          <a:p>
            <a:pPr eaLnBrk="1" hangingPunct="1">
              <a:lnSpc>
                <a:spcPct val="90000"/>
              </a:lnSpc>
            </a:pPr>
            <a:r>
              <a:rPr lang="en-US" dirty="0" smtClean="0"/>
              <a:t>Folic Acid</a:t>
            </a:r>
          </a:p>
          <a:p>
            <a:pPr eaLnBrk="1" hangingPunct="1">
              <a:lnSpc>
                <a:spcPct val="90000"/>
              </a:lnSpc>
            </a:pPr>
            <a:r>
              <a:rPr lang="en-US" dirty="0" smtClean="0"/>
              <a:t>Move gently and support joints</a:t>
            </a: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r>
              <a:rPr lang="en-US" smtClean="0">
                <a:solidFill>
                  <a:srgbClr val="FF3399"/>
                </a:solidFill>
              </a:rPr>
              <a:t>Sickle Cell Disease:</a:t>
            </a:r>
            <a:br>
              <a:rPr lang="en-US" smtClean="0">
                <a:solidFill>
                  <a:srgbClr val="FF3399"/>
                </a:solidFill>
              </a:rPr>
            </a:br>
            <a:r>
              <a:rPr lang="en-US" smtClean="0">
                <a:solidFill>
                  <a:srgbClr val="FF3399"/>
                </a:solidFill>
              </a:rPr>
              <a:t>Follow-up Care</a:t>
            </a:r>
          </a:p>
        </p:txBody>
      </p:sp>
      <p:sp>
        <p:nvSpPr>
          <p:cNvPr id="191491" name="Rectangle 3"/>
          <p:cNvSpPr>
            <a:spLocks noGrp="1" noChangeArrowheads="1"/>
          </p:cNvSpPr>
          <p:nvPr>
            <p:ph idx="1"/>
          </p:nvPr>
        </p:nvSpPr>
        <p:spPr>
          <a:xfrm>
            <a:off x="2971800" y="1676400"/>
            <a:ext cx="5867400" cy="4876800"/>
          </a:xfrm>
        </p:spPr>
        <p:txBody>
          <a:bodyPr>
            <a:normAutofit fontScale="92500" lnSpcReduction="10000"/>
          </a:bodyPr>
          <a:lstStyle/>
          <a:p>
            <a:pPr eaLnBrk="1" hangingPunct="1"/>
            <a:r>
              <a:rPr lang="en-US" dirty="0" smtClean="0"/>
              <a:t>Early treatment for impending crisis</a:t>
            </a:r>
          </a:p>
          <a:p>
            <a:pPr eaLnBrk="1" hangingPunct="1"/>
            <a:r>
              <a:rPr lang="en-US" dirty="0" smtClean="0"/>
              <a:t>Prevent of sickle cell crisis</a:t>
            </a:r>
          </a:p>
          <a:p>
            <a:pPr lvl="1" eaLnBrk="1" hangingPunct="1"/>
            <a:r>
              <a:rPr lang="en-US" dirty="0" err="1" smtClean="0"/>
              <a:t>hydroxyurea</a:t>
            </a:r>
            <a:r>
              <a:rPr lang="en-US" dirty="0" smtClean="0"/>
              <a:t> </a:t>
            </a:r>
          </a:p>
          <a:p>
            <a:pPr eaLnBrk="1" hangingPunct="1"/>
            <a:r>
              <a:rPr lang="en-US" dirty="0" smtClean="0"/>
              <a:t>Chronic pain management</a:t>
            </a:r>
          </a:p>
          <a:p>
            <a:pPr eaLnBrk="1" hangingPunct="1"/>
            <a:r>
              <a:rPr lang="en-US" dirty="0" smtClean="0"/>
              <a:t>Prevent infection</a:t>
            </a:r>
          </a:p>
          <a:p>
            <a:pPr eaLnBrk="1" hangingPunct="1"/>
            <a:r>
              <a:rPr lang="en-US" dirty="0" smtClean="0"/>
              <a:t>Prevent long-term complications</a:t>
            </a:r>
          </a:p>
          <a:p>
            <a:pPr eaLnBrk="1" hangingPunct="1"/>
            <a:r>
              <a:rPr lang="en-US" dirty="0" smtClean="0"/>
              <a:t>Folic acid supplement</a:t>
            </a:r>
          </a:p>
          <a:p>
            <a:pPr eaLnBrk="1" hangingPunct="1"/>
            <a:r>
              <a:rPr lang="en-US" dirty="0" smtClean="0"/>
              <a:t>Genetic counseling</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a:xfrm>
            <a:off x="1371600" y="457200"/>
            <a:ext cx="7467600" cy="914400"/>
          </a:xfrm>
        </p:spPr>
        <p:txBody>
          <a:bodyPr/>
          <a:lstStyle/>
          <a:p>
            <a:pPr eaLnBrk="1" hangingPunct="1"/>
            <a:r>
              <a:rPr lang="en-US" smtClean="0">
                <a:solidFill>
                  <a:srgbClr val="FF3399"/>
                </a:solidFill>
              </a:rPr>
              <a:t>Sickle Cell Disease: Long-term complications</a:t>
            </a:r>
            <a:r>
              <a:rPr lang="en-US" smtClean="0"/>
              <a:t/>
            </a:r>
            <a:br>
              <a:rPr lang="en-US" smtClean="0"/>
            </a:br>
            <a:endParaRPr lang="en-US" smtClean="0">
              <a:solidFill>
                <a:srgbClr val="FF3399"/>
              </a:solidFill>
            </a:endParaRPr>
          </a:p>
        </p:txBody>
      </p:sp>
      <p:sp>
        <p:nvSpPr>
          <p:cNvPr id="192515" name="Content Placeholder 4"/>
          <p:cNvSpPr>
            <a:spLocks noGrp="1"/>
          </p:cNvSpPr>
          <p:nvPr>
            <p:ph idx="1"/>
          </p:nvPr>
        </p:nvSpPr>
        <p:spPr>
          <a:xfrm>
            <a:off x="2971800" y="1676400"/>
            <a:ext cx="5867400" cy="4876800"/>
          </a:xfrm>
        </p:spPr>
        <p:txBody>
          <a:bodyPr>
            <a:normAutofit fontScale="92500"/>
          </a:bodyPr>
          <a:lstStyle/>
          <a:p>
            <a:pPr eaLnBrk="1" hangingPunct="1"/>
            <a:r>
              <a:rPr lang="en-US" sz="2800" dirty="0" smtClean="0"/>
              <a:t>CVA</a:t>
            </a:r>
          </a:p>
          <a:p>
            <a:pPr eaLnBrk="1" hangingPunct="1"/>
            <a:r>
              <a:rPr lang="en-US" sz="2800" dirty="0" smtClean="0"/>
              <a:t>PE</a:t>
            </a:r>
          </a:p>
          <a:p>
            <a:pPr eaLnBrk="1" hangingPunct="1"/>
            <a:r>
              <a:rPr lang="en-US" sz="2800" dirty="0" smtClean="0"/>
              <a:t>Liver and/or kidney damage</a:t>
            </a:r>
          </a:p>
          <a:p>
            <a:pPr eaLnBrk="1" hangingPunct="1"/>
            <a:r>
              <a:rPr lang="en-US" sz="2800" dirty="0" smtClean="0"/>
              <a:t>Sequestration of blood in spleen</a:t>
            </a:r>
          </a:p>
          <a:p>
            <a:pPr eaLnBrk="1" hangingPunct="1"/>
            <a:r>
              <a:rPr lang="en-US" sz="2800" dirty="0" smtClean="0"/>
              <a:t>Eye damage</a:t>
            </a:r>
          </a:p>
          <a:p>
            <a:pPr eaLnBrk="1" hangingPunct="1"/>
            <a:r>
              <a:rPr lang="en-US" sz="2800" dirty="0" smtClean="0"/>
              <a:t>Leg ulcers (adolescent and adult)</a:t>
            </a:r>
          </a:p>
          <a:p>
            <a:pPr eaLnBrk="1" hangingPunct="1"/>
            <a:r>
              <a:rPr lang="en-US" sz="2800" dirty="0" smtClean="0"/>
              <a:t>Chronic pain</a:t>
            </a:r>
          </a:p>
          <a:p>
            <a:pPr eaLnBrk="1" hangingPunct="1"/>
            <a:r>
              <a:rPr lang="en-US" sz="2800" dirty="0" smtClean="0"/>
              <a:t>Bone damage (necrosis)</a:t>
            </a:r>
          </a:p>
          <a:p>
            <a:pPr eaLnBrk="1" hangingPunct="1"/>
            <a:r>
              <a:rPr lang="en-US" sz="2800" dirty="0" err="1" smtClean="0"/>
              <a:t>Priapism</a:t>
            </a:r>
            <a:r>
              <a:rPr lang="en-US" dirty="0" smtClean="0"/>
              <a:t>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r>
              <a:rPr lang="en-US" sz="4000" smtClean="0">
                <a:solidFill>
                  <a:srgbClr val="FF3399"/>
                </a:solidFill>
              </a:rPr>
              <a:t>Idiopathic Thrombocytopenic Purpura (ITP)</a:t>
            </a:r>
          </a:p>
        </p:txBody>
      </p:sp>
      <p:sp>
        <p:nvSpPr>
          <p:cNvPr id="193539" name="Rectangle 3"/>
          <p:cNvSpPr>
            <a:spLocks noGrp="1" noChangeArrowheads="1"/>
          </p:cNvSpPr>
          <p:nvPr>
            <p:ph idx="1"/>
          </p:nvPr>
        </p:nvSpPr>
        <p:spPr>
          <a:xfrm>
            <a:off x="3124200" y="1676400"/>
            <a:ext cx="5715000" cy="4876800"/>
          </a:xfrm>
        </p:spPr>
        <p:txBody>
          <a:bodyPr/>
          <a:lstStyle/>
          <a:p>
            <a:pPr eaLnBrk="1" hangingPunct="1"/>
            <a:r>
              <a:rPr lang="en-US" dirty="0" smtClean="0"/>
              <a:t>Hemorrhagic disorder </a:t>
            </a:r>
          </a:p>
          <a:p>
            <a:pPr eaLnBrk="1" hangingPunct="1"/>
            <a:r>
              <a:rPr lang="en-US" dirty="0" smtClean="0"/>
              <a:t>Marked decreased platelets</a:t>
            </a:r>
          </a:p>
          <a:p>
            <a:pPr eaLnBrk="1" hangingPunct="1"/>
            <a:r>
              <a:rPr lang="en-US" dirty="0" smtClean="0"/>
              <a:t>Excessive destruction of platelets</a:t>
            </a:r>
          </a:p>
          <a:p>
            <a:pPr eaLnBrk="1" hangingPunct="1"/>
            <a:r>
              <a:rPr lang="en-US" dirty="0" smtClean="0"/>
              <a:t>Common after upper respiratory infections</a:t>
            </a:r>
          </a:p>
          <a:p>
            <a:pPr eaLnBrk="1" hangingPunct="1"/>
            <a:r>
              <a:rPr lang="en-US" dirty="0" smtClean="0"/>
              <a:t>Decreased blood clotting</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r>
              <a:rPr lang="en-US" smtClean="0">
                <a:solidFill>
                  <a:srgbClr val="FF3399"/>
                </a:solidFill>
              </a:rPr>
              <a:t/>
            </a:r>
            <a:br>
              <a:rPr lang="en-US" smtClean="0">
                <a:solidFill>
                  <a:srgbClr val="FF3399"/>
                </a:solidFill>
              </a:rPr>
            </a:br>
            <a:r>
              <a:rPr lang="en-US" smtClean="0">
                <a:solidFill>
                  <a:srgbClr val="FF3399"/>
                </a:solidFill>
              </a:rPr>
              <a:t>ITP: Signs &amp; Symptoms</a:t>
            </a:r>
            <a:r>
              <a:rPr lang="en-US" smtClean="0"/>
              <a:t/>
            </a:r>
            <a:br>
              <a:rPr lang="en-US" smtClean="0"/>
            </a:br>
            <a:endParaRPr lang="en-US" smtClean="0">
              <a:solidFill>
                <a:srgbClr val="FF3399"/>
              </a:solidFill>
            </a:endParaRPr>
          </a:p>
        </p:txBody>
      </p:sp>
      <p:sp>
        <p:nvSpPr>
          <p:cNvPr id="194563" name="Rectangle 3"/>
          <p:cNvSpPr>
            <a:spLocks noGrp="1" noChangeArrowheads="1"/>
          </p:cNvSpPr>
          <p:nvPr>
            <p:ph idx="1"/>
          </p:nvPr>
        </p:nvSpPr>
        <p:spPr>
          <a:xfrm>
            <a:off x="3124200" y="1676400"/>
            <a:ext cx="5715000" cy="4876800"/>
          </a:xfrm>
        </p:spPr>
        <p:txBody>
          <a:bodyPr/>
          <a:lstStyle/>
          <a:p>
            <a:pPr eaLnBrk="1" hangingPunct="1"/>
            <a:r>
              <a:rPr lang="en-US" dirty="0" smtClean="0"/>
              <a:t>Easy bruising</a:t>
            </a:r>
          </a:p>
          <a:p>
            <a:pPr eaLnBrk="1" hangingPunct="1"/>
            <a:r>
              <a:rPr lang="en-US" dirty="0" err="1" smtClean="0"/>
              <a:t>Epistaxis</a:t>
            </a:r>
            <a:endParaRPr lang="en-US" dirty="0" smtClean="0"/>
          </a:p>
          <a:p>
            <a:pPr eaLnBrk="1" hangingPunct="1"/>
            <a:r>
              <a:rPr lang="en-US" dirty="0" smtClean="0"/>
              <a:t>Bleeding gums</a:t>
            </a:r>
          </a:p>
          <a:p>
            <a:pPr eaLnBrk="1" hangingPunct="1"/>
            <a:r>
              <a:rPr lang="en-US" dirty="0" err="1" smtClean="0"/>
              <a:t>Hematuria</a:t>
            </a:r>
            <a:endParaRPr lang="en-US" dirty="0" smtClean="0"/>
          </a:p>
          <a:p>
            <a:pPr eaLnBrk="1" hangingPunct="1"/>
            <a:r>
              <a:rPr lang="en-US" dirty="0" err="1" smtClean="0"/>
              <a:t>Hematemesis</a:t>
            </a:r>
            <a:r>
              <a:rPr lang="en-US" dirty="0" smtClean="0"/>
              <a:t>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r>
              <a:rPr lang="en-US" smtClean="0">
                <a:solidFill>
                  <a:srgbClr val="FF3399"/>
                </a:solidFill>
              </a:rPr>
              <a:t/>
            </a:r>
            <a:br>
              <a:rPr lang="en-US" smtClean="0">
                <a:solidFill>
                  <a:srgbClr val="FF3399"/>
                </a:solidFill>
              </a:rPr>
            </a:br>
            <a:r>
              <a:rPr lang="en-US" smtClean="0">
                <a:solidFill>
                  <a:srgbClr val="FF3399"/>
                </a:solidFill>
              </a:rPr>
              <a:t>ITP: Nursing Care</a:t>
            </a:r>
            <a:r>
              <a:rPr lang="en-US" smtClean="0"/>
              <a:t/>
            </a:r>
            <a:br>
              <a:rPr lang="en-US" smtClean="0"/>
            </a:br>
            <a:endParaRPr lang="en-US" smtClean="0">
              <a:solidFill>
                <a:srgbClr val="FF3399"/>
              </a:solidFill>
            </a:endParaRPr>
          </a:p>
        </p:txBody>
      </p:sp>
      <p:sp>
        <p:nvSpPr>
          <p:cNvPr id="195587" name="Rectangle 3"/>
          <p:cNvSpPr>
            <a:spLocks noGrp="1" noChangeArrowheads="1"/>
          </p:cNvSpPr>
          <p:nvPr>
            <p:ph idx="1"/>
          </p:nvPr>
        </p:nvSpPr>
        <p:spPr>
          <a:xfrm>
            <a:off x="2971800" y="1676400"/>
            <a:ext cx="5867400" cy="4876800"/>
          </a:xfrm>
        </p:spPr>
        <p:txBody>
          <a:bodyPr/>
          <a:lstStyle/>
          <a:p>
            <a:pPr eaLnBrk="1" hangingPunct="1"/>
            <a:r>
              <a:rPr lang="en-US" dirty="0" smtClean="0"/>
              <a:t>Prevent bleeding</a:t>
            </a:r>
          </a:p>
          <a:p>
            <a:pPr eaLnBrk="1" hangingPunct="1"/>
            <a:r>
              <a:rPr lang="en-US" dirty="0" smtClean="0"/>
              <a:t>Administer corticosteroids</a:t>
            </a:r>
          </a:p>
          <a:p>
            <a:pPr eaLnBrk="1" hangingPunct="1"/>
            <a:r>
              <a:rPr lang="en-US" dirty="0" smtClean="0"/>
              <a:t>PRBC’s</a:t>
            </a:r>
          </a:p>
          <a:p>
            <a:pPr eaLnBrk="1" hangingPunct="1"/>
            <a:r>
              <a:rPr lang="en-US" dirty="0" smtClean="0"/>
              <a:t>Gamma globulin (IVIG)</a:t>
            </a:r>
          </a:p>
          <a:p>
            <a:pPr eaLnBrk="1" hangingPunct="1"/>
            <a:r>
              <a:rPr lang="en-US" dirty="0" err="1" smtClean="0"/>
              <a:t>Splenectomy</a:t>
            </a:r>
            <a:r>
              <a:rPr lang="en-US" dirty="0" smtClean="0"/>
              <a:t> </a:t>
            </a:r>
          </a:p>
          <a:p>
            <a:pPr eaLnBrk="1" hangingPunct="1"/>
            <a:r>
              <a:rPr lang="en-US" dirty="0" smtClean="0"/>
              <a:t>No aspirin products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Integumentary</a:t>
            </a:r>
            <a:endParaRPr lang="en-US" dirty="0">
              <a:solidFill>
                <a:srgbClr val="FFC000"/>
              </a:solidFill>
            </a:endParaRPr>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4400" dirty="0" smtClean="0"/>
              <a:t>Thrush</a:t>
            </a:r>
            <a:endParaRPr lang="en-US" sz="4400" dirty="0"/>
          </a:p>
        </p:txBody>
      </p:sp>
      <p:sp>
        <p:nvSpPr>
          <p:cNvPr id="7171" name="Rectangle 3"/>
          <p:cNvSpPr>
            <a:spLocks noGrp="1" noChangeArrowheads="1"/>
          </p:cNvSpPr>
          <p:nvPr>
            <p:ph idx="1"/>
          </p:nvPr>
        </p:nvSpPr>
        <p:spPr>
          <a:xfrm>
            <a:off x="3200400" y="1600200"/>
            <a:ext cx="5486400" cy="4267200"/>
          </a:xfrm>
        </p:spPr>
        <p:txBody>
          <a:bodyPr>
            <a:normAutofit fontScale="92500" lnSpcReduction="10000"/>
          </a:bodyPr>
          <a:lstStyle/>
          <a:p>
            <a:r>
              <a:rPr lang="en-US" sz="2800" dirty="0" smtClean="0"/>
              <a:t>Caused </a:t>
            </a:r>
            <a:r>
              <a:rPr lang="en-US" sz="2800" dirty="0"/>
              <a:t>by </a:t>
            </a:r>
            <a:r>
              <a:rPr lang="en-US" sz="2800" dirty="0" err="1">
                <a:solidFill>
                  <a:srgbClr val="FFC000"/>
                </a:solidFill>
              </a:rPr>
              <a:t>candida</a:t>
            </a:r>
            <a:r>
              <a:rPr lang="en-US" sz="2800" dirty="0">
                <a:solidFill>
                  <a:srgbClr val="FFC000"/>
                </a:solidFill>
              </a:rPr>
              <a:t> </a:t>
            </a:r>
            <a:r>
              <a:rPr lang="en-US" sz="2800" dirty="0" err="1">
                <a:solidFill>
                  <a:srgbClr val="FFC000"/>
                </a:solidFill>
              </a:rPr>
              <a:t>albicans</a:t>
            </a:r>
            <a:endParaRPr lang="en-US" sz="2800" dirty="0">
              <a:solidFill>
                <a:srgbClr val="FFC000"/>
              </a:solidFill>
            </a:endParaRPr>
          </a:p>
          <a:p>
            <a:r>
              <a:rPr lang="en-US" sz="2800" dirty="0"/>
              <a:t>From fungal vaginal infection or from healthcare personal’s hands</a:t>
            </a:r>
          </a:p>
          <a:p>
            <a:r>
              <a:rPr lang="en-US" sz="2800" dirty="0"/>
              <a:t>Small white patches in mouth</a:t>
            </a:r>
          </a:p>
          <a:p>
            <a:r>
              <a:rPr lang="en-US" sz="2800" dirty="0" err="1">
                <a:solidFill>
                  <a:srgbClr val="FFC000"/>
                </a:solidFill>
              </a:rPr>
              <a:t>Mycostatin</a:t>
            </a:r>
            <a:r>
              <a:rPr lang="en-US" sz="2800" dirty="0"/>
              <a:t> is treatment</a:t>
            </a:r>
          </a:p>
          <a:p>
            <a:pPr lvl="1"/>
            <a:r>
              <a:rPr lang="en-US" sz="2800" dirty="0"/>
              <a:t>Swabbed in mouth several times daily</a:t>
            </a:r>
          </a:p>
          <a:p>
            <a:r>
              <a:rPr lang="en-US" sz="2800" dirty="0" err="1">
                <a:solidFill>
                  <a:srgbClr val="FFC000"/>
                </a:solidFill>
              </a:rPr>
              <a:t>Diflucan</a:t>
            </a:r>
            <a:r>
              <a:rPr lang="en-US" sz="2800" dirty="0"/>
              <a:t> is oral treatment</a:t>
            </a:r>
          </a:p>
          <a:p>
            <a:r>
              <a:rPr lang="en-US" sz="2800" dirty="0"/>
              <a:t>Can cause feeding difficulties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r>
              <a:rPr lang="en-US" sz="4400" dirty="0"/>
              <a:t>Thrush</a:t>
            </a:r>
          </a:p>
        </p:txBody>
      </p:sp>
      <p:pic>
        <p:nvPicPr>
          <p:cNvPr id="28677" name="Picture 5" descr="thrush"/>
          <p:cNvPicPr>
            <a:picLocks noChangeAspect="1" noChangeArrowheads="1"/>
          </p:cNvPicPr>
          <p:nvPr/>
        </p:nvPicPr>
        <p:blipFill>
          <a:blip r:embed="rId3" cstate="print"/>
          <a:srcRect/>
          <a:stretch>
            <a:fillRect/>
          </a:stretch>
        </p:blipFill>
        <p:spPr bwMode="auto">
          <a:xfrm>
            <a:off x="0" y="1752600"/>
            <a:ext cx="9144000" cy="5105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295400" y="274638"/>
            <a:ext cx="7391400" cy="1143000"/>
          </a:xfrm>
        </p:spPr>
        <p:txBody>
          <a:bodyPr/>
          <a:lstStyle/>
          <a:p>
            <a:pPr eaLnBrk="1" hangingPunct="1"/>
            <a:r>
              <a:rPr lang="en-US" smtClean="0"/>
              <a:t>Cleft Lip and Palate</a:t>
            </a:r>
          </a:p>
        </p:txBody>
      </p:sp>
      <p:sp>
        <p:nvSpPr>
          <p:cNvPr id="49155" name="Rectangle 5"/>
          <p:cNvSpPr>
            <a:spLocks noGrp="1" noChangeArrowheads="1"/>
          </p:cNvSpPr>
          <p:nvPr>
            <p:ph sz="half" idx="1"/>
          </p:nvPr>
        </p:nvSpPr>
        <p:spPr/>
        <p:txBody>
          <a:bodyPr/>
          <a:lstStyle/>
          <a:p>
            <a:pPr eaLnBrk="1" hangingPunct="1"/>
            <a:endParaRPr lang="en-US" sz="2800" smtClean="0"/>
          </a:p>
        </p:txBody>
      </p:sp>
      <p:sp>
        <p:nvSpPr>
          <p:cNvPr id="45060" name="Rectangle 3"/>
          <p:cNvSpPr>
            <a:spLocks noGrp="1" noChangeArrowheads="1"/>
          </p:cNvSpPr>
          <p:nvPr>
            <p:ph type="body" sz="half" idx="2"/>
          </p:nvPr>
        </p:nvSpPr>
        <p:spPr>
          <a:xfrm>
            <a:off x="3810000" y="1447800"/>
            <a:ext cx="5334000" cy="4683125"/>
          </a:xfrm>
        </p:spPr>
        <p:txBody>
          <a:bodyPr/>
          <a:lstStyle/>
          <a:p>
            <a:pPr eaLnBrk="1" hangingPunct="1">
              <a:defRPr/>
            </a:pPr>
            <a:r>
              <a:rPr lang="en-US" sz="3600" dirty="0" smtClean="0">
                <a:solidFill>
                  <a:schemeClr val="accent6">
                    <a:lumMod val="60000"/>
                    <a:lumOff val="40000"/>
                  </a:schemeClr>
                </a:solidFill>
              </a:rPr>
              <a:t>Post-op Repair of Cleft Palate</a:t>
            </a:r>
          </a:p>
          <a:p>
            <a:pPr lvl="1" eaLnBrk="1" hangingPunct="1">
              <a:defRPr/>
            </a:pPr>
            <a:r>
              <a:rPr lang="en-US" dirty="0" smtClean="0"/>
              <a:t>Nothing in mouth</a:t>
            </a:r>
          </a:p>
          <a:p>
            <a:pPr lvl="1" eaLnBrk="1" hangingPunct="1">
              <a:defRPr/>
            </a:pPr>
            <a:r>
              <a:rPr lang="en-US" dirty="0" smtClean="0"/>
              <a:t>Elevate HOB to ease breathing</a:t>
            </a:r>
          </a:p>
          <a:p>
            <a:pPr lvl="1" eaLnBrk="1" hangingPunct="1">
              <a:defRPr/>
            </a:pPr>
            <a:r>
              <a:rPr lang="en-US" dirty="0" smtClean="0"/>
              <a:t>Need to change from mouth breather to nose breather after surgery</a:t>
            </a:r>
          </a:p>
        </p:txBody>
      </p:sp>
      <p:pic>
        <p:nvPicPr>
          <p:cNvPr id="50181" name="Picture 4" descr="cleftsurgery"/>
          <p:cNvPicPr>
            <a:picLocks noChangeAspect="1" noChangeArrowheads="1"/>
          </p:cNvPicPr>
          <p:nvPr/>
        </p:nvPicPr>
        <p:blipFill>
          <a:blip r:embed="rId3" cstate="print"/>
          <a:srcRect r="3600"/>
          <a:stretch>
            <a:fillRect/>
          </a:stretch>
        </p:blipFill>
        <p:spPr bwMode="auto">
          <a:xfrm>
            <a:off x="152400" y="1600200"/>
            <a:ext cx="4113582" cy="472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lstStyle/>
          <a:p>
            <a:r>
              <a:rPr lang="en-US" sz="4400" dirty="0">
                <a:solidFill>
                  <a:srgbClr val="FFC000"/>
                </a:solidFill>
              </a:rPr>
              <a:t>Remember Mother’s Breast</a:t>
            </a:r>
          </a:p>
        </p:txBody>
      </p:sp>
      <p:pic>
        <p:nvPicPr>
          <p:cNvPr id="31749" name="Picture 5" descr="thrush breast"/>
          <p:cNvPicPr>
            <a:picLocks noChangeAspect="1" noChangeArrowheads="1"/>
          </p:cNvPicPr>
          <p:nvPr/>
        </p:nvPicPr>
        <p:blipFill>
          <a:blip r:embed="rId3" cstate="print"/>
          <a:srcRect/>
          <a:stretch>
            <a:fillRect/>
          </a:stretch>
        </p:blipFill>
        <p:spPr bwMode="auto">
          <a:xfrm>
            <a:off x="1143000" y="1828800"/>
            <a:ext cx="6705600" cy="4267200"/>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sz="4400" dirty="0" smtClean="0"/>
              <a:t/>
            </a:r>
            <a:br>
              <a:rPr lang="en-US" sz="4400" dirty="0" smtClean="0"/>
            </a:br>
            <a:r>
              <a:rPr lang="en-US" sz="4400" dirty="0" smtClean="0"/>
              <a:t>Impetigo</a:t>
            </a:r>
            <a:br>
              <a:rPr lang="en-US" sz="4400" dirty="0" smtClean="0"/>
            </a:br>
            <a:endParaRPr lang="en-US" sz="4400" dirty="0"/>
          </a:p>
        </p:txBody>
      </p:sp>
      <p:sp>
        <p:nvSpPr>
          <p:cNvPr id="8195" name="Rectangle 3"/>
          <p:cNvSpPr>
            <a:spLocks noGrp="1" noChangeArrowheads="1"/>
          </p:cNvSpPr>
          <p:nvPr>
            <p:ph idx="1"/>
          </p:nvPr>
        </p:nvSpPr>
        <p:spPr>
          <a:xfrm>
            <a:off x="2971800" y="1584325"/>
            <a:ext cx="6172200" cy="4956175"/>
          </a:xfrm>
        </p:spPr>
        <p:txBody>
          <a:bodyPr/>
          <a:lstStyle/>
          <a:p>
            <a:r>
              <a:rPr lang="en-US" sz="3200" dirty="0" smtClean="0">
                <a:solidFill>
                  <a:srgbClr val="FFC000"/>
                </a:solidFill>
              </a:rPr>
              <a:t>Staph </a:t>
            </a:r>
            <a:r>
              <a:rPr lang="en-US" sz="3200" dirty="0">
                <a:solidFill>
                  <a:srgbClr val="FFC000"/>
                </a:solidFill>
              </a:rPr>
              <a:t>infection</a:t>
            </a:r>
            <a:r>
              <a:rPr lang="en-US" sz="3200" dirty="0"/>
              <a:t> or group A-beta-hemolytic </a:t>
            </a:r>
            <a:r>
              <a:rPr lang="en-US" sz="3200" dirty="0">
                <a:solidFill>
                  <a:srgbClr val="FFC000"/>
                </a:solidFill>
              </a:rPr>
              <a:t>strep</a:t>
            </a:r>
          </a:p>
          <a:p>
            <a:r>
              <a:rPr lang="en-US" sz="3200" dirty="0"/>
              <a:t>Causes vesicles or bullae</a:t>
            </a:r>
          </a:p>
          <a:p>
            <a:r>
              <a:rPr lang="en-US" sz="3200" dirty="0"/>
              <a:t>Isolation</a:t>
            </a:r>
          </a:p>
          <a:p>
            <a:r>
              <a:rPr lang="en-US" sz="3200" dirty="0"/>
              <a:t>Antibiotics</a:t>
            </a:r>
            <a:r>
              <a:rPr lang="en-US" dirty="0"/>
              <a:t>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z="4400" dirty="0" smtClean="0"/>
              <a:t>Ringworm</a:t>
            </a:r>
          </a:p>
        </p:txBody>
      </p:sp>
      <p:sp>
        <p:nvSpPr>
          <p:cNvPr id="72707" name="Rectangle 3"/>
          <p:cNvSpPr>
            <a:spLocks noGrp="1" noChangeArrowheads="1"/>
          </p:cNvSpPr>
          <p:nvPr>
            <p:ph idx="1"/>
          </p:nvPr>
        </p:nvSpPr>
        <p:spPr>
          <a:xfrm>
            <a:off x="2362200" y="1066801"/>
            <a:ext cx="6400800" cy="5059364"/>
          </a:xfrm>
        </p:spPr>
        <p:txBody>
          <a:bodyPr>
            <a:normAutofit/>
          </a:bodyPr>
          <a:lstStyle/>
          <a:p>
            <a:pPr eaLnBrk="1" hangingPunct="1"/>
            <a:r>
              <a:rPr lang="en-US" sz="2800" dirty="0" smtClean="0">
                <a:solidFill>
                  <a:srgbClr val="FFC000"/>
                </a:solidFill>
              </a:rPr>
              <a:t>Fungal infection </a:t>
            </a:r>
            <a:r>
              <a:rPr lang="en-US" sz="2800" dirty="0" smtClean="0"/>
              <a:t>that occurs on scalp, feet, and body</a:t>
            </a:r>
          </a:p>
          <a:p>
            <a:pPr eaLnBrk="1" hangingPunct="1"/>
            <a:r>
              <a:rPr lang="en-US" sz="2800" dirty="0" smtClean="0"/>
              <a:t>Transmitted  by </a:t>
            </a:r>
            <a:r>
              <a:rPr lang="en-US" sz="2800" dirty="0" smtClean="0">
                <a:solidFill>
                  <a:srgbClr val="FFC000"/>
                </a:solidFill>
              </a:rPr>
              <a:t>person to person contact</a:t>
            </a:r>
          </a:p>
          <a:p>
            <a:pPr lvl="1" eaLnBrk="1" hangingPunct="1"/>
            <a:r>
              <a:rPr lang="en-US" sz="2400" dirty="0" smtClean="0"/>
              <a:t>Via hats, combs, towels, mats</a:t>
            </a:r>
          </a:p>
          <a:p>
            <a:pPr eaLnBrk="1" hangingPunct="1"/>
            <a:r>
              <a:rPr lang="en-US" sz="2800" dirty="0" smtClean="0"/>
              <a:t>Small papule on skin that spreads </a:t>
            </a:r>
          </a:p>
          <a:p>
            <a:pPr eaLnBrk="1" hangingPunct="1"/>
            <a:r>
              <a:rPr lang="en-US" sz="2800" dirty="0" smtClean="0"/>
              <a:t>Develop </a:t>
            </a:r>
            <a:r>
              <a:rPr lang="en-US" sz="2800" dirty="0" smtClean="0">
                <a:solidFill>
                  <a:srgbClr val="FFC000"/>
                </a:solidFill>
              </a:rPr>
              <a:t>scaly patches of baldness</a:t>
            </a:r>
          </a:p>
          <a:p>
            <a:pPr eaLnBrk="1" hangingPunct="1"/>
            <a:r>
              <a:rPr lang="en-US" sz="2800" dirty="0" smtClean="0">
                <a:solidFill>
                  <a:srgbClr val="FFC000"/>
                </a:solidFill>
              </a:rPr>
              <a:t>Oral antifungal med </a:t>
            </a:r>
            <a:r>
              <a:rPr lang="en-US" sz="2800" dirty="0" smtClean="0"/>
              <a:t>for at least 3 months</a:t>
            </a:r>
          </a:p>
          <a:p>
            <a:pPr eaLnBrk="1" hangingPunct="1"/>
            <a:r>
              <a:rPr lang="en-US" sz="2800" dirty="0" smtClean="0"/>
              <a:t>Hair loss in not permanent</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descr="ringworm feet"/>
          <p:cNvPicPr>
            <a:picLocks noChangeAspect="1" noChangeArrowheads="1"/>
          </p:cNvPicPr>
          <p:nvPr/>
        </p:nvPicPr>
        <p:blipFill>
          <a:blip r:embed="rId3" cstate="print"/>
          <a:srcRect/>
          <a:stretch>
            <a:fillRect/>
          </a:stretch>
        </p:blipFill>
        <p:spPr bwMode="auto">
          <a:xfrm>
            <a:off x="1295400" y="152400"/>
            <a:ext cx="4462463" cy="2381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3731" name="Picture 5" descr="ringworm scalp"/>
          <p:cNvPicPr>
            <a:picLocks noChangeAspect="1" noChangeArrowheads="1"/>
          </p:cNvPicPr>
          <p:nvPr/>
        </p:nvPicPr>
        <p:blipFill>
          <a:blip r:embed="rId4" cstate="print"/>
          <a:srcRect/>
          <a:stretch>
            <a:fillRect/>
          </a:stretch>
        </p:blipFill>
        <p:spPr bwMode="auto">
          <a:xfrm>
            <a:off x="1676400" y="2667000"/>
            <a:ext cx="3752850" cy="3752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3732" name="Picture 6" descr="ringworm neck"/>
          <p:cNvPicPr>
            <a:picLocks noChangeAspect="1" noChangeArrowheads="1"/>
          </p:cNvPicPr>
          <p:nvPr/>
        </p:nvPicPr>
        <p:blipFill>
          <a:blip r:embed="rId5" cstate="print"/>
          <a:srcRect/>
          <a:stretch>
            <a:fillRect/>
          </a:stretch>
        </p:blipFill>
        <p:spPr bwMode="auto">
          <a:xfrm>
            <a:off x="5867400" y="1600200"/>
            <a:ext cx="3098800" cy="4559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133600" y="5638800"/>
            <a:ext cx="2561086" cy="584775"/>
          </a:xfrm>
          <a:prstGeom prst="rect">
            <a:avLst/>
          </a:prstGeom>
          <a:noFill/>
        </p:spPr>
        <p:txBody>
          <a:bodyPr wrap="none" rtlCol="0">
            <a:spAutoFit/>
          </a:bodyPr>
          <a:lstStyle/>
          <a:p>
            <a:r>
              <a:rPr lang="en-US" sz="3200" dirty="0" smtClean="0">
                <a:solidFill>
                  <a:schemeClr val="bg1">
                    <a:lumMod val="20000"/>
                    <a:lumOff val="80000"/>
                  </a:schemeClr>
                </a:solidFill>
              </a:rPr>
              <a:t>Tinea Capitis</a:t>
            </a:r>
            <a:endParaRPr lang="en-US" sz="3200" dirty="0">
              <a:solidFill>
                <a:schemeClr val="bg1">
                  <a:lumMod val="20000"/>
                  <a:lumOff val="80000"/>
                </a:schemeClr>
              </a:solidFill>
            </a:endParaRPr>
          </a:p>
        </p:txBody>
      </p:sp>
      <p:sp>
        <p:nvSpPr>
          <p:cNvPr id="6" name="TextBox 5"/>
          <p:cNvSpPr txBox="1"/>
          <p:nvPr/>
        </p:nvSpPr>
        <p:spPr>
          <a:xfrm>
            <a:off x="2438400" y="1905000"/>
            <a:ext cx="2333459" cy="584775"/>
          </a:xfrm>
          <a:prstGeom prst="rect">
            <a:avLst/>
          </a:prstGeom>
          <a:noFill/>
        </p:spPr>
        <p:txBody>
          <a:bodyPr wrap="none" rtlCol="0">
            <a:spAutoFit/>
          </a:bodyPr>
          <a:lstStyle/>
          <a:p>
            <a:r>
              <a:rPr lang="en-US" sz="3200" dirty="0" smtClean="0">
                <a:solidFill>
                  <a:schemeClr val="bg1">
                    <a:lumMod val="20000"/>
                    <a:lumOff val="80000"/>
                  </a:schemeClr>
                </a:solidFill>
              </a:rPr>
              <a:t>Tinea Pedis</a:t>
            </a:r>
            <a:endParaRPr lang="en-US" sz="3200" dirty="0">
              <a:solidFill>
                <a:schemeClr val="bg1">
                  <a:lumMod val="20000"/>
                  <a:lumOff val="80000"/>
                </a:schemeClr>
              </a:solidFill>
            </a:endParaRPr>
          </a:p>
        </p:txBody>
      </p:sp>
      <p:sp>
        <p:nvSpPr>
          <p:cNvPr id="7" name="TextBox 6"/>
          <p:cNvSpPr txBox="1"/>
          <p:nvPr/>
        </p:nvSpPr>
        <p:spPr>
          <a:xfrm>
            <a:off x="6019800" y="5486400"/>
            <a:ext cx="2856038" cy="584775"/>
          </a:xfrm>
          <a:prstGeom prst="rect">
            <a:avLst/>
          </a:prstGeom>
          <a:noFill/>
        </p:spPr>
        <p:txBody>
          <a:bodyPr wrap="none" rtlCol="0">
            <a:spAutoFit/>
          </a:bodyPr>
          <a:lstStyle/>
          <a:p>
            <a:r>
              <a:rPr lang="en-US" sz="3200" dirty="0" smtClean="0">
                <a:solidFill>
                  <a:schemeClr val="bg1">
                    <a:lumMod val="20000"/>
                    <a:lumOff val="80000"/>
                  </a:schemeClr>
                </a:solidFill>
              </a:rPr>
              <a:t>Tinea Corporis</a:t>
            </a:r>
            <a:endParaRPr lang="en-US" sz="3200" dirty="0">
              <a:solidFill>
                <a:schemeClr val="bg1">
                  <a:lumMod val="20000"/>
                  <a:lumOff val="80000"/>
                </a:schemeClr>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z="4400" dirty="0" smtClean="0"/>
              <a:t>Pediculosis (Lice)</a:t>
            </a:r>
          </a:p>
        </p:txBody>
      </p:sp>
      <p:sp>
        <p:nvSpPr>
          <p:cNvPr id="74755" name="Rectangle 3"/>
          <p:cNvSpPr>
            <a:spLocks noGrp="1" noChangeArrowheads="1"/>
          </p:cNvSpPr>
          <p:nvPr>
            <p:ph idx="1"/>
          </p:nvPr>
        </p:nvSpPr>
        <p:spPr>
          <a:xfrm>
            <a:off x="3047999" y="1295399"/>
            <a:ext cx="5738813" cy="5245101"/>
          </a:xfrm>
        </p:spPr>
        <p:txBody>
          <a:bodyPr>
            <a:normAutofit fontScale="92500"/>
          </a:bodyPr>
          <a:lstStyle/>
          <a:p>
            <a:pPr eaLnBrk="1" hangingPunct="1"/>
            <a:r>
              <a:rPr lang="en-US" sz="2800" dirty="0" smtClean="0"/>
              <a:t>Most common form of lice seen in children is head lice</a:t>
            </a:r>
          </a:p>
          <a:p>
            <a:pPr eaLnBrk="1" hangingPunct="1"/>
            <a:r>
              <a:rPr lang="en-US" sz="2800" dirty="0" smtClean="0">
                <a:solidFill>
                  <a:srgbClr val="FFC000"/>
                </a:solidFill>
              </a:rPr>
              <a:t>Transmitted person to person</a:t>
            </a:r>
          </a:p>
          <a:p>
            <a:pPr eaLnBrk="1" hangingPunct="1"/>
            <a:r>
              <a:rPr lang="en-US" sz="2800" dirty="0" smtClean="0">
                <a:solidFill>
                  <a:srgbClr val="FFC000"/>
                </a:solidFill>
              </a:rPr>
              <a:t>Severe itching </a:t>
            </a:r>
            <a:r>
              <a:rPr lang="en-US" sz="2800" dirty="0" smtClean="0"/>
              <a:t>is main symptom</a:t>
            </a:r>
          </a:p>
          <a:p>
            <a:pPr eaLnBrk="1" hangingPunct="1"/>
            <a:r>
              <a:rPr lang="en-US" sz="2800" dirty="0" smtClean="0">
                <a:solidFill>
                  <a:srgbClr val="FFC000"/>
                </a:solidFill>
              </a:rPr>
              <a:t>Treatment</a:t>
            </a:r>
          </a:p>
          <a:p>
            <a:pPr lvl="1" eaLnBrk="1" hangingPunct="1"/>
            <a:r>
              <a:rPr lang="en-US" sz="2400" dirty="0" smtClean="0"/>
              <a:t>Shampoos: RID, </a:t>
            </a:r>
            <a:r>
              <a:rPr lang="en-US" sz="2400" dirty="0" err="1" smtClean="0"/>
              <a:t>Kwell</a:t>
            </a:r>
            <a:endParaRPr lang="en-US" sz="2400" dirty="0" smtClean="0"/>
          </a:p>
          <a:p>
            <a:pPr lvl="1" eaLnBrk="1" hangingPunct="1"/>
            <a:r>
              <a:rPr lang="en-US" sz="2400" dirty="0" smtClean="0"/>
              <a:t>Manual removal of </a:t>
            </a:r>
            <a:r>
              <a:rPr lang="en-US" sz="2400" dirty="0" err="1" smtClean="0"/>
              <a:t>nites</a:t>
            </a:r>
            <a:r>
              <a:rPr lang="en-US" sz="2400" dirty="0" smtClean="0"/>
              <a:t> (eggs)</a:t>
            </a:r>
          </a:p>
          <a:p>
            <a:pPr lvl="1" eaLnBrk="1" hangingPunct="1"/>
            <a:r>
              <a:rPr lang="en-US" sz="2400" dirty="0" smtClean="0"/>
              <a:t>Inspect other family members/friends</a:t>
            </a:r>
          </a:p>
          <a:p>
            <a:pPr lvl="1" eaLnBrk="1" hangingPunct="1"/>
            <a:r>
              <a:rPr lang="en-US" sz="2400" dirty="0" smtClean="0"/>
              <a:t>Nurse should protect self by wearing gloves and hair coverings </a:t>
            </a:r>
          </a:p>
          <a:p>
            <a:pPr lvl="1" eaLnBrk="1" hangingPunct="1"/>
            <a:endParaRPr lang="en-US" sz="2400"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5" descr="lice life"/>
          <p:cNvPicPr>
            <a:picLocks noChangeAspect="1" noChangeArrowheads="1"/>
          </p:cNvPicPr>
          <p:nvPr/>
        </p:nvPicPr>
        <p:blipFill>
          <a:blip r:embed="rId3" cstate="print"/>
          <a:srcRect/>
          <a:stretch>
            <a:fillRect/>
          </a:stretch>
        </p:blipFill>
        <p:spPr bwMode="auto">
          <a:xfrm>
            <a:off x="4762500" y="1143000"/>
            <a:ext cx="4381500" cy="2857500"/>
          </a:xfrm>
          <a:prstGeom prst="roundRect">
            <a:avLst/>
          </a:prstGeom>
          <a:noFill/>
          <a:ln w="9525">
            <a:noFill/>
            <a:miter lim="800000"/>
            <a:headEnd/>
            <a:tailEnd/>
          </a:ln>
        </p:spPr>
      </p:pic>
      <p:pic>
        <p:nvPicPr>
          <p:cNvPr id="75779" name="Picture 6" descr="head nites"/>
          <p:cNvPicPr>
            <a:picLocks noChangeAspect="1" noChangeArrowheads="1"/>
          </p:cNvPicPr>
          <p:nvPr/>
        </p:nvPicPr>
        <p:blipFill>
          <a:blip r:embed="rId4" cstate="print"/>
          <a:srcRect/>
          <a:stretch>
            <a:fillRect/>
          </a:stretch>
        </p:blipFill>
        <p:spPr bwMode="auto">
          <a:xfrm>
            <a:off x="990600" y="838200"/>
            <a:ext cx="3810000"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5" descr="lice_pict_large"/>
          <p:cNvPicPr>
            <a:picLocks noChangeAspect="1" noChangeArrowheads="1"/>
          </p:cNvPicPr>
          <p:nvPr/>
        </p:nvPicPr>
        <p:blipFill>
          <a:blip r:embed="rId3" cstate="print"/>
          <a:srcRect l="1115" t="1385" r="1115" b="2769"/>
          <a:stretch>
            <a:fillRect/>
          </a:stretch>
        </p:blipFill>
        <p:spPr bwMode="auto">
          <a:xfrm>
            <a:off x="4018311" y="208297"/>
            <a:ext cx="4904678" cy="3869337"/>
          </a:xfrm>
          <a:prstGeom prst="round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6803" name="Picture 6" descr="headlicepairbig"/>
          <p:cNvPicPr>
            <a:picLocks noChangeAspect="1" noChangeArrowheads="1"/>
          </p:cNvPicPr>
          <p:nvPr/>
        </p:nvPicPr>
        <p:blipFill>
          <a:blip r:embed="rId4" cstate="print"/>
          <a:srcRect l="2400" r="2400" b="7515"/>
          <a:stretch>
            <a:fillRect/>
          </a:stretch>
        </p:blipFill>
        <p:spPr bwMode="auto">
          <a:xfrm>
            <a:off x="685800" y="1447800"/>
            <a:ext cx="3627120" cy="4501501"/>
          </a:xfrm>
          <a:prstGeom prst="plaque">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Atopic Dermatitis</a:t>
            </a:r>
            <a:endParaRPr lang="en-US" sz="4400" dirty="0"/>
          </a:p>
        </p:txBody>
      </p:sp>
      <p:sp>
        <p:nvSpPr>
          <p:cNvPr id="3" name="Content Placeholder 2"/>
          <p:cNvSpPr>
            <a:spLocks noGrp="1"/>
          </p:cNvSpPr>
          <p:nvPr>
            <p:ph idx="1"/>
          </p:nvPr>
        </p:nvSpPr>
        <p:spPr>
          <a:xfrm>
            <a:off x="2819400" y="1066801"/>
            <a:ext cx="5715000" cy="5059364"/>
          </a:xfrm>
        </p:spPr>
        <p:txBody>
          <a:bodyPr>
            <a:normAutofit/>
          </a:bodyPr>
          <a:lstStyle/>
          <a:p>
            <a:r>
              <a:rPr lang="en-US" sz="2800" dirty="0" smtClean="0"/>
              <a:t>Infantile Eczema</a:t>
            </a:r>
          </a:p>
          <a:p>
            <a:r>
              <a:rPr lang="en-US" sz="2800" dirty="0" smtClean="0">
                <a:solidFill>
                  <a:srgbClr val="FFC000"/>
                </a:solidFill>
              </a:rPr>
              <a:t>Inflammation</a:t>
            </a:r>
            <a:r>
              <a:rPr lang="en-US" sz="2800" dirty="0" smtClean="0"/>
              <a:t> of skin</a:t>
            </a:r>
          </a:p>
          <a:p>
            <a:r>
              <a:rPr lang="en-US" sz="2800" dirty="0" smtClean="0">
                <a:solidFill>
                  <a:srgbClr val="FFC000"/>
                </a:solidFill>
              </a:rPr>
              <a:t>Hypersensitive</a:t>
            </a:r>
            <a:r>
              <a:rPr lang="en-US" sz="2800" dirty="0" smtClean="0"/>
              <a:t> response</a:t>
            </a:r>
          </a:p>
          <a:p>
            <a:r>
              <a:rPr lang="en-US" sz="2800" dirty="0" smtClean="0"/>
              <a:t>Family history</a:t>
            </a:r>
          </a:p>
          <a:p>
            <a:r>
              <a:rPr lang="en-US" sz="2800" dirty="0" smtClean="0"/>
              <a:t>Triggers</a:t>
            </a:r>
          </a:p>
          <a:p>
            <a:pPr lvl="1"/>
            <a:r>
              <a:rPr lang="en-US" dirty="0" smtClean="0"/>
              <a:t>Allergens</a:t>
            </a:r>
          </a:p>
          <a:p>
            <a:pPr lvl="1"/>
            <a:r>
              <a:rPr lang="en-US" dirty="0" smtClean="0"/>
              <a:t>Environmental irritants</a:t>
            </a:r>
          </a:p>
          <a:p>
            <a:pPr lvl="1"/>
            <a:r>
              <a:rPr lang="en-US" dirty="0" smtClean="0"/>
              <a:t>Extreme temperature</a:t>
            </a:r>
          </a:p>
          <a:p>
            <a:pPr lvl="1"/>
            <a:r>
              <a:rPr lang="en-US" dirty="0" smtClean="0"/>
              <a:t>Food sensitivities</a:t>
            </a:r>
          </a:p>
          <a:p>
            <a:pPr lvl="1">
              <a:buNone/>
            </a:pPr>
            <a:endParaRPr lang="en-US" dirty="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Atopic Dermatitis</a:t>
            </a:r>
            <a:endParaRPr lang="en-US" sz="4000" dirty="0"/>
          </a:p>
        </p:txBody>
      </p:sp>
      <p:sp>
        <p:nvSpPr>
          <p:cNvPr id="3" name="Content Placeholder 2"/>
          <p:cNvSpPr>
            <a:spLocks noGrp="1"/>
          </p:cNvSpPr>
          <p:nvPr>
            <p:ph idx="1"/>
          </p:nvPr>
        </p:nvSpPr>
        <p:spPr>
          <a:xfrm>
            <a:off x="2667000" y="1584325"/>
            <a:ext cx="6119813" cy="4956175"/>
          </a:xfrm>
        </p:spPr>
        <p:txBody>
          <a:bodyPr/>
          <a:lstStyle/>
          <a:p>
            <a:r>
              <a:rPr lang="en-US" sz="3200" dirty="0" smtClean="0">
                <a:solidFill>
                  <a:srgbClr val="FFC000"/>
                </a:solidFill>
              </a:rPr>
              <a:t>Signs and Symptoms</a:t>
            </a:r>
          </a:p>
          <a:p>
            <a:pPr lvl="1"/>
            <a:r>
              <a:rPr lang="en-US" sz="2800" dirty="0" smtClean="0"/>
              <a:t>Weeping and crusting vesicles</a:t>
            </a:r>
          </a:p>
          <a:p>
            <a:pPr lvl="1"/>
            <a:r>
              <a:rPr lang="en-US" sz="2800" dirty="0" smtClean="0"/>
              <a:t>Itching</a:t>
            </a:r>
          </a:p>
          <a:p>
            <a:pPr lvl="1"/>
            <a:r>
              <a:rPr lang="en-US" sz="2800" dirty="0" smtClean="0"/>
              <a:t>Easily infects</a:t>
            </a:r>
          </a:p>
          <a:p>
            <a:pPr lvl="1"/>
            <a:r>
              <a:rPr lang="en-US" sz="2800" dirty="0" smtClean="0"/>
              <a:t>Seen on face and skin folds</a:t>
            </a:r>
            <a:endParaRPr lang="en-US" sz="2800" dirty="0"/>
          </a:p>
        </p:txBody>
      </p:sp>
      <p:pic>
        <p:nvPicPr>
          <p:cNvPr id="4" name="Picture 3" descr="atopicdermatitis.jpg"/>
          <p:cNvPicPr>
            <a:picLocks noChangeAspect="1"/>
          </p:cNvPicPr>
          <p:nvPr/>
        </p:nvPicPr>
        <p:blipFill>
          <a:blip r:embed="rId3" cstate="print"/>
          <a:stretch>
            <a:fillRect/>
          </a:stretch>
        </p:blipFill>
        <p:spPr>
          <a:xfrm>
            <a:off x="6375400" y="1524000"/>
            <a:ext cx="2768600" cy="4114800"/>
          </a:xfrm>
          <a:prstGeom prst="ellipse">
            <a:avLst/>
          </a:prstGeom>
        </p:spPr>
      </p:pic>
      <p:pic>
        <p:nvPicPr>
          <p:cNvPr id="5" name="Picture 4" descr="atopicDermatitisEczema.jpg"/>
          <p:cNvPicPr>
            <a:picLocks noChangeAspect="1"/>
          </p:cNvPicPr>
          <p:nvPr/>
        </p:nvPicPr>
        <p:blipFill>
          <a:blip r:embed="rId4" cstate="print"/>
          <a:stretch>
            <a:fillRect/>
          </a:stretch>
        </p:blipFill>
        <p:spPr>
          <a:xfrm>
            <a:off x="2286000" y="4229576"/>
            <a:ext cx="3519228" cy="2628424"/>
          </a:xfrm>
          <a:prstGeom prst="roundRect">
            <a:avLst/>
          </a:prstGeom>
          <a:ln>
            <a:noFill/>
          </a:ln>
          <a:effectLst>
            <a:softEdge rad="112500"/>
          </a:effec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Atopic Dermatitis</a:t>
            </a:r>
            <a:endParaRPr lang="en-US" sz="4000" dirty="0"/>
          </a:p>
        </p:txBody>
      </p:sp>
      <p:sp>
        <p:nvSpPr>
          <p:cNvPr id="3" name="Content Placeholder 2"/>
          <p:cNvSpPr>
            <a:spLocks noGrp="1"/>
          </p:cNvSpPr>
          <p:nvPr>
            <p:ph idx="1"/>
          </p:nvPr>
        </p:nvSpPr>
        <p:spPr/>
        <p:txBody>
          <a:bodyPr>
            <a:normAutofit/>
          </a:bodyPr>
          <a:lstStyle/>
          <a:p>
            <a:r>
              <a:rPr lang="en-US" sz="3200" dirty="0" smtClean="0">
                <a:solidFill>
                  <a:srgbClr val="FFC000"/>
                </a:solidFill>
              </a:rPr>
              <a:t>Nursing Care</a:t>
            </a:r>
          </a:p>
          <a:p>
            <a:pPr lvl="1"/>
            <a:r>
              <a:rPr lang="en-US" sz="2800" dirty="0" smtClean="0"/>
              <a:t>Goals</a:t>
            </a:r>
          </a:p>
          <a:p>
            <a:pPr lvl="2"/>
            <a:r>
              <a:rPr lang="en-US" sz="2800" dirty="0" smtClean="0"/>
              <a:t>Maintain skin integrity</a:t>
            </a:r>
          </a:p>
          <a:p>
            <a:pPr lvl="2"/>
            <a:r>
              <a:rPr lang="en-US" sz="2800" dirty="0" smtClean="0"/>
              <a:t>Maintain skin hydration</a:t>
            </a:r>
          </a:p>
          <a:p>
            <a:pPr lvl="2"/>
            <a:r>
              <a:rPr lang="en-US" sz="2800" dirty="0" smtClean="0"/>
              <a:t>Decrease pruritus</a:t>
            </a:r>
          </a:p>
          <a:p>
            <a:pPr lvl="2"/>
            <a:r>
              <a:rPr lang="en-US" sz="2800" dirty="0" smtClean="0"/>
              <a:t>ID and avoid triggers</a:t>
            </a:r>
          </a:p>
          <a:p>
            <a:pPr lvl="1"/>
            <a:r>
              <a:rPr lang="en-US" sz="2800" dirty="0" smtClean="0"/>
              <a:t>Family education and support</a:t>
            </a:r>
          </a:p>
          <a:p>
            <a:pPr lvl="2">
              <a:buNone/>
            </a:pP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aisy_bunch">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daisy_bunch</Template>
  <TotalTime>2412</TotalTime>
  <Words>10100</Words>
  <Application>Microsoft Office PowerPoint</Application>
  <PresentationFormat>On-screen Show (4:3)</PresentationFormat>
  <Paragraphs>1835</Paragraphs>
  <Slides>153</Slides>
  <Notes>134</Notes>
  <HiddenSlides>0</HiddenSlides>
  <MMClips>0</MMClips>
  <ScaleCrop>false</ScaleCrop>
  <HeadingPairs>
    <vt:vector size="4" baseType="variant">
      <vt:variant>
        <vt:lpstr>Theme</vt:lpstr>
      </vt:variant>
      <vt:variant>
        <vt:i4>1</vt:i4>
      </vt:variant>
      <vt:variant>
        <vt:lpstr>Slide Titles</vt:lpstr>
      </vt:variant>
      <vt:variant>
        <vt:i4>153</vt:i4>
      </vt:variant>
    </vt:vector>
  </HeadingPairs>
  <TitlesOfParts>
    <vt:vector size="154" baseType="lpstr">
      <vt:lpstr>daisy_bunch</vt:lpstr>
      <vt:lpstr>Alterations in Health During Childhood: Part II</vt:lpstr>
      <vt:lpstr>Slide 2</vt:lpstr>
      <vt:lpstr>Cleft Lip and Palate</vt:lpstr>
      <vt:lpstr>Slide 4</vt:lpstr>
      <vt:lpstr>Cleft Lip and Palate</vt:lpstr>
      <vt:lpstr>Cleft Lip and Palate</vt:lpstr>
      <vt:lpstr>Slide 7</vt:lpstr>
      <vt:lpstr>Cleft Lip and Palate</vt:lpstr>
      <vt:lpstr>Cleft Lip and Palate</vt:lpstr>
      <vt:lpstr>Cleft Lip and Palate</vt:lpstr>
      <vt:lpstr>Cleft Lip and Palate</vt:lpstr>
      <vt:lpstr>Cleft Lip and Palate</vt:lpstr>
      <vt:lpstr>Congenital Esophageal Atresia and Tracheoesophageal Fistula</vt:lpstr>
      <vt:lpstr>EA with TEF</vt:lpstr>
      <vt:lpstr> EA with TEF </vt:lpstr>
      <vt:lpstr> EA with TEF </vt:lpstr>
      <vt:lpstr>Hypertrophic Pyloric Stenosis</vt:lpstr>
      <vt:lpstr>Slide 18</vt:lpstr>
      <vt:lpstr>Intussusception</vt:lpstr>
      <vt:lpstr>Congenital Aganglionic Megacolon  (Hirschsprung’s Disease) </vt:lpstr>
      <vt:lpstr>Congenital Aganglionic Megacolon  (Hirschsprung’s Disease) </vt:lpstr>
      <vt:lpstr>Slide 22</vt:lpstr>
      <vt:lpstr>Imperforate Anus</vt:lpstr>
      <vt:lpstr>Slide 24</vt:lpstr>
      <vt:lpstr>Idiopathic Celiac Disease (Gluten-Induced Enteropathy)</vt:lpstr>
      <vt:lpstr>Celiac Disease:  Classic Childhood S&amp;S</vt:lpstr>
      <vt:lpstr>Celiac Disease: Diagnosis</vt:lpstr>
      <vt:lpstr>Celiac Disease: Treatment</vt:lpstr>
      <vt:lpstr>Celiac Disease: Across the Lifespan</vt:lpstr>
      <vt:lpstr>Infectious Diarrhea</vt:lpstr>
      <vt:lpstr>Pinworm</vt:lpstr>
      <vt:lpstr>Pinworm</vt:lpstr>
      <vt:lpstr>Slide 33</vt:lpstr>
      <vt:lpstr>Hypospadias &amp; Epispadias</vt:lpstr>
      <vt:lpstr>Hypospadias</vt:lpstr>
      <vt:lpstr>Cryptorchidism</vt:lpstr>
      <vt:lpstr>Wilms Tumor (Nephroblastoma)</vt:lpstr>
      <vt:lpstr>Wilms Tumor (Nephroblastoma)</vt:lpstr>
      <vt:lpstr>Acute Glomerulonephritis</vt:lpstr>
      <vt:lpstr>Acute Glomerulonephritis Signs and Symptoms</vt:lpstr>
      <vt:lpstr>Acute Glomerulonephritis</vt:lpstr>
      <vt:lpstr>Acute Glomerulonephritis Diagnostic Studies</vt:lpstr>
      <vt:lpstr>Acute Glomerulonephritis Nursing Interventions</vt:lpstr>
      <vt:lpstr>Nephrotic Syndrome (Nephrosis)</vt:lpstr>
      <vt:lpstr>Nephrotic Syndrome</vt:lpstr>
      <vt:lpstr>Nephrotic Syndrome  Signs &amp; Symptoms</vt:lpstr>
      <vt:lpstr>Nephrotic Syndrome Diagnosis </vt:lpstr>
      <vt:lpstr>Nephrotic Syndrome Treatment </vt:lpstr>
      <vt:lpstr>Nephrotic Syndrome Nursing Care</vt:lpstr>
      <vt:lpstr>Comparison of Disorders</vt:lpstr>
      <vt:lpstr>Slide 51</vt:lpstr>
      <vt:lpstr>Leukemia </vt:lpstr>
      <vt:lpstr>Leukemia </vt:lpstr>
      <vt:lpstr>Leukemia Causes a Decrease in:</vt:lpstr>
      <vt:lpstr>Leukemia: Symptoms</vt:lpstr>
      <vt:lpstr>Leukemia:  Diagnostic Tests</vt:lpstr>
      <vt:lpstr>Leukemia: Treatment </vt:lpstr>
      <vt:lpstr>Leukemia: Nursing Care</vt:lpstr>
      <vt:lpstr>Leukemia: Nursing Care</vt:lpstr>
      <vt:lpstr>Hodgkin’s Disease</vt:lpstr>
      <vt:lpstr>Hodgkin’s Disease: Signs and Symptoms </vt:lpstr>
      <vt:lpstr>Hodgkin’s Disease</vt:lpstr>
      <vt:lpstr>Hodgkin’s Disease: Signs and Symptoms </vt:lpstr>
      <vt:lpstr>Hodgkin’s Disease: Diagnosis </vt:lpstr>
      <vt:lpstr>Hodgkin’s Disease: Staging </vt:lpstr>
      <vt:lpstr>Hodgkin’s Disease: Treatment </vt:lpstr>
      <vt:lpstr>Hodgkin’s Disease: Nursing Care </vt:lpstr>
      <vt:lpstr>Hodgkin’s Disease: Nursing care </vt:lpstr>
      <vt:lpstr>Hemophilia</vt:lpstr>
      <vt:lpstr>Hemophilia: Signs &amp; Symptoms</vt:lpstr>
      <vt:lpstr>Hemophilia: Treatment </vt:lpstr>
      <vt:lpstr>Hemophilia: Nursing Care</vt:lpstr>
      <vt:lpstr>Sickle Cell Trait/Disease</vt:lpstr>
      <vt:lpstr>Sickle Cell Trait</vt:lpstr>
      <vt:lpstr>Sickle Cell Trait/Disease</vt:lpstr>
      <vt:lpstr>Sickle Cell Disease</vt:lpstr>
      <vt:lpstr>Sickle Cell Disease</vt:lpstr>
      <vt:lpstr>Avoid Sickling Triggers</vt:lpstr>
      <vt:lpstr>Sickle Cell Disease: Symptoms</vt:lpstr>
      <vt:lpstr>Sickle Cell Crisis</vt:lpstr>
      <vt:lpstr>Sickle Cell Crisis Treatment: Supportive and Symptomatic </vt:lpstr>
      <vt:lpstr>Sickle Cell Disease: Follow-up Care</vt:lpstr>
      <vt:lpstr>Sickle Cell Disease: Long-term complications </vt:lpstr>
      <vt:lpstr>Idiopathic Thrombocytopenic Purpura (ITP)</vt:lpstr>
      <vt:lpstr> ITP: Signs &amp; Symptoms </vt:lpstr>
      <vt:lpstr> ITP: Nursing Care </vt:lpstr>
      <vt:lpstr>Integumentary</vt:lpstr>
      <vt:lpstr>Thrush</vt:lpstr>
      <vt:lpstr>Thrush</vt:lpstr>
      <vt:lpstr>Remember Mother’s Breast</vt:lpstr>
      <vt:lpstr> Impetigo </vt:lpstr>
      <vt:lpstr>Ringworm</vt:lpstr>
      <vt:lpstr>Slide 93</vt:lpstr>
      <vt:lpstr>Pediculosis (Lice)</vt:lpstr>
      <vt:lpstr>Slide 95</vt:lpstr>
      <vt:lpstr>Slide 96</vt:lpstr>
      <vt:lpstr>Atopic Dermatitis</vt:lpstr>
      <vt:lpstr>Atopic Dermatitis</vt:lpstr>
      <vt:lpstr>Atopic Dermatitis</vt:lpstr>
      <vt:lpstr>Acne Vulgaris</vt:lpstr>
      <vt:lpstr>Acne Vulgaris</vt:lpstr>
      <vt:lpstr>Burns and Children</vt:lpstr>
      <vt:lpstr> First Degree Burns </vt:lpstr>
      <vt:lpstr>First Degree Burns Treatment </vt:lpstr>
      <vt:lpstr> Second Degree Burns </vt:lpstr>
      <vt:lpstr> Third Degree Burns </vt:lpstr>
      <vt:lpstr> Partial/Full Thickness Burns Treatment </vt:lpstr>
      <vt:lpstr>Partial/Full Thickness Burns Treatment </vt:lpstr>
      <vt:lpstr>Partial/Full Thickness Burns Treatment</vt:lpstr>
      <vt:lpstr>Partial/Full Thickness Burns Treatment</vt:lpstr>
      <vt:lpstr>Partial/Full Thickness Burns Treatment</vt:lpstr>
      <vt:lpstr>Infections</vt:lpstr>
      <vt:lpstr>Reye’s Syndrome</vt:lpstr>
      <vt:lpstr>Reye’s Syndrome Signs and Symptoms</vt:lpstr>
      <vt:lpstr>Reye’s Syndrome  Nursing Care</vt:lpstr>
      <vt:lpstr>Infectious Mononucleosis</vt:lpstr>
      <vt:lpstr>Infectious Mononucleosis</vt:lpstr>
      <vt:lpstr>Infectious Mononucleosis</vt:lpstr>
      <vt:lpstr>Immunizations</vt:lpstr>
      <vt:lpstr>Psychosocial</vt:lpstr>
      <vt:lpstr>Poisoning</vt:lpstr>
      <vt:lpstr>Poisoning Signs and Symptoms</vt:lpstr>
      <vt:lpstr>Poisoning Treatment Options</vt:lpstr>
      <vt:lpstr>Child Abuse and Neglect</vt:lpstr>
      <vt:lpstr>Child Abuse Definition</vt:lpstr>
      <vt:lpstr>4 Categories of Abuse</vt:lpstr>
      <vt:lpstr>Emotional Abuse</vt:lpstr>
      <vt:lpstr>Slide 128</vt:lpstr>
      <vt:lpstr>Physical Abuse</vt:lpstr>
      <vt:lpstr>Physical Abuse Assessment</vt:lpstr>
      <vt:lpstr>Shaken Baby Syndrome</vt:lpstr>
      <vt:lpstr>Sexual Abuse</vt:lpstr>
      <vt:lpstr>Sexual Abuse</vt:lpstr>
      <vt:lpstr>Neglect</vt:lpstr>
      <vt:lpstr>Non-Organic Failure to Thrive</vt:lpstr>
      <vt:lpstr>Non-Organic Failure to Thrive</vt:lpstr>
      <vt:lpstr>Slide 137</vt:lpstr>
      <vt:lpstr>Non-Organic Failure to Thrive Treatment </vt:lpstr>
      <vt:lpstr>Child Abuse Reporting</vt:lpstr>
      <vt:lpstr>Child Abuse Reporting</vt:lpstr>
      <vt:lpstr>Child Abuse Reporting</vt:lpstr>
      <vt:lpstr>Child Abuse Nursing’s role</vt:lpstr>
      <vt:lpstr>Alterations in Eating Patterns</vt:lpstr>
      <vt:lpstr>Anorexia Nervosa </vt:lpstr>
      <vt:lpstr> Anorexia Nervosa Typical Presentation </vt:lpstr>
      <vt:lpstr> Anorexia Nervosa Signs and Symptoms </vt:lpstr>
      <vt:lpstr> Anorexia Nervosa Physical Exam </vt:lpstr>
      <vt:lpstr> Anorexia Nervosa Nursing Care </vt:lpstr>
      <vt:lpstr>Bulimia</vt:lpstr>
      <vt:lpstr>Obesity</vt:lpstr>
      <vt:lpstr>Obesity </vt:lpstr>
      <vt:lpstr>Obesity</vt:lpstr>
      <vt:lpstr>Obesity </vt:lpstr>
    </vt:vector>
  </TitlesOfParts>
  <Manager/>
  <Company>Harrisburg Area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Disorders in Childhood: Part II</dc:title>
  <dc:subject/>
  <dc:creator>User</dc:creator>
  <cp:keywords/>
  <dc:description/>
  <cp:lastModifiedBy>User</cp:lastModifiedBy>
  <cp:revision>27</cp:revision>
  <dcterms:created xsi:type="dcterms:W3CDTF">2009-01-20T20:19:33Z</dcterms:created>
  <dcterms:modified xsi:type="dcterms:W3CDTF">2012-08-16T16:51:18Z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TC102862081033</vt:lpwstr>
  </property>
</Properties>
</file>